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charts/chart1.xml" ContentType="application/vnd.openxmlformats-officedocument.drawingml.chart+xml"/>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1pPr>
    <a:lvl2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2pPr>
    <a:lvl3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3pPr>
    <a:lvl4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4pPr>
    <a:lvl5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5pPr>
    <a:lvl6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6pPr>
    <a:lvl7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7pPr>
    <a:lvl8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8pPr>
    <a:lvl9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DIN Condensed Bold"/>
          <a:ea typeface="DIN Condensed Bold"/>
          <a:cs typeface="DIN Condensed Bol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DDE"/>
          </a:solidFill>
        </a:fill>
      </a:tcStyle>
    </a:wholeTbl>
    <a:band2H>
      <a:tcTxStyle b="def" i="def"/>
      <a:tcStyle>
        <a:tcBdr/>
        <a:fill>
          <a:solidFill>
            <a:srgbClr val="ECEFEF"/>
          </a:solidFill>
        </a:fill>
      </a:tcStyle>
    </a:band2H>
    <a:firstCol>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DIN Condensed Bold"/>
          <a:ea typeface="DIN Condensed Bold"/>
          <a:cs typeface="DIN Condensed Bol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E2D3"/>
          </a:solidFill>
        </a:fill>
      </a:tcStyle>
    </a:wholeTbl>
    <a:band2H>
      <a:tcTxStyle b="def" i="def"/>
      <a:tcStyle>
        <a:tcBdr/>
        <a:fill>
          <a:solidFill>
            <a:srgbClr val="F6F1EA"/>
          </a:solidFill>
        </a:fill>
      </a:tcStyle>
    </a:band2H>
    <a:firstCol>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DIN Condensed Bold"/>
          <a:ea typeface="DIN Condensed Bold"/>
          <a:cs typeface="DIN Condensed Bol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D8DE"/>
          </a:solidFill>
        </a:fill>
      </a:tcStyle>
    </a:wholeTbl>
    <a:band2H>
      <a:tcTxStyle b="def" i="def"/>
      <a:tcStyle>
        <a:tcBdr/>
        <a:fill>
          <a:solidFill>
            <a:srgbClr val="EDEDEF"/>
          </a:solidFill>
        </a:fill>
      </a:tcStyle>
    </a:band2H>
    <a:firstCol>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DIN Condensed Bold"/>
          <a:ea typeface="DIN Condensed Bold"/>
          <a:cs typeface="DIN Condensed Bold"/>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DIN Condensed Bold"/>
          <a:ea typeface="DIN Condensed Bold"/>
          <a:cs typeface="DIN Condensed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DIN Condensed Bold"/>
          <a:ea typeface="DIN Condensed Bold"/>
          <a:cs typeface="DIN Condensed Bold"/>
        </a:font>
        <a:srgbClr val="5C5C5C"/>
      </a:tcTxStyle>
      <a:tcStyle>
        <a:tcBdr>
          <a:left>
            <a:ln w="12700" cap="flat">
              <a:noFill/>
              <a:miter lim="400000"/>
            </a:ln>
          </a:left>
          <a:right>
            <a:ln w="12700" cap="flat">
              <a:noFill/>
              <a:miter lim="400000"/>
            </a:ln>
          </a:right>
          <a:top>
            <a:ln w="508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DIN Condensed Bold"/>
          <a:ea typeface="DIN Condensed Bold"/>
          <a:cs typeface="DIN Condensed Bold"/>
        </a:font>
        <a:srgbClr val="FFFFFF"/>
      </a:tcTxStyle>
      <a:tcStyle>
        <a:tcBdr>
          <a:left>
            <a:ln w="12700" cap="flat">
              <a:noFill/>
              <a:miter lim="400000"/>
            </a:ln>
          </a:left>
          <a:right>
            <a:ln w="12700" cap="flat">
              <a:noFill/>
              <a:miter lim="400000"/>
            </a:ln>
          </a:right>
          <a:top>
            <a:ln w="25400" cap="flat">
              <a:solidFill>
                <a:srgbClr val="5C5C5C"/>
              </a:solidFill>
              <a:prstDash val="solid"/>
              <a:round/>
            </a:ln>
          </a:top>
          <a:bottom>
            <a:ln w="25400" cap="flat">
              <a:solidFill>
                <a:srgbClr val="5C5C5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DIN Condensed Bold"/>
          <a:ea typeface="DIN Condensed Bold"/>
          <a:cs typeface="DIN Condensed Bold"/>
        </a:font>
        <a:srgbClr val="5C5C5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Col>
    <a:la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lastRow>
    <a:firstRow>
      <a:tcTxStyle b="on" i="off">
        <a:font>
          <a:latin typeface="DIN Condensed Bold"/>
          <a:ea typeface="DIN Condensed Bold"/>
          <a:cs typeface="DIN Condensed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C5C5C"/>
          </a:solidFill>
        </a:fill>
      </a:tcStyle>
    </a:firstRow>
  </a:tblStyle>
  <a:tblStyle styleId="{2708684C-4D16-4618-839F-0558EEFCDFE6}" styleName="">
    <a:tblBg/>
    <a:wholeTbl>
      <a:tcTxStyle b="off" i="off">
        <a:font>
          <a:latin typeface="DIN Condensed Bold"/>
          <a:ea typeface="DIN Condensed Bold"/>
          <a:cs typeface="DIN Condensed Bold"/>
        </a:font>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solidFill>
            <a:srgbClr val="5C5C5C">
              <a:alpha val="20000"/>
            </a:srgbClr>
          </a:solidFill>
        </a:fill>
      </a:tcStyle>
    </a:wholeTbl>
    <a:band2H>
      <a:tcTxStyle b="def" i="def"/>
      <a:tcStyle>
        <a:tcBdr/>
        <a:fill>
          <a:solidFill>
            <a:srgbClr val="FFFFFF"/>
          </a:solidFill>
        </a:fill>
      </a:tcStyle>
    </a:band2H>
    <a:firstCol>
      <a:tcTxStyle b="on" i="off">
        <a:font>
          <a:latin typeface="DIN Condensed Bold"/>
          <a:ea typeface="DIN Condensed Bold"/>
          <a:cs typeface="DIN Condensed Bold"/>
        </a:font>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solidFill>
            <a:srgbClr val="5C5C5C">
              <a:alpha val="20000"/>
            </a:srgbClr>
          </a:solidFill>
        </a:fill>
      </a:tcStyle>
    </a:firstCol>
    <a:lastRow>
      <a:tcTxStyle b="on" i="off">
        <a:font>
          <a:latin typeface="DIN Condensed Bold"/>
          <a:ea typeface="DIN Condensed Bold"/>
          <a:cs typeface="DIN Condensed Bold"/>
        </a:font>
        <a:srgbClr val="5C5C5C"/>
      </a:tcTxStyle>
      <a:tcStyle>
        <a:tcBdr>
          <a:left>
            <a:ln w="12700" cap="flat">
              <a:solidFill>
                <a:srgbClr val="5C5C5C"/>
              </a:solidFill>
              <a:prstDash val="solid"/>
              <a:round/>
            </a:ln>
          </a:left>
          <a:right>
            <a:ln w="12700" cap="flat">
              <a:solidFill>
                <a:srgbClr val="5C5C5C"/>
              </a:solidFill>
              <a:prstDash val="solid"/>
              <a:round/>
            </a:ln>
          </a:right>
          <a:top>
            <a:ln w="50800" cap="flat">
              <a:solidFill>
                <a:srgbClr val="5C5C5C"/>
              </a:solidFill>
              <a:prstDash val="solid"/>
              <a:round/>
            </a:ln>
          </a:top>
          <a:bottom>
            <a:ln w="127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noFill/>
        </a:fill>
      </a:tcStyle>
    </a:lastRow>
    <a:firstRow>
      <a:tcTxStyle b="on" i="off">
        <a:font>
          <a:latin typeface="DIN Condensed Bold"/>
          <a:ea typeface="DIN Condensed Bold"/>
          <a:cs typeface="DIN Condensed Bold"/>
        </a:font>
        <a:srgbClr val="5C5C5C"/>
      </a:tcTxStyle>
      <a:tcStyle>
        <a:tcBdr>
          <a:left>
            <a:ln w="12700" cap="flat">
              <a:solidFill>
                <a:srgbClr val="5C5C5C"/>
              </a:solidFill>
              <a:prstDash val="solid"/>
              <a:round/>
            </a:ln>
          </a:left>
          <a:right>
            <a:ln w="12700" cap="flat">
              <a:solidFill>
                <a:srgbClr val="5C5C5C"/>
              </a:solidFill>
              <a:prstDash val="solid"/>
              <a:round/>
            </a:ln>
          </a:right>
          <a:top>
            <a:ln w="12700" cap="flat">
              <a:solidFill>
                <a:srgbClr val="5C5C5C"/>
              </a:solidFill>
              <a:prstDash val="solid"/>
              <a:round/>
            </a:ln>
          </a:top>
          <a:bottom>
            <a:ln w="25400" cap="flat">
              <a:solidFill>
                <a:srgbClr val="5C5C5C"/>
              </a:solidFill>
              <a:prstDash val="solid"/>
              <a:round/>
            </a:ln>
          </a:bottom>
          <a:insideH>
            <a:ln w="12700" cap="flat">
              <a:solidFill>
                <a:srgbClr val="5C5C5C"/>
              </a:solidFill>
              <a:prstDash val="solid"/>
              <a:round/>
            </a:ln>
          </a:insideH>
          <a:insideV>
            <a:ln w="12700" cap="flat">
              <a:solidFill>
                <a:srgbClr val="5C5C5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938961"/>
          <c:y val="0.0431588"/>
          <c:w val="0.887994"/>
          <c:h val="0.878387"/>
        </c:manualLayout>
      </c:layout>
      <c:lineChart>
        <c:grouping val="standard"/>
        <c:varyColors val="0"/>
        <c:ser>
          <c:idx val="0"/>
          <c:order val="0"/>
          <c:tx>
            <c:strRef>
              <c:f>Sheet1!$B$1</c:f>
              <c:strCache>
                <c:ptCount val="1"/>
                <c:pt idx="0">
                  <c:v>2005 Forecast</c:v>
                </c:pt>
              </c:strCache>
            </c:strRef>
          </c:tx>
          <c:spPr>
            <a:noFill/>
            <a:ln w="57150" cap="rnd">
              <a:solidFill>
                <a:srgbClr val="0070C0"/>
              </a:solidFill>
              <a:prstDash val="solid"/>
              <a:round/>
            </a:ln>
            <a:effectLst/>
          </c:spPr>
          <c:marker>
            <c:symbol val="none"/>
            <c:size val="7"/>
            <c:spPr>
              <a:solidFill>
                <a:srgbClr val="000000">
                  <a:alpha val="0"/>
                </a:srgbClr>
              </a:solidFill>
              <a:ln w="57150" cap="rnd">
                <a:solidFill>
                  <a:srgbClr val="0070C0"/>
                </a:solidFill>
                <a:prstDash val="solid"/>
                <a:round/>
              </a:ln>
              <a:effectLst/>
            </c:spPr>
          </c:marker>
          <c:dLbls>
            <c:numFmt formatCode="#,##0" sourceLinked="0"/>
            <c:txPr>
              <a:bodyPr/>
              <a:lstStyle/>
              <a:p>
                <a:pPr>
                  <a:defRPr b="0" i="0" strike="noStrike" sz="1000" u="none">
                    <a:solidFill>
                      <a:srgbClr val="5C5C5C"/>
                    </a:solidFill>
                    <a:latin typeface="DIN Condensed Bold"/>
                  </a:defRPr>
                </a:pPr>
              </a:p>
            </c:txPr>
            <c:dLblPos val="t"/>
            <c:showLegendKey val="0"/>
            <c:showVal val="0"/>
            <c:showCatName val="0"/>
            <c:showSerName val="0"/>
            <c:showPercent val="0"/>
            <c:showBubbleSize val="0"/>
            <c:showLeaderLines val="0"/>
          </c:dLbls>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Sheet1!$B$2:$B$17</c:f>
              <c:numCache>
                <c:ptCount val="16"/>
                <c:pt idx="0">
                  <c:v>14926.000000</c:v>
                </c:pt>
                <c:pt idx="1">
                  <c:v>15373.000000</c:v>
                </c:pt>
                <c:pt idx="2">
                  <c:v>15893.000000</c:v>
                </c:pt>
                <c:pt idx="3">
                  <c:v>16356.000000</c:v>
                </c:pt>
                <c:pt idx="4">
                  <c:v>16875.000000</c:v>
                </c:pt>
                <c:pt idx="5">
                  <c:v>17405.000000</c:v>
                </c:pt>
                <c:pt idx="6">
                  <c:v>17923.000000</c:v>
                </c:pt>
                <c:pt idx="7">
                  <c:v>18449.000000</c:v>
                </c:pt>
                <c:pt idx="8">
                  <c:v>19023.000000</c:v>
                </c:pt>
                <c:pt idx="9">
                  <c:v>19653.000000</c:v>
                </c:pt>
                <c:pt idx="10">
                  <c:v>20241.000000</c:v>
                </c:pt>
                <c:pt idx="11">
                  <c:v>20829.000000</c:v>
                </c:pt>
                <c:pt idx="12">
                  <c:v>21480.000000</c:v>
                </c:pt>
                <c:pt idx="13">
                  <c:v>22146.000000</c:v>
                </c:pt>
                <c:pt idx="14">
                  <c:v>22797.000000</c:v>
                </c:pt>
                <c:pt idx="15">
                  <c:v>23457.000000</c:v>
                </c:pt>
              </c:numCache>
            </c:numRef>
          </c:val>
          <c:smooth val="0"/>
        </c:ser>
        <c:ser>
          <c:idx val="1"/>
          <c:order val="1"/>
          <c:tx>
            <c:strRef>
              <c:f>Sheet1!$C$1</c:f>
              <c:strCache>
                <c:ptCount val="1"/>
                <c:pt idx="0">
                  <c:v>Actual Outcome</c:v>
                </c:pt>
              </c:strCache>
            </c:strRef>
          </c:tx>
          <c:spPr>
            <a:noFill/>
            <a:ln w="47625" cap="rnd">
              <a:solidFill>
                <a:srgbClr val="ED7D31"/>
              </a:solidFill>
              <a:prstDash val="solid"/>
              <a:round/>
            </a:ln>
            <a:effectLst/>
          </c:spPr>
          <c:marker>
            <c:symbol val="none"/>
            <c:size val="6"/>
            <c:spPr>
              <a:solidFill>
                <a:srgbClr val="000000">
                  <a:alpha val="0"/>
                </a:srgbClr>
              </a:solidFill>
              <a:ln w="47625" cap="rnd">
                <a:solidFill>
                  <a:srgbClr val="ED7D31"/>
                </a:solidFill>
                <a:prstDash val="solid"/>
                <a:round/>
              </a:ln>
              <a:effectLst/>
            </c:spPr>
          </c:marker>
          <c:dLbls>
            <c:numFmt formatCode="#,##0" sourceLinked="0"/>
            <c:txPr>
              <a:bodyPr/>
              <a:lstStyle/>
              <a:p>
                <a:pPr>
                  <a:defRPr b="0" i="0" strike="noStrike" sz="1000" u="none">
                    <a:solidFill>
                      <a:srgbClr val="5C5C5C"/>
                    </a:solidFill>
                    <a:latin typeface="DIN Condensed Bold"/>
                  </a:defRPr>
                </a:pPr>
              </a:p>
            </c:txPr>
            <c:dLblPos val="t"/>
            <c:showLegendKey val="0"/>
            <c:showVal val="0"/>
            <c:showCatName val="0"/>
            <c:showSerName val="0"/>
            <c:showPercent val="0"/>
            <c:showBubbleSize val="0"/>
            <c:showLeaderLines val="0"/>
          </c:dLbls>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Sheet1!$C$2:$C$17</c:f>
              <c:numCache>
                <c:ptCount val="3"/>
                <c:pt idx="0">
                  <c:v>14926.000000</c:v>
                </c:pt>
                <c:pt idx="1">
                  <c:v>15338.000000</c:v>
                </c:pt>
                <c:pt idx="2">
                  <c:v>15626.000000</c:v>
                </c:pt>
              </c:numCache>
            </c:numRef>
          </c:val>
          <c:smooth val="0"/>
        </c:ser>
        <c:ser>
          <c:idx val="2"/>
          <c:order val="2"/>
          <c:tx>
            <c:strRef>
              <c:f>Sheet1!$D$1</c:f>
              <c:strCache>
                <c:ptCount val="1"/>
                <c:pt idx="0">
                  <c:v>Column1</c:v>
                </c:pt>
              </c:strCache>
            </c:strRef>
          </c:tx>
          <c:spPr>
            <a:noFill/>
            <a:ln w="57150" cap="rnd">
              <a:solidFill>
                <a:srgbClr val="ED7D31"/>
              </a:solidFill>
              <a:prstDash val="solid"/>
              <a:round/>
            </a:ln>
            <a:effectLst/>
          </c:spPr>
          <c:marker>
            <c:symbol val="none"/>
            <c:size val="7"/>
            <c:spPr>
              <a:solidFill>
                <a:srgbClr val="000000">
                  <a:alpha val="0"/>
                </a:srgbClr>
              </a:solidFill>
              <a:ln w="57150" cap="rnd">
                <a:solidFill>
                  <a:srgbClr val="ED7D31"/>
                </a:solidFill>
                <a:prstDash val="solid"/>
                <a:round/>
              </a:ln>
              <a:effectLst/>
            </c:spPr>
          </c:marker>
          <c:dLbls>
            <c:numFmt formatCode="0" sourceLinked="0"/>
            <c:txPr>
              <a:bodyPr/>
              <a:lstStyle/>
              <a:p>
                <a:pPr>
                  <a:defRPr b="0" i="0" strike="noStrike" sz="1000" u="none">
                    <a:solidFill>
                      <a:srgbClr val="5C5C5C"/>
                    </a:solidFill>
                    <a:latin typeface="DIN Condensed Bold"/>
                  </a:defRPr>
                </a:pPr>
              </a:p>
            </c:txPr>
            <c:dLblPos val="t"/>
            <c:showLegendKey val="0"/>
            <c:showVal val="0"/>
            <c:showCatName val="0"/>
            <c:showSerName val="0"/>
            <c:showPercent val="0"/>
            <c:showBubbleSize val="0"/>
            <c:showLeaderLines val="0"/>
          </c:dLbls>
          <c:cat>
            <c:strRef>
              <c:f>Sheet1!$A$2:$A$17</c:f>
              <c:strCach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strCache>
            </c:strRef>
          </c:cat>
          <c:val>
            <c:numRef>
              <c:f>Sheet1!$D$2:$D$17</c:f>
              <c:numCache>
                <c:ptCount val="14"/>
                <c:pt idx="2">
                  <c:v>15626.000000</c:v>
                </c:pt>
                <c:pt idx="3">
                  <c:v>15605.000000</c:v>
                </c:pt>
                <c:pt idx="4">
                  <c:v>15209.000000</c:v>
                </c:pt>
                <c:pt idx="5">
                  <c:v>15599.000000</c:v>
                </c:pt>
                <c:pt idx="6">
                  <c:v>15841.000000</c:v>
                </c:pt>
                <c:pt idx="7">
                  <c:v>16197.000000</c:v>
                </c:pt>
                <c:pt idx="8">
                  <c:v>16495.000000</c:v>
                </c:pt>
                <c:pt idx="9">
                  <c:v>16912.000000</c:v>
                </c:pt>
                <c:pt idx="10">
                  <c:v>17432.000000</c:v>
                </c:pt>
                <c:pt idx="11">
                  <c:v>17731.000000</c:v>
                </c:pt>
                <c:pt idx="12">
                  <c:v>18144.000000</c:v>
                </c:pt>
                <c:pt idx="13">
                  <c:v>18688.000000</c:v>
                </c:pt>
                <c:pt idx="14">
                  <c:v>19092.000000</c:v>
                </c:pt>
                <c:pt idx="15">
                  <c:v>18432.000000</c:v>
                </c:pt>
              </c:numCache>
            </c:numRef>
          </c:val>
          <c:smooth val="0"/>
        </c:ser>
        <c:marker val="1"/>
        <c:axId val="2094734552"/>
        <c:axId val="2094734553"/>
      </c:lineChart>
      <c:catAx>
        <c:axId val="2094734552"/>
        <c:scaling>
          <c:orientation val="minMax"/>
        </c:scaling>
        <c:delete val="0"/>
        <c:axPos val="b"/>
        <c:numFmt formatCode="General" sourceLinked="0"/>
        <c:majorTickMark val="cross"/>
        <c:minorTickMark val="none"/>
        <c:tickLblPos val="low"/>
        <c:spPr>
          <a:ln w="12700" cap="flat">
            <a:solidFill>
              <a:srgbClr val="E7E7E7"/>
            </a:solidFill>
            <a:prstDash val="solid"/>
            <a:round/>
          </a:ln>
        </c:spPr>
        <c:txPr>
          <a:bodyPr rot="0"/>
          <a:lstStyle/>
          <a:p>
            <a:pPr>
              <a:defRPr b="0" i="0" strike="noStrike" sz="2800" u="none">
                <a:solidFill>
                  <a:srgbClr val="5C5C5C"/>
                </a:solidFill>
                <a:latin typeface="DIN Condensed Bold"/>
              </a:defRPr>
            </a:pPr>
          </a:p>
        </c:txPr>
        <c:crossAx val="2094734553"/>
        <c:crosses val="autoZero"/>
        <c:auto val="1"/>
        <c:lblAlgn val="ctr"/>
        <c:tickLblSkip val="5"/>
        <c:noMultiLvlLbl val="1"/>
      </c:catAx>
      <c:valAx>
        <c:axId val="2094734553"/>
        <c:scaling>
          <c:orientation val="minMax"/>
          <c:max val="24000"/>
          <c:min val="12000"/>
        </c:scaling>
        <c:delete val="0"/>
        <c:axPos val="l"/>
        <c:majorGridlines>
          <c:spPr>
            <a:ln w="12700" cap="flat">
              <a:solidFill>
                <a:srgbClr val="A6A6A6"/>
              </a:solidFill>
              <a:prstDash val="sysDot"/>
              <a:round/>
            </a:ln>
          </c:spPr>
        </c:majorGridlines>
        <c:title>
          <c:tx>
            <c:rich>
              <a:bodyPr rot="-5400000"/>
              <a:lstStyle/>
              <a:p>
                <a:pPr>
                  <a:defRPr b="0" i="0" strike="noStrike" sz="2800" u="none">
                    <a:solidFill>
                      <a:srgbClr val="5C5C5C"/>
                    </a:solidFill>
                    <a:latin typeface="DIN Condensed Bold"/>
                  </a:defRPr>
                </a:pPr>
                <a:r>
                  <a:rPr b="0" i="0" strike="noStrike" sz="2800" u="none">
                    <a:solidFill>
                      <a:srgbClr val="5C5C5C"/>
                    </a:solidFill>
                    <a:latin typeface="DIN Condensed Bold"/>
                  </a:rPr>
                  <a:t>Billion 2012 Dollars</a:t>
                </a:r>
              </a:p>
            </c:rich>
          </c:tx>
          <c:layout/>
          <c:overlay val="1"/>
        </c:title>
        <c:numFmt formatCode="#,##0" sourceLinked="0"/>
        <c:majorTickMark val="out"/>
        <c:minorTickMark val="none"/>
        <c:tickLblPos val="nextTo"/>
        <c:spPr>
          <a:ln w="12700" cap="flat">
            <a:solidFill>
              <a:srgbClr val="E7E7E7"/>
            </a:solidFill>
            <a:prstDash val="solid"/>
            <a:round/>
          </a:ln>
        </c:spPr>
        <c:txPr>
          <a:bodyPr rot="0"/>
          <a:lstStyle/>
          <a:p>
            <a:pPr>
              <a:defRPr b="0" i="0" strike="noStrike" sz="2400" u="none">
                <a:solidFill>
                  <a:srgbClr val="5C5C5C"/>
                </a:solidFill>
                <a:latin typeface="DIN Condensed Bold"/>
              </a:defRPr>
            </a:pPr>
          </a:p>
        </c:txPr>
        <c:crossAx val="2094734552"/>
        <c:crosses val="autoZero"/>
        <c:crossBetween val="midCat"/>
        <c:majorUnit val="2000"/>
        <c:minorUnit val="1000"/>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488471"/>
          <c:y val="0.0423947"/>
          <c:w val="0.937733"/>
          <c:h val="0.880319"/>
        </c:manualLayout>
      </c:layout>
      <c:lineChart>
        <c:grouping val="standard"/>
        <c:varyColors val="0"/>
        <c:ser>
          <c:idx val="0"/>
          <c:order val="0"/>
          <c:tx>
            <c:strRef>
              <c:f>Sheet1!$A$2</c:f>
              <c:strCache>
                <c:ptCount val="1"/>
                <c:pt idx="0">
                  <c:v>Conventional Models of 1980s</c:v>
                </c:pt>
              </c:strCache>
            </c:strRef>
          </c:tx>
          <c:spPr>
            <a:noFill/>
            <a:ln w="31750" cap="flat">
              <a:solidFill>
                <a:srgbClr val="A11801"/>
              </a:solidFill>
              <a:prstDash val="solid"/>
              <a:round/>
            </a:ln>
            <a:effectLst/>
          </c:spPr>
          <c:marker>
            <c:symbol val="none"/>
            <c:size val="5"/>
            <c:spPr>
              <a:solidFill>
                <a:srgbClr val="000000">
                  <a:alpha val="0"/>
                </a:srgbClr>
              </a:solidFill>
              <a:ln w="31750" cap="flat">
                <a:solidFill>
                  <a:srgbClr val="A11801"/>
                </a:solidFill>
                <a:prstDash val="solid"/>
                <a:round/>
              </a:ln>
              <a:effectLst/>
            </c:spPr>
          </c:marker>
          <c:dLbls>
            <c:numFmt formatCode="0.0" sourceLinked="0"/>
            <c:txPr>
              <a:bodyPr/>
              <a:lstStyle/>
              <a:p>
                <a:pPr>
                  <a:defRPr b="0" i="0" strike="noStrike" sz="1800" u="none">
                    <a:solidFill>
                      <a:srgbClr val="5C5C5C"/>
                    </a:solidFill>
                    <a:latin typeface="DIN Condensed Bold"/>
                  </a:defRPr>
                </a:pPr>
              </a:p>
            </c:txPr>
            <c:dLblPos val="t"/>
            <c:showLegendKey val="0"/>
            <c:showVal val="0"/>
            <c:showCatName val="0"/>
            <c:showSerName val="0"/>
            <c:showPercent val="0"/>
            <c:showBubbleSize val="0"/>
            <c:showLeaderLines val="0"/>
          </c:dLbls>
          <c:cat>
            <c:strRef>
              <c:f>Sheet1!$B$1:$CD$1</c:f>
              <c:strCach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strCache>
            </c:strRef>
          </c:cat>
          <c:val>
            <c:numRef>
              <c:f>Sheet1!$B$2:$CD$2</c:f>
              <c:numCache>
                <c:ptCount val="21"/>
                <c:pt idx="10">
                  <c:v>78.100000</c:v>
                </c:pt>
                <c:pt idx="11">
                  <c:v>80.700000</c:v>
                </c:pt>
                <c:pt idx="12">
                  <c:v>83.400000</c:v>
                </c:pt>
                <c:pt idx="13">
                  <c:v>86.100000</c:v>
                </c:pt>
                <c:pt idx="14">
                  <c:v>89.000000</c:v>
                </c:pt>
                <c:pt idx="15">
                  <c:v>91.900000</c:v>
                </c:pt>
                <c:pt idx="16">
                  <c:v>95.000000</c:v>
                </c:pt>
                <c:pt idx="17">
                  <c:v>98.100000</c:v>
                </c:pt>
                <c:pt idx="18">
                  <c:v>101.400000</c:v>
                </c:pt>
                <c:pt idx="19">
                  <c:v>104.800000</c:v>
                </c:pt>
                <c:pt idx="20">
                  <c:v>108.200000</c:v>
                </c:pt>
                <c:pt idx="21">
                  <c:v>111.800000</c:v>
                </c:pt>
                <c:pt idx="22">
                  <c:v>115.500000</c:v>
                </c:pt>
                <c:pt idx="23">
                  <c:v>119.400000</c:v>
                </c:pt>
                <c:pt idx="24">
                  <c:v>123.300000</c:v>
                </c:pt>
                <c:pt idx="25">
                  <c:v>127.400000</c:v>
                </c:pt>
                <c:pt idx="26">
                  <c:v>131.600000</c:v>
                </c:pt>
                <c:pt idx="27">
                  <c:v>136.000000</c:v>
                </c:pt>
                <c:pt idx="28">
                  <c:v>140.500000</c:v>
                </c:pt>
                <c:pt idx="29">
                  <c:v>145.200000</c:v>
                </c:pt>
                <c:pt idx="30">
                  <c:v>150.000000</c:v>
                </c:pt>
              </c:numCache>
            </c:numRef>
          </c:val>
          <c:smooth val="0"/>
        </c:ser>
        <c:ser>
          <c:idx val="1"/>
          <c:order val="1"/>
          <c:tx>
            <c:strRef>
              <c:f>Sheet1!$A$3</c:f>
              <c:strCache>
                <c:ptCount val="1"/>
                <c:pt idx="0">
                  <c:v>Low Future</c:v>
                </c:pt>
              </c:strCache>
            </c:strRef>
          </c:tx>
          <c:spPr>
            <a:noFill/>
            <a:ln w="31750" cap="flat">
              <a:solidFill>
                <a:srgbClr val="008000"/>
              </a:solidFill>
              <a:prstDash val="solid"/>
              <a:round/>
            </a:ln>
            <a:effectLst/>
          </c:spPr>
          <c:marker>
            <c:symbol val="none"/>
            <c:size val="5"/>
            <c:spPr>
              <a:solidFill>
                <a:srgbClr val="000000">
                  <a:alpha val="0"/>
                </a:srgbClr>
              </a:solidFill>
              <a:ln w="31750" cap="flat">
                <a:solidFill>
                  <a:srgbClr val="008000"/>
                </a:solidFill>
                <a:prstDash val="solid"/>
                <a:round/>
              </a:ln>
              <a:effectLst/>
            </c:spPr>
          </c:marker>
          <c:dLbls>
            <c:numFmt formatCode="0.0" sourceLinked="0"/>
            <c:txPr>
              <a:bodyPr/>
              <a:lstStyle/>
              <a:p>
                <a:pPr>
                  <a:defRPr b="0" i="0" strike="noStrike" sz="1800" u="none">
                    <a:solidFill>
                      <a:srgbClr val="5C5C5C"/>
                    </a:solidFill>
                    <a:latin typeface="DIN Condensed Bold"/>
                  </a:defRPr>
                </a:pPr>
              </a:p>
            </c:txPr>
            <c:dLblPos val="t"/>
            <c:showLegendKey val="0"/>
            <c:showVal val="0"/>
            <c:showCatName val="0"/>
            <c:showSerName val="0"/>
            <c:showPercent val="0"/>
            <c:showBubbleSize val="0"/>
            <c:showLeaderLines val="0"/>
          </c:dLbls>
          <c:cat>
            <c:strRef>
              <c:f>Sheet1!$B$1:$CD$1</c:f>
              <c:strCach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strCache>
            </c:strRef>
          </c:cat>
          <c:val>
            <c:numRef>
              <c:f>Sheet1!$B$3:$CD$3</c:f>
              <c:numCache>
                <c:ptCount val="71"/>
                <c:pt idx="10">
                  <c:v>78.100000</c:v>
                </c:pt>
                <c:pt idx="11">
                  <c:v>79.700000</c:v>
                </c:pt>
                <c:pt idx="12">
                  <c:v>81.300000</c:v>
                </c:pt>
                <c:pt idx="13">
                  <c:v>82.700000</c:v>
                </c:pt>
                <c:pt idx="14">
                  <c:v>84.000000</c:v>
                </c:pt>
                <c:pt idx="15">
                  <c:v>85.200000</c:v>
                </c:pt>
                <c:pt idx="16">
                  <c:v>86.300000</c:v>
                </c:pt>
                <c:pt idx="17">
                  <c:v>87.300000</c:v>
                </c:pt>
                <c:pt idx="18">
                  <c:v>88.300000</c:v>
                </c:pt>
                <c:pt idx="19">
                  <c:v>89.100000</c:v>
                </c:pt>
                <c:pt idx="20">
                  <c:v>89.800000</c:v>
                </c:pt>
                <c:pt idx="21">
                  <c:v>90.500000</c:v>
                </c:pt>
                <c:pt idx="22">
                  <c:v>91.100000</c:v>
                </c:pt>
                <c:pt idx="23">
                  <c:v>91.500000</c:v>
                </c:pt>
                <c:pt idx="24">
                  <c:v>91.900000</c:v>
                </c:pt>
                <c:pt idx="25">
                  <c:v>92.300000</c:v>
                </c:pt>
                <c:pt idx="26">
                  <c:v>92.500000</c:v>
                </c:pt>
                <c:pt idx="27">
                  <c:v>92.700000</c:v>
                </c:pt>
                <c:pt idx="28">
                  <c:v>92.800000</c:v>
                </c:pt>
                <c:pt idx="29">
                  <c:v>92.900000</c:v>
                </c:pt>
                <c:pt idx="30">
                  <c:v>92.800000</c:v>
                </c:pt>
                <c:pt idx="31">
                  <c:v>92.700000</c:v>
                </c:pt>
                <c:pt idx="32">
                  <c:v>92.600000</c:v>
                </c:pt>
                <c:pt idx="33">
                  <c:v>92.400000</c:v>
                </c:pt>
                <c:pt idx="34">
                  <c:v>92.100000</c:v>
                </c:pt>
                <c:pt idx="35">
                  <c:v>91.800000</c:v>
                </c:pt>
                <c:pt idx="36">
                  <c:v>91.400000</c:v>
                </c:pt>
                <c:pt idx="37">
                  <c:v>91.000000</c:v>
                </c:pt>
                <c:pt idx="38">
                  <c:v>90.500000</c:v>
                </c:pt>
                <c:pt idx="39">
                  <c:v>90.000000</c:v>
                </c:pt>
                <c:pt idx="40">
                  <c:v>89.500000</c:v>
                </c:pt>
                <c:pt idx="41">
                  <c:v>88.900000</c:v>
                </c:pt>
                <c:pt idx="42">
                  <c:v>88.200000</c:v>
                </c:pt>
                <c:pt idx="43">
                  <c:v>87.600000</c:v>
                </c:pt>
                <c:pt idx="44">
                  <c:v>86.900000</c:v>
                </c:pt>
                <c:pt idx="45">
                  <c:v>86.100000</c:v>
                </c:pt>
                <c:pt idx="46">
                  <c:v>85.400000</c:v>
                </c:pt>
                <c:pt idx="47">
                  <c:v>84.600000</c:v>
                </c:pt>
                <c:pt idx="48">
                  <c:v>83.800000</c:v>
                </c:pt>
                <c:pt idx="49">
                  <c:v>83.000000</c:v>
                </c:pt>
                <c:pt idx="50">
                  <c:v>82.100000</c:v>
                </c:pt>
                <c:pt idx="51">
                  <c:v>81.300000</c:v>
                </c:pt>
                <c:pt idx="52">
                  <c:v>80.400000</c:v>
                </c:pt>
                <c:pt idx="53">
                  <c:v>79.500000</c:v>
                </c:pt>
                <c:pt idx="54">
                  <c:v>78.600000</c:v>
                </c:pt>
                <c:pt idx="55">
                  <c:v>77.700000</c:v>
                </c:pt>
                <c:pt idx="56">
                  <c:v>76.800000</c:v>
                </c:pt>
                <c:pt idx="57">
                  <c:v>75.900000</c:v>
                </c:pt>
                <c:pt idx="58">
                  <c:v>75.000000</c:v>
                </c:pt>
                <c:pt idx="59">
                  <c:v>74.100000</c:v>
                </c:pt>
                <c:pt idx="60">
                  <c:v>73.200000</c:v>
                </c:pt>
                <c:pt idx="61">
                  <c:v>72.300000</c:v>
                </c:pt>
                <c:pt idx="62">
                  <c:v>71.400000</c:v>
                </c:pt>
                <c:pt idx="63">
                  <c:v>70.500000</c:v>
                </c:pt>
                <c:pt idx="64">
                  <c:v>69.700000</c:v>
                </c:pt>
                <c:pt idx="65">
                  <c:v>68.900000</c:v>
                </c:pt>
                <c:pt idx="66">
                  <c:v>68.000000</c:v>
                </c:pt>
                <c:pt idx="67">
                  <c:v>67.200000</c:v>
                </c:pt>
                <c:pt idx="68">
                  <c:v>66.500000</c:v>
                </c:pt>
                <c:pt idx="69">
                  <c:v>65.700000</c:v>
                </c:pt>
                <c:pt idx="70">
                  <c:v>65.000000</c:v>
                </c:pt>
                <c:pt idx="71">
                  <c:v>64.300000</c:v>
                </c:pt>
                <c:pt idx="72">
                  <c:v>63.700000</c:v>
                </c:pt>
                <c:pt idx="73">
                  <c:v>63.100000</c:v>
                </c:pt>
                <c:pt idx="74">
                  <c:v>62.500000</c:v>
                </c:pt>
                <c:pt idx="75">
                  <c:v>62.000000</c:v>
                </c:pt>
                <c:pt idx="76">
                  <c:v>61.500000</c:v>
                </c:pt>
                <c:pt idx="77">
                  <c:v>61.000000</c:v>
                </c:pt>
                <c:pt idx="78">
                  <c:v>60.600000</c:v>
                </c:pt>
                <c:pt idx="79">
                  <c:v>60.300000</c:v>
                </c:pt>
                <c:pt idx="80">
                  <c:v>60.000000</c:v>
                </c:pt>
              </c:numCache>
            </c:numRef>
          </c:val>
          <c:smooth val="0"/>
        </c:ser>
        <c:ser>
          <c:idx val="2"/>
          <c:order val="2"/>
          <c:tx>
            <c:strRef>
              <c:f>Sheet1!$A$4</c:f>
              <c:strCache>
                <c:ptCount val="1"/>
                <c:pt idx="0">
                  <c:v>Historical</c:v>
                </c:pt>
              </c:strCache>
            </c:strRef>
          </c:tx>
          <c:spPr>
            <a:noFill/>
            <a:ln w="31750" cap="flat">
              <a:solidFill>
                <a:srgbClr val="CC3300"/>
              </a:solidFill>
              <a:prstDash val="solid"/>
              <a:round/>
            </a:ln>
            <a:effectLst/>
          </c:spPr>
          <c:marker>
            <c:symbol val="none"/>
            <c:size val="5"/>
            <c:spPr>
              <a:solidFill>
                <a:srgbClr val="000000">
                  <a:alpha val="0"/>
                </a:srgbClr>
              </a:solidFill>
              <a:ln w="31750" cap="flat">
                <a:solidFill>
                  <a:srgbClr val="CC3300"/>
                </a:solidFill>
                <a:prstDash val="solid"/>
                <a:round/>
              </a:ln>
              <a:effectLst/>
            </c:spPr>
          </c:marker>
          <c:dLbls>
            <c:numFmt formatCode="0.0" sourceLinked="0"/>
            <c:txPr>
              <a:bodyPr/>
              <a:lstStyle/>
              <a:p>
                <a:pPr>
                  <a:defRPr b="0" i="0" strike="noStrike" sz="1800" u="none">
                    <a:solidFill>
                      <a:srgbClr val="5C5C5C"/>
                    </a:solidFill>
                    <a:latin typeface="DIN Condensed Bold"/>
                  </a:defRPr>
                </a:pPr>
              </a:p>
            </c:txPr>
            <c:dLblPos val="t"/>
            <c:showLegendKey val="0"/>
            <c:showVal val="0"/>
            <c:showCatName val="0"/>
            <c:showSerName val="0"/>
            <c:showPercent val="0"/>
            <c:showBubbleSize val="0"/>
            <c:showLeaderLines val="0"/>
          </c:dLbls>
          <c:cat>
            <c:strRef>
              <c:f>Sheet1!$B$1:$CD$1</c:f>
              <c:strCach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strCache>
            </c:strRef>
          </c:cat>
          <c:val>
            <c:numRef>
              <c:f>Sheet1!$B$4:$CD$4</c:f>
              <c:numCache>
                <c:ptCount val="51"/>
                <c:pt idx="0">
                  <c:v>67.816828</c:v>
                </c:pt>
                <c:pt idx="1">
                  <c:v>69.260271</c:v>
                </c:pt>
                <c:pt idx="2">
                  <c:v>72.660036</c:v>
                </c:pt>
                <c:pt idx="3">
                  <c:v>75.652280</c:v>
                </c:pt>
                <c:pt idx="4">
                  <c:v>73.929322</c:v>
                </c:pt>
                <c:pt idx="5">
                  <c:v>71.931011</c:v>
                </c:pt>
                <c:pt idx="6">
                  <c:v>75.939029</c:v>
                </c:pt>
                <c:pt idx="7">
                  <c:v>77.919991</c:v>
                </c:pt>
                <c:pt idx="8">
                  <c:v>79.906703</c:v>
                </c:pt>
                <c:pt idx="9">
                  <c:v>80.811788</c:v>
                </c:pt>
                <c:pt idx="10">
                  <c:v>78.021113</c:v>
                </c:pt>
                <c:pt idx="11">
                  <c:v>76.057187</c:v>
                </c:pt>
                <c:pt idx="12">
                  <c:v>73.046189</c:v>
                </c:pt>
                <c:pt idx="13">
                  <c:v>72.915394</c:v>
                </c:pt>
                <c:pt idx="14">
                  <c:v>76.570697</c:v>
                </c:pt>
                <c:pt idx="15">
                  <c:v>76.334135</c:v>
                </c:pt>
                <c:pt idx="16">
                  <c:v>76.598888</c:v>
                </c:pt>
                <c:pt idx="17">
                  <c:v>79.008203</c:v>
                </c:pt>
                <c:pt idx="18">
                  <c:v>82.659169</c:v>
                </c:pt>
                <c:pt idx="19">
                  <c:v>84.739993</c:v>
                </c:pt>
                <c:pt idx="20">
                  <c:v>84.432860</c:v>
                </c:pt>
                <c:pt idx="21">
                  <c:v>84.380300</c:v>
                </c:pt>
                <c:pt idx="22">
                  <c:v>85.724885</c:v>
                </c:pt>
                <c:pt idx="23">
                  <c:v>87.265888</c:v>
                </c:pt>
                <c:pt idx="24">
                  <c:v>88.983234</c:v>
                </c:pt>
                <c:pt idx="25">
                  <c:v>90.930704</c:v>
                </c:pt>
                <c:pt idx="26">
                  <c:v>93.934511</c:v>
                </c:pt>
                <c:pt idx="27">
                  <c:v>94.506999</c:v>
                </c:pt>
                <c:pt idx="28">
                  <c:v>94.920190</c:v>
                </c:pt>
                <c:pt idx="29">
                  <c:v>96.544524</c:v>
                </c:pt>
                <c:pt idx="30">
                  <c:v>98.702224</c:v>
                </c:pt>
                <c:pt idx="31">
                  <c:v>96.063734</c:v>
                </c:pt>
                <c:pt idx="32">
                  <c:v>97.535391</c:v>
                </c:pt>
                <c:pt idx="33">
                  <c:v>97.834773</c:v>
                </c:pt>
                <c:pt idx="34">
                  <c:v>100.002368</c:v>
                </c:pt>
                <c:pt idx="35">
                  <c:v>100.101576</c:v>
                </c:pt>
                <c:pt idx="36">
                  <c:v>99.391541</c:v>
                </c:pt>
                <c:pt idx="37">
                  <c:v>100.893363</c:v>
                </c:pt>
                <c:pt idx="38">
                  <c:v>98.753711</c:v>
                </c:pt>
                <c:pt idx="39">
                  <c:v>93.942216</c:v>
                </c:pt>
                <c:pt idx="40">
                  <c:v>97.516859</c:v>
                </c:pt>
                <c:pt idx="41">
                  <c:v>96.862560</c:v>
                </c:pt>
                <c:pt idx="42">
                  <c:v>94.374079</c:v>
                </c:pt>
                <c:pt idx="43">
                  <c:v>97.116801</c:v>
                </c:pt>
                <c:pt idx="44">
                  <c:v>98.276210</c:v>
                </c:pt>
                <c:pt idx="45">
                  <c:v>97.375221</c:v>
                </c:pt>
                <c:pt idx="46">
                  <c:v>97.335208</c:v>
                </c:pt>
                <c:pt idx="47">
                  <c:v>97.594743</c:v>
                </c:pt>
                <c:pt idx="48">
                  <c:v>101.161852</c:v>
                </c:pt>
                <c:pt idx="49">
                  <c:v>100.273806</c:v>
                </c:pt>
                <c:pt idx="50">
                  <c:v>92.720000</c:v>
                </c:pt>
              </c:numCache>
            </c:numRef>
          </c:val>
          <c:smooth val="0"/>
        </c:ser>
        <c:ser>
          <c:idx val="3"/>
          <c:order val="3"/>
          <c:tx>
            <c:strRef>
              <c:f>Sheet1!$A$5</c:f>
              <c:strCache>
                <c:ptCount val="1"/>
                <c:pt idx="0">
                  <c:v>AEO 2005</c:v>
                </c:pt>
              </c:strCache>
            </c:strRef>
          </c:tx>
          <c:spPr>
            <a:noFill/>
            <a:ln w="31750" cap="flat">
              <a:solidFill>
                <a:srgbClr val="C00000"/>
              </a:solidFill>
              <a:prstDash val="solid"/>
              <a:round/>
            </a:ln>
            <a:effectLst/>
          </c:spPr>
          <c:marker>
            <c:symbol val="none"/>
            <c:size val="5"/>
            <c:spPr>
              <a:solidFill>
                <a:srgbClr val="000000">
                  <a:alpha val="0"/>
                </a:srgbClr>
              </a:solidFill>
              <a:ln w="31750" cap="flat">
                <a:solidFill>
                  <a:srgbClr val="C00000"/>
                </a:solidFill>
                <a:prstDash val="solid"/>
                <a:round/>
              </a:ln>
              <a:effectLst/>
            </c:spPr>
          </c:marker>
          <c:dLbls>
            <c:numFmt formatCode="0.0" sourceLinked="0"/>
            <c:txPr>
              <a:bodyPr/>
              <a:lstStyle/>
              <a:p>
                <a:pPr>
                  <a:defRPr b="0" i="0" strike="noStrike" sz="1800" u="none">
                    <a:solidFill>
                      <a:srgbClr val="5C5C5C"/>
                    </a:solidFill>
                    <a:latin typeface="DIN Condensed Bold"/>
                  </a:defRPr>
                </a:pPr>
              </a:p>
            </c:txPr>
            <c:dLblPos val="t"/>
            <c:showLegendKey val="0"/>
            <c:showVal val="0"/>
            <c:showCatName val="0"/>
            <c:showSerName val="0"/>
            <c:showPercent val="0"/>
            <c:showBubbleSize val="0"/>
            <c:showLeaderLines val="0"/>
          </c:dLbls>
          <c:cat>
            <c:strRef>
              <c:f>Sheet1!$B$1:$CD$1</c:f>
              <c:strCach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strCache>
            </c:strRef>
          </c:cat>
          <c:val>
            <c:numRef>
              <c:f>Sheet1!$B$5:$CD$5</c:f>
              <c:numCache>
                <c:ptCount val="22"/>
                <c:pt idx="34">
                  <c:v>99.814880</c:v>
                </c:pt>
                <c:pt idx="35">
                  <c:v>101.846642</c:v>
                </c:pt>
                <c:pt idx="36">
                  <c:v>103.583939</c:v>
                </c:pt>
                <c:pt idx="37">
                  <c:v>105.569817</c:v>
                </c:pt>
                <c:pt idx="38">
                  <c:v>107.805862</c:v>
                </c:pt>
                <c:pt idx="39">
                  <c:v>109.683403</c:v>
                </c:pt>
                <c:pt idx="40">
                  <c:v>111.274658</c:v>
                </c:pt>
                <c:pt idx="41">
                  <c:v>112.860962</c:v>
                </c:pt>
                <c:pt idx="42">
                  <c:v>114.343689</c:v>
                </c:pt>
                <c:pt idx="43">
                  <c:v>115.605293</c:v>
                </c:pt>
                <c:pt idx="44">
                  <c:v>117.084892</c:v>
                </c:pt>
                <c:pt idx="45">
                  <c:v>118.294243</c:v>
                </c:pt>
                <c:pt idx="46">
                  <c:v>119.639328</c:v>
                </c:pt>
                <c:pt idx="47">
                  <c:v>121.259216</c:v>
                </c:pt>
                <c:pt idx="48">
                  <c:v>122.782082</c:v>
                </c:pt>
                <c:pt idx="49">
                  <c:v>124.211571</c:v>
                </c:pt>
                <c:pt idx="50">
                  <c:v>125.601791</c:v>
                </c:pt>
                <c:pt idx="51">
                  <c:v>126.900841</c:v>
                </c:pt>
                <c:pt idx="52">
                  <c:v>128.305115</c:v>
                </c:pt>
                <c:pt idx="53">
                  <c:v>129.853622</c:v>
                </c:pt>
                <c:pt idx="54">
                  <c:v>131.599014</c:v>
                </c:pt>
                <c:pt idx="55">
                  <c:v>133.178848</c:v>
                </c:pt>
              </c:numCache>
            </c:numRef>
          </c:val>
          <c:smooth val="0"/>
        </c:ser>
        <c:ser>
          <c:idx val="4"/>
          <c:order val="4"/>
          <c:tx>
            <c:strRef>
              <c:f>Sheet1!$A$6</c:f>
              <c:strCache>
                <c:ptCount val="1"/>
                <c:pt idx="0">
                  <c:v>AEO 2021</c:v>
                </c:pt>
              </c:strCache>
            </c:strRef>
          </c:tx>
          <c:spPr>
            <a:noFill/>
            <a:ln w="31750" cap="flat">
              <a:solidFill>
                <a:srgbClr val="C0504D"/>
              </a:solidFill>
              <a:prstDash val="solid"/>
              <a:round/>
            </a:ln>
            <a:effectLst/>
          </c:spPr>
          <c:marker>
            <c:symbol val="none"/>
            <c:size val="5"/>
            <c:spPr>
              <a:solidFill>
                <a:srgbClr val="000000">
                  <a:alpha val="0"/>
                </a:srgbClr>
              </a:solidFill>
              <a:ln w="31750" cap="flat">
                <a:solidFill>
                  <a:srgbClr val="C0504D"/>
                </a:solidFill>
                <a:prstDash val="solid"/>
                <a:round/>
              </a:ln>
              <a:effectLst/>
            </c:spPr>
          </c:marker>
          <c:dLbls>
            <c:numFmt formatCode="0.0" sourceLinked="0"/>
            <c:txPr>
              <a:bodyPr/>
              <a:lstStyle/>
              <a:p>
                <a:pPr>
                  <a:defRPr b="0" i="0" strike="noStrike" sz="1800" u="none">
                    <a:solidFill>
                      <a:srgbClr val="5C5C5C"/>
                    </a:solidFill>
                    <a:latin typeface="DIN Condensed Bold"/>
                  </a:defRPr>
                </a:pPr>
              </a:p>
            </c:txPr>
            <c:dLblPos val="t"/>
            <c:showLegendKey val="0"/>
            <c:showVal val="0"/>
            <c:showCatName val="0"/>
            <c:showSerName val="0"/>
            <c:showPercent val="0"/>
            <c:showBubbleSize val="0"/>
            <c:showLeaderLines val="0"/>
          </c:dLbls>
          <c:cat>
            <c:strRef>
              <c:f>Sheet1!$B$1:$CD$1</c:f>
              <c:strCache>
                <c:ptCount val="81"/>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pt idx="55">
                  <c:v>2025</c:v>
                </c:pt>
                <c:pt idx="56">
                  <c:v>2026</c:v>
                </c:pt>
                <c:pt idx="57">
                  <c:v>2027</c:v>
                </c:pt>
                <c:pt idx="58">
                  <c:v>2028</c:v>
                </c:pt>
                <c:pt idx="59">
                  <c:v>2029</c:v>
                </c:pt>
                <c:pt idx="60">
                  <c:v>2030</c:v>
                </c:pt>
                <c:pt idx="61">
                  <c:v>2031</c:v>
                </c:pt>
                <c:pt idx="62">
                  <c:v>2032</c:v>
                </c:pt>
                <c:pt idx="63">
                  <c:v>2033</c:v>
                </c:pt>
                <c:pt idx="64">
                  <c:v>2034</c:v>
                </c:pt>
                <c:pt idx="65">
                  <c:v>2035</c:v>
                </c:pt>
                <c:pt idx="66">
                  <c:v>2036</c:v>
                </c:pt>
                <c:pt idx="67">
                  <c:v>2037</c:v>
                </c:pt>
                <c:pt idx="68">
                  <c:v>2038</c:v>
                </c:pt>
                <c:pt idx="69">
                  <c:v>2039</c:v>
                </c:pt>
                <c:pt idx="70">
                  <c:v>2040</c:v>
                </c:pt>
                <c:pt idx="71">
                  <c:v>2041</c:v>
                </c:pt>
                <c:pt idx="72">
                  <c:v>2042</c:v>
                </c:pt>
                <c:pt idx="73">
                  <c:v>2043</c:v>
                </c:pt>
                <c:pt idx="74">
                  <c:v>2044</c:v>
                </c:pt>
                <c:pt idx="75">
                  <c:v>2045</c:v>
                </c:pt>
                <c:pt idx="76">
                  <c:v>2046</c:v>
                </c:pt>
                <c:pt idx="77">
                  <c:v>2047</c:v>
                </c:pt>
                <c:pt idx="78">
                  <c:v>2048</c:v>
                </c:pt>
                <c:pt idx="79">
                  <c:v>2049</c:v>
                </c:pt>
                <c:pt idx="80">
                  <c:v>2050</c:v>
                </c:pt>
              </c:strCache>
            </c:strRef>
          </c:cat>
          <c:val>
            <c:numRef>
              <c:f>Sheet1!$B$6:$CD$6</c:f>
              <c:numCache>
                <c:ptCount val="31"/>
                <c:pt idx="50">
                  <c:v>92.470000</c:v>
                </c:pt>
                <c:pt idx="51">
                  <c:v>94.890000</c:v>
                </c:pt>
                <c:pt idx="52">
                  <c:v>97.280000</c:v>
                </c:pt>
                <c:pt idx="53">
                  <c:v>97.734245</c:v>
                </c:pt>
                <c:pt idx="54">
                  <c:v>98.203400</c:v>
                </c:pt>
                <c:pt idx="55">
                  <c:v>98.448975</c:v>
                </c:pt>
                <c:pt idx="56">
                  <c:v>98.200760</c:v>
                </c:pt>
                <c:pt idx="57">
                  <c:v>98.086464</c:v>
                </c:pt>
                <c:pt idx="58">
                  <c:v>98.181740</c:v>
                </c:pt>
                <c:pt idx="59">
                  <c:v>98.327309</c:v>
                </c:pt>
                <c:pt idx="60">
                  <c:v>98.564751</c:v>
                </c:pt>
                <c:pt idx="61">
                  <c:v>98.846886</c:v>
                </c:pt>
                <c:pt idx="62">
                  <c:v>99.012459</c:v>
                </c:pt>
                <c:pt idx="63">
                  <c:v>99.244118</c:v>
                </c:pt>
                <c:pt idx="64">
                  <c:v>99.597244</c:v>
                </c:pt>
                <c:pt idx="65">
                  <c:v>99.993195</c:v>
                </c:pt>
                <c:pt idx="66">
                  <c:v>100.350014</c:v>
                </c:pt>
                <c:pt idx="67">
                  <c:v>100.763313</c:v>
                </c:pt>
                <c:pt idx="68">
                  <c:v>101.166237</c:v>
                </c:pt>
                <c:pt idx="69">
                  <c:v>101.588753</c:v>
                </c:pt>
                <c:pt idx="70">
                  <c:v>101.941833</c:v>
                </c:pt>
                <c:pt idx="71">
                  <c:v>102.433891</c:v>
                </c:pt>
                <c:pt idx="72">
                  <c:v>103.094162</c:v>
                </c:pt>
                <c:pt idx="73">
                  <c:v>103.811378</c:v>
                </c:pt>
                <c:pt idx="74">
                  <c:v>104.417542</c:v>
                </c:pt>
                <c:pt idx="75">
                  <c:v>105.019157</c:v>
                </c:pt>
                <c:pt idx="76">
                  <c:v>105.672478</c:v>
                </c:pt>
                <c:pt idx="77">
                  <c:v>106.336647</c:v>
                </c:pt>
                <c:pt idx="78">
                  <c:v>107.071060</c:v>
                </c:pt>
                <c:pt idx="79">
                  <c:v>107.853683</c:v>
                </c:pt>
                <c:pt idx="80">
                  <c:v>108.664108</c:v>
                </c:pt>
              </c:numCache>
            </c:numRef>
          </c:val>
          <c:smooth val="0"/>
        </c:ser>
        <c:marker val="1"/>
        <c:axId val="2094734552"/>
        <c:axId val="2094734553"/>
      </c:lineChart>
      <c:catAx>
        <c:axId val="2094734552"/>
        <c:scaling>
          <c:orientation val="minMax"/>
        </c:scaling>
        <c:delete val="0"/>
        <c:axPos val="b"/>
        <c:numFmt formatCode="General" sourceLinked="0"/>
        <c:majorTickMark val="out"/>
        <c:minorTickMark val="none"/>
        <c:tickLblPos val="low"/>
        <c:spPr>
          <a:ln w="12700" cap="flat">
            <a:solidFill>
              <a:srgbClr val="888888"/>
            </a:solidFill>
            <a:prstDash val="solid"/>
            <a:round/>
          </a:ln>
        </c:spPr>
        <c:txPr>
          <a:bodyPr rot="0"/>
          <a:lstStyle/>
          <a:p>
            <a:pPr>
              <a:defRPr b="0" i="0" strike="noStrike" sz="2800" u="none">
                <a:solidFill>
                  <a:srgbClr val="5C5C5C"/>
                </a:solidFill>
                <a:latin typeface="DIN Condensed Bold"/>
              </a:defRPr>
            </a:pPr>
          </a:p>
        </c:txPr>
        <c:crossAx val="2094734553"/>
        <c:crosses val="autoZero"/>
        <c:auto val="1"/>
        <c:lblAlgn val="ctr"/>
        <c:tickLblSkip val="10"/>
        <c:noMultiLvlLbl val="1"/>
      </c:catAx>
      <c:valAx>
        <c:axId val="2094734553"/>
        <c:scaling>
          <c:orientation val="minMax"/>
          <c:min val="40"/>
        </c:scaling>
        <c:delete val="0"/>
        <c:axPos val="l"/>
        <c:numFmt formatCode="0" sourceLinked="0"/>
        <c:majorTickMark val="out"/>
        <c:minorTickMark val="none"/>
        <c:tickLblPos val="nextTo"/>
        <c:spPr>
          <a:ln w="12700" cap="flat">
            <a:solidFill>
              <a:srgbClr val="888888"/>
            </a:solidFill>
            <a:prstDash val="solid"/>
            <a:round/>
          </a:ln>
        </c:spPr>
        <c:txPr>
          <a:bodyPr rot="0"/>
          <a:lstStyle/>
          <a:p>
            <a:pPr>
              <a:defRPr b="0" i="0" strike="noStrike" sz="2800" u="none">
                <a:solidFill>
                  <a:srgbClr val="5C5C5C"/>
                </a:solidFill>
                <a:latin typeface="DIN Condensed Bold"/>
              </a:defRPr>
            </a:pPr>
          </a:p>
        </c:txPr>
        <c:crossAx val="2094734552"/>
        <c:crosses val="autoZero"/>
        <c:crossBetween val="between"/>
        <c:majorUnit val="27.5"/>
        <c:minorUnit val="13.7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8" name="Shape 98"/>
          <p:cNvSpPr/>
          <p:nvPr>
            <p:ph type="sldImg"/>
          </p:nvPr>
        </p:nvSpPr>
        <p:spPr>
          <a:xfrm>
            <a:off x="1143000" y="685800"/>
            <a:ext cx="4572000" cy="3429000"/>
          </a:xfrm>
          <a:prstGeom prst="rect">
            <a:avLst/>
          </a:prstGeom>
        </p:spPr>
        <p:txBody>
          <a:bodyPr/>
          <a:lstStyle/>
          <a:p>
            <a:pPr/>
          </a:p>
        </p:txBody>
      </p:sp>
      <p:sp>
        <p:nvSpPr>
          <p:cNvPr id="99" name="Shape 9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p>
          <a:p>
            <a:pPr/>
            <a:r>
              <a:t>We solved the Dust Bowl problem then. . . (but only somewhat), yet the growing burden of Climate Change will require a more immediate, and a very big upgrade of Energy Productivity Clean Energy, and Energy Harvesting. . .Today!</a:t>
            </a:r>
          </a:p>
          <a:p>
            <a:pPr/>
            <a: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Agrivoltaics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a:p>
        </p:txBody>
      </p:sp>
      <p:sp>
        <p:nvSpPr>
          <p:cNvPr id="288" name="Shape 288"/>
          <p:cNvSpPr/>
          <p:nvPr>
            <p:ph type="body" sz="quarter" idx="1"/>
          </p:nvPr>
        </p:nvSpPr>
        <p:spPr>
          <a:prstGeom prst="rect">
            <a:avLst/>
          </a:prstGeom>
        </p:spPr>
        <p:txBody>
          <a:bodyPr/>
          <a:lstStyle/>
          <a:p>
            <a:pPr/>
            <a:r>
              <a:t>Floatovoltaics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a:p>
        </p:txBody>
      </p:sp>
      <p:sp>
        <p:nvSpPr>
          <p:cNvPr id="209" name="Shape 209"/>
          <p:cNvSpPr/>
          <p:nvPr>
            <p:ph type="body" sz="quarter" idx="1"/>
          </p:nvPr>
        </p:nvSpPr>
        <p:spPr>
          <a:prstGeom prst="rect">
            <a:avLst/>
          </a:prstGeom>
        </p:spPr>
        <p:txBody>
          <a:bodyPr/>
          <a:lstStyle/>
          <a:p>
            <a:pPr/>
            <a:r>
              <a:t>Report of President Truman’s Paley Commission which said solar not nuclear but, alas, we went down the nuclear and fossil fuel electricity generation path. But the “ugly duckling” is becoming </a:t>
            </a:r>
            <a:r>
              <a:rPr>
                <a:solidFill>
                  <a:srgbClr val="4D5156"/>
                </a:solidFill>
                <a:latin typeface="Roboto Regular"/>
                <a:ea typeface="Roboto Regular"/>
                <a:cs typeface="Roboto Regular"/>
                <a:sym typeface="Roboto Regular"/>
              </a:rPr>
              <a:t>now ”a </a:t>
            </a:r>
            <a:r>
              <a:rPr>
                <a:solidFill>
                  <a:srgbClr val="5F6368"/>
                </a:solidFill>
                <a:latin typeface="Roboto Bold"/>
                <a:ea typeface="Roboto Bold"/>
                <a:cs typeface="Roboto Bold"/>
                <a:sym typeface="Roboto Bold"/>
              </a:rPr>
              <a:t>beautiful swan</a:t>
            </a:r>
            <a:r>
              <a:rPr>
                <a:solidFill>
                  <a:srgbClr val="4D5156"/>
                </a:solidFill>
                <a:latin typeface="Roboto Regular"/>
                <a:ea typeface="Roboto Regular"/>
                <a:cs typeface="Roboto Regular"/>
                <a:sym typeface="Roboto Regular"/>
              </a:rPr>
              <a:t> spreads his </a:t>
            </a:r>
            <a:r>
              <a:rPr>
                <a:solidFill>
                  <a:srgbClr val="5F6368"/>
                </a:solidFill>
                <a:latin typeface="Roboto Bold"/>
                <a:ea typeface="Roboto Bold"/>
                <a:cs typeface="Roboto Bold"/>
                <a:sym typeface="Roboto Bold"/>
              </a:rPr>
              <a:t>gorgeous</a:t>
            </a:r>
            <a:r>
              <a:rPr>
                <a:solidFill>
                  <a:srgbClr val="4D5156"/>
                </a:solidFill>
                <a:latin typeface="Roboto Regular"/>
                <a:ea typeface="Roboto Regular"/>
                <a:cs typeface="Roboto Regular"/>
                <a:sym typeface="Roboto Regular"/>
              </a:rPr>
              <a:t> large wings and takes flight with the rest of its new family.”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Yes, end-use </a:t>
            </a:r>
            <a:r>
              <a:rPr b="1"/>
              <a:t>energy efficiency;</a:t>
            </a:r>
            <a:endParaRPr b="1"/>
          </a:p>
          <a:p>
            <a:pPr/>
            <a:r>
              <a:t>But also the development and deployment of</a:t>
            </a:r>
            <a:r>
              <a:rPr b="1"/>
              <a:t> renewable energy</a:t>
            </a:r>
            <a:r>
              <a:t> technologies and systems; </a:t>
            </a:r>
          </a:p>
          <a:p>
            <a:pPr/>
            <a:r>
              <a:t>And finally, much greater levels of </a:t>
            </a:r>
            <a:r>
              <a:rPr b="1"/>
              <a:t>resource productivity</a:t>
            </a:r>
            <a:r>
              <a:t> – whether better use of capital, materials, water, food, and especially energy.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A more resilient economy, more jobs, greater environmental health &amp; social wellbeing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Energy harvesting (Also known as energy scavenging or ambient power) refers to the process of capturing and converting energy from the surroundings to electricity. The energy can either be used immediately or be stored for future use. </a:t>
            </a:r>
          </a:p>
          <a:p>
            <a:pPr/>
          </a:p>
          <a:p>
            <a:pPr/>
            <a:r>
              <a:t>Types of energy harvesting</a:t>
            </a:r>
          </a:p>
          <a:p>
            <a:pPr/>
            <a:r>
              <a:t>These are a few common sources of ambient energy:</a:t>
            </a:r>
          </a:p>
          <a:p>
            <a:pPr/>
          </a:p>
          <a:p>
            <a:pPr/>
            <a:r>
              <a:t>Light Energy</a:t>
            </a:r>
          </a:p>
          <a:p>
            <a:pPr/>
            <a:r>
              <a:t>Kinetic Energy (Vibrations, mechanical stress, etc.)</a:t>
            </a:r>
          </a:p>
          <a:p>
            <a:pPr/>
            <a:r>
              <a:t>Thermal Energy</a:t>
            </a:r>
          </a:p>
          <a:p>
            <a:pPr/>
            <a:r>
              <a:t>RF Energy (Radio waves)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Skip to develop this as metaphor for energy harvesting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defRPr b="1"/>
            </a:pPr>
            <a:r>
              <a:t>Innovations in energy productivity: </a:t>
            </a:r>
          </a:p>
          <a:p>
            <a:pPr/>
            <a:endParaRPr b="1"/>
          </a:p>
          <a:p>
            <a:pPr/>
            <a:r>
              <a:t>Special materials that allow heat to radiate through the wavelength window, and vent directly back out into space, even in broad daylight with the sun beating down. It’s an entirely passive process requiring no energy input to work. Once installed these materials produce temperatures cooler than the ambient temperature around them, reducing the workload of a standard air conditioner by as much as 10 or 20 percent. A passive cooling system designed to operate beyond the dynamics of the planet itself.</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Piezoelectric floors as walking and dancing generates electricity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Shape 277"/>
          <p:cNvSpPr/>
          <p:nvPr>
            <p:ph type="sldImg"/>
          </p:nvPr>
        </p:nvSpPr>
        <p:spPr>
          <a:prstGeom prst="rect">
            <a:avLst/>
          </a:prstGeom>
        </p:spPr>
        <p:txBody>
          <a:bodyPr/>
          <a:lstStyle/>
          <a:p>
            <a:pPr/>
          </a:p>
        </p:txBody>
      </p:sp>
      <p:sp>
        <p:nvSpPr>
          <p:cNvPr id="278" name="Shape 278"/>
          <p:cNvSpPr/>
          <p:nvPr>
            <p:ph type="body" sz="quarter" idx="1"/>
          </p:nvPr>
        </p:nvSpPr>
        <p:spPr>
          <a:prstGeom prst="rect">
            <a:avLst/>
          </a:prstGeom>
        </p:spPr>
        <p:txBody>
          <a:bodyPr/>
          <a:lstStyle>
            <a:lvl1pPr>
              <a:defRPr sz="1800">
                <a:solidFill>
                  <a:srgbClr val="333333"/>
                </a:solidFill>
                <a:latin typeface="Calibri"/>
                <a:ea typeface="Calibri"/>
                <a:cs typeface="Calibri"/>
                <a:sym typeface="Calibri"/>
              </a:defRPr>
            </a:lvl1pPr>
          </a:lstStyle>
          <a:p>
            <a:pPr/>
            <a:r>
              <a:t>Solar Energy Harvesting Electronic Textiles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Line"/>
          <p:cNvSpPr/>
          <p:nvPr/>
        </p:nvSpPr>
        <p:spPr>
          <a:xfrm>
            <a:off x="1015999" y="7873999"/>
            <a:ext cx="22351997" cy="7"/>
          </a:xfrm>
          <a:prstGeom prst="line">
            <a:avLst/>
          </a:prstGeom>
          <a:ln w="38100" cap="rnd">
            <a:solidFill>
              <a:srgbClr val="747676"/>
            </a:solidFill>
            <a:custDash>
              <a:ds d="100000" sp="200000"/>
            </a:custDash>
          </a:ln>
        </p:spPr>
        <p:txBody>
          <a:bodyPr lIns="45718" tIns="45718" rIns="45718" bIns="45718"/>
          <a:lstStyle/>
          <a:p>
            <a:pPr/>
          </a:p>
        </p:txBody>
      </p:sp>
      <p:sp>
        <p:nvSpPr>
          <p:cNvPr id="12" name="Title Text"/>
          <p:cNvSpPr txBox="1"/>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pPr/>
            <a:r>
              <a:t>Title Text</a:t>
            </a:r>
          </a:p>
        </p:txBody>
      </p:sp>
      <p:sp>
        <p:nvSpPr>
          <p:cNvPr id="13" name="Body Level One…"/>
          <p:cNvSpPr txBox="1"/>
          <p:nvPr>
            <p:ph type="body" sz="half" idx="1"/>
          </p:nvPr>
        </p:nvSpPr>
        <p:spPr>
          <a:xfrm>
            <a:off x="1016000" y="7975600"/>
            <a:ext cx="22352000" cy="4597400"/>
          </a:xfrm>
          <a:prstGeom prst="rect">
            <a:avLst/>
          </a:prstGeom>
        </p:spPr>
        <p:txBody>
          <a:bodyPr/>
          <a:lstStyle>
            <a:lvl1pPr marL="0" indent="0" algn="ctr">
              <a:lnSpc>
                <a:spcPct val="70000"/>
              </a:lnSpc>
              <a:spcBef>
                <a:spcPts val="0"/>
              </a:spcBef>
              <a:buSzTx/>
              <a:buFontTx/>
              <a:buNone/>
              <a:defRPr i="1" sz="7000">
                <a:solidFill>
                  <a:srgbClr val="747676"/>
                </a:solidFill>
              </a:defRPr>
            </a:lvl1pPr>
            <a:lvl2pPr marL="0" indent="0" algn="ctr">
              <a:lnSpc>
                <a:spcPct val="70000"/>
              </a:lnSpc>
              <a:spcBef>
                <a:spcPts val="0"/>
              </a:spcBef>
              <a:buSzTx/>
              <a:buFontTx/>
              <a:buNone/>
              <a:defRPr i="1" sz="7000">
                <a:solidFill>
                  <a:srgbClr val="747676"/>
                </a:solidFill>
              </a:defRPr>
            </a:lvl2pPr>
            <a:lvl3pPr marL="0" indent="0" algn="ctr">
              <a:lnSpc>
                <a:spcPct val="70000"/>
              </a:lnSpc>
              <a:spcBef>
                <a:spcPts val="0"/>
              </a:spcBef>
              <a:buSzTx/>
              <a:buFontTx/>
              <a:buNone/>
              <a:defRPr i="1" sz="7000">
                <a:solidFill>
                  <a:srgbClr val="747676"/>
                </a:solidFill>
              </a:defRPr>
            </a:lvl3pPr>
            <a:lvl4pPr marL="0" indent="0" algn="ctr">
              <a:lnSpc>
                <a:spcPct val="70000"/>
              </a:lnSpc>
              <a:spcBef>
                <a:spcPts val="0"/>
              </a:spcBef>
              <a:buSzTx/>
              <a:buFontTx/>
              <a:buNone/>
              <a:defRPr i="1" sz="7000">
                <a:solidFill>
                  <a:srgbClr val="747676"/>
                </a:solidFill>
              </a:defRPr>
            </a:lvl4pPr>
            <a:lvl5pPr marL="0" indent="0" algn="ctr">
              <a:lnSpc>
                <a:spcPct val="70000"/>
              </a:lnSpc>
              <a:spcBef>
                <a:spcPts val="0"/>
              </a:spcBef>
              <a:buSzTx/>
              <a:buFontTx/>
              <a:buNone/>
              <a:defRPr i="1" sz="70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22944469" y="12922250"/>
            <a:ext cx="419088" cy="4699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1" name="118295074_2675x2907.jpeg"/>
          <p:cNvSpPr/>
          <p:nvPr>
            <p:ph type="pic" idx="21"/>
          </p:nvPr>
        </p:nvSpPr>
        <p:spPr>
          <a:xfrm>
            <a:off x="-38100" y="-4394200"/>
            <a:ext cx="24460199" cy="26574989"/>
          </a:xfrm>
          <a:prstGeom prst="rect">
            <a:avLst/>
          </a:prstGeom>
        </p:spPr>
        <p:txBody>
          <a:bodyPr lIns="91439" tIns="45719" rIns="91439" bIns="45719">
            <a:noAutofit/>
          </a:bodyPr>
          <a:lstStyle/>
          <a:p>
            <a:pPr/>
          </a:p>
        </p:txBody>
      </p:sp>
      <p:sp>
        <p:nvSpPr>
          <p:cNvPr id="22" name="Body Level One…"/>
          <p:cNvSpPr txBox="1"/>
          <p:nvPr>
            <p:ph type="body" sz="half" idx="1"/>
          </p:nvPr>
        </p:nvSpPr>
        <p:spPr>
          <a:xfrm>
            <a:off x="0" y="7620000"/>
            <a:ext cx="24384000" cy="5080000"/>
          </a:xfrm>
          <a:prstGeom prst="rect">
            <a:avLst/>
          </a:prstGeom>
          <a:solidFill>
            <a:srgbClr val="FFFFFF"/>
          </a:solidFill>
        </p:spPr>
        <p:txBody>
          <a:bodyPr anchor="ctr"/>
          <a:lstStyle/>
          <a:p>
            <a:pPr/>
            <a:r>
              <a:t>Body Level One</a:t>
            </a:r>
          </a:p>
          <a:p>
            <a:pPr lvl="1"/>
            <a:r>
              <a:t>Body Level Two</a:t>
            </a:r>
          </a:p>
          <a:p>
            <a:pPr lvl="2"/>
            <a:r>
              <a:t>Body Level Three</a:t>
            </a:r>
          </a:p>
          <a:p>
            <a:pPr lvl="3"/>
            <a:r>
              <a:t>Body Level Four</a:t>
            </a:r>
          </a:p>
          <a:p>
            <a:pPr lvl="4"/>
            <a:r>
              <a:t>Body Level Five</a:t>
            </a:r>
          </a:p>
        </p:txBody>
      </p:sp>
      <p:sp>
        <p:nvSpPr>
          <p:cNvPr id="23" name="Line"/>
          <p:cNvSpPr/>
          <p:nvPr/>
        </p:nvSpPr>
        <p:spPr>
          <a:xfrm>
            <a:off x="1015999" y="10718799"/>
            <a:ext cx="22352003" cy="7"/>
          </a:xfrm>
          <a:prstGeom prst="line">
            <a:avLst/>
          </a:prstGeom>
          <a:ln w="38100" cap="rnd">
            <a:solidFill>
              <a:srgbClr val="747676"/>
            </a:solidFill>
            <a:custDash>
              <a:ds d="100000" sp="200000"/>
            </a:custDash>
          </a:ln>
        </p:spPr>
        <p:txBody>
          <a:bodyPr lIns="45718" tIns="45718" rIns="45718" bIns="45718"/>
          <a:lstStyle/>
          <a:p>
            <a:pPr/>
          </a:p>
        </p:txBody>
      </p:sp>
      <p:sp>
        <p:nvSpPr>
          <p:cNvPr id="24" name="Title Text"/>
          <p:cNvSpPr txBox="1"/>
          <p:nvPr>
            <p:ph type="title"/>
          </p:nvPr>
        </p:nvSpPr>
        <p:spPr>
          <a:xfrm>
            <a:off x="1016000" y="7823200"/>
            <a:ext cx="22352000" cy="3111500"/>
          </a:xfrm>
          <a:prstGeom prst="rect">
            <a:avLst/>
          </a:prstGeom>
        </p:spPr>
        <p:txBody>
          <a:bodyPr anchor="b"/>
          <a:lstStyle>
            <a:lvl1pPr algn="r">
              <a:lnSpc>
                <a:spcPct val="80000"/>
              </a:lnSpc>
              <a:spcBef>
                <a:spcPts val="0"/>
              </a:spcBef>
              <a:defRPr sz="17100">
                <a:solidFill>
                  <a:srgbClr val="5C5C5C"/>
                </a:solidFill>
              </a:defRPr>
            </a:lvl1pPr>
          </a:lstStyle>
          <a:p>
            <a:pPr/>
            <a:r>
              <a:t>Title Text</a:t>
            </a:r>
          </a:p>
        </p:txBody>
      </p:sp>
      <p:sp>
        <p:nvSpPr>
          <p:cNvPr id="25" name="Body Level One…"/>
          <p:cNvSpPr txBox="1"/>
          <p:nvPr>
            <p:ph type="body" sz="quarter" idx="22"/>
          </p:nvPr>
        </p:nvSpPr>
        <p:spPr>
          <a:xfrm>
            <a:off x="1016000" y="10795000"/>
            <a:ext cx="22352000" cy="1727200"/>
          </a:xfrm>
          <a:prstGeom prst="rect">
            <a:avLst/>
          </a:prstGeom>
        </p:spPr>
        <p:txBody>
          <a:bodyPr/>
          <a:lstStyle/>
          <a:p>
            <a:pPr marL="0" indent="0" algn="r">
              <a:lnSpc>
                <a:spcPct val="70000"/>
              </a:lnSpc>
              <a:spcBef>
                <a:spcPts val="800"/>
              </a:spcBef>
              <a:buSzTx/>
              <a:buFontTx/>
              <a:buNone/>
              <a:defRPr i="1" sz="7000">
                <a:solidFill>
                  <a:srgbClr val="747676"/>
                </a:solidFill>
              </a:defRPr>
            </a:pPr>
          </a:p>
        </p:txBody>
      </p:sp>
      <p:sp>
        <p:nvSpPr>
          <p:cNvPr id="26" name="Slide Number"/>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3" name="Line"/>
          <p:cNvSpPr/>
          <p:nvPr/>
        </p:nvSpPr>
        <p:spPr>
          <a:xfrm>
            <a:off x="1016000" y="10718799"/>
            <a:ext cx="12090401" cy="4"/>
          </a:xfrm>
          <a:prstGeom prst="line">
            <a:avLst/>
          </a:prstGeom>
          <a:ln w="38100" cap="rnd">
            <a:solidFill>
              <a:srgbClr val="747676"/>
            </a:solidFill>
            <a:custDash>
              <a:ds d="100000" sp="200000"/>
            </a:custDash>
          </a:ln>
        </p:spPr>
        <p:txBody>
          <a:bodyPr lIns="45718" tIns="45718" rIns="45718" bIns="45718"/>
          <a:lstStyle/>
          <a:p>
            <a:pPr/>
          </a:p>
        </p:txBody>
      </p:sp>
      <p:sp>
        <p:nvSpPr>
          <p:cNvPr id="34" name="182429520_1646x1646.jpeg"/>
          <p:cNvSpPr/>
          <p:nvPr>
            <p:ph type="pic" idx="21"/>
          </p:nvPr>
        </p:nvSpPr>
        <p:spPr>
          <a:xfrm>
            <a:off x="12306300" y="-114300"/>
            <a:ext cx="13931900" cy="13931900"/>
          </a:xfrm>
          <a:prstGeom prst="rect">
            <a:avLst/>
          </a:prstGeom>
        </p:spPr>
        <p:txBody>
          <a:bodyPr lIns="91439" tIns="45719" rIns="91439" bIns="45719">
            <a:noAutofit/>
          </a:bodyPr>
          <a:lstStyle/>
          <a:p>
            <a:pPr/>
          </a:p>
        </p:txBody>
      </p:sp>
      <p:sp>
        <p:nvSpPr>
          <p:cNvPr id="35" name="Title Text"/>
          <p:cNvSpPr txBox="1"/>
          <p:nvPr>
            <p:ph type="title"/>
          </p:nvPr>
        </p:nvSpPr>
        <p:spPr>
          <a:xfrm>
            <a:off x="1016000" y="1155700"/>
            <a:ext cx="12090400" cy="9779000"/>
          </a:xfrm>
          <a:prstGeom prst="rect">
            <a:avLst/>
          </a:prstGeom>
        </p:spPr>
        <p:txBody>
          <a:bodyPr anchor="b"/>
          <a:lstStyle>
            <a:lvl1pPr algn="r">
              <a:lnSpc>
                <a:spcPct val="80000"/>
              </a:lnSpc>
              <a:spcBef>
                <a:spcPts val="0"/>
              </a:spcBef>
              <a:defRPr sz="17100">
                <a:solidFill>
                  <a:srgbClr val="5C5C5C"/>
                </a:solidFill>
              </a:defRPr>
            </a:lvl1pPr>
          </a:lstStyle>
          <a:p>
            <a:pPr/>
            <a:r>
              <a:t>Title Text</a:t>
            </a:r>
          </a:p>
        </p:txBody>
      </p:sp>
      <p:sp>
        <p:nvSpPr>
          <p:cNvPr id="36" name="Body Level One…"/>
          <p:cNvSpPr txBox="1"/>
          <p:nvPr>
            <p:ph type="body" sz="quarter" idx="1"/>
          </p:nvPr>
        </p:nvSpPr>
        <p:spPr>
          <a:xfrm>
            <a:off x="1016000" y="10795000"/>
            <a:ext cx="12090400" cy="1905000"/>
          </a:xfrm>
          <a:prstGeom prst="rect">
            <a:avLst/>
          </a:prstGeom>
        </p:spPr>
        <p:txBody>
          <a:bodyPr/>
          <a:lstStyle>
            <a:lvl1pPr marL="0" indent="0" algn="r">
              <a:lnSpc>
                <a:spcPct val="70000"/>
              </a:lnSpc>
              <a:spcBef>
                <a:spcPts val="800"/>
              </a:spcBef>
              <a:buSzTx/>
              <a:buFontTx/>
              <a:buNone/>
              <a:defRPr i="1" sz="7000">
                <a:solidFill>
                  <a:srgbClr val="747676"/>
                </a:solidFill>
              </a:defRPr>
            </a:lvl1pPr>
            <a:lvl2pPr marL="0" indent="0" algn="r">
              <a:lnSpc>
                <a:spcPct val="70000"/>
              </a:lnSpc>
              <a:spcBef>
                <a:spcPts val="800"/>
              </a:spcBef>
              <a:buSzTx/>
              <a:buFontTx/>
              <a:buNone/>
              <a:defRPr i="1" sz="7000">
                <a:solidFill>
                  <a:srgbClr val="747676"/>
                </a:solidFill>
              </a:defRPr>
            </a:lvl2pPr>
            <a:lvl3pPr marL="0" indent="0" algn="r">
              <a:lnSpc>
                <a:spcPct val="70000"/>
              </a:lnSpc>
              <a:spcBef>
                <a:spcPts val="800"/>
              </a:spcBef>
              <a:buSzTx/>
              <a:buFontTx/>
              <a:buNone/>
              <a:defRPr i="1" sz="7000">
                <a:solidFill>
                  <a:srgbClr val="747676"/>
                </a:solidFill>
              </a:defRPr>
            </a:lvl3pPr>
            <a:lvl4pPr marL="0" indent="0" algn="r">
              <a:lnSpc>
                <a:spcPct val="70000"/>
              </a:lnSpc>
              <a:spcBef>
                <a:spcPts val="800"/>
              </a:spcBef>
              <a:buSzTx/>
              <a:buFontTx/>
              <a:buNone/>
              <a:defRPr i="1" sz="7000">
                <a:solidFill>
                  <a:srgbClr val="747676"/>
                </a:solidFill>
              </a:defRPr>
            </a:lvl4pPr>
            <a:lvl5pPr marL="0" indent="0" algn="r">
              <a:lnSpc>
                <a:spcPct val="70000"/>
              </a:lnSpc>
              <a:spcBef>
                <a:spcPts val="800"/>
              </a:spcBef>
              <a:buSzTx/>
              <a:buFontTx/>
              <a:buNone/>
              <a:defRPr i="1" sz="70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37" name="Slide Number"/>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44" name="Line"/>
          <p:cNvSpPr/>
          <p:nvPr/>
        </p:nvSpPr>
        <p:spPr>
          <a:xfrm>
            <a:off x="13208000" y="2222499"/>
            <a:ext cx="10160001" cy="4"/>
          </a:xfrm>
          <a:prstGeom prst="line">
            <a:avLst/>
          </a:prstGeom>
          <a:ln w="38100" cap="rnd">
            <a:solidFill>
              <a:srgbClr val="747676"/>
            </a:solidFill>
            <a:custDash>
              <a:ds d="100000" sp="200000"/>
            </a:custDash>
          </a:ln>
        </p:spPr>
        <p:txBody>
          <a:bodyPr lIns="45718" tIns="45718" rIns="45718" bIns="45718"/>
          <a:lstStyle/>
          <a:p>
            <a:pPr/>
          </a:p>
        </p:txBody>
      </p:sp>
      <p:sp>
        <p:nvSpPr>
          <p:cNvPr id="45" name="118295074_2675x2907.jpeg"/>
          <p:cNvSpPr/>
          <p:nvPr>
            <p:ph type="pic" idx="21"/>
          </p:nvPr>
        </p:nvSpPr>
        <p:spPr>
          <a:xfrm>
            <a:off x="-381000" y="-114300"/>
            <a:ext cx="13931900" cy="15136430"/>
          </a:xfrm>
          <a:prstGeom prst="rect">
            <a:avLst/>
          </a:prstGeom>
        </p:spPr>
        <p:txBody>
          <a:bodyPr lIns="91439" tIns="45719" rIns="91439" bIns="45719">
            <a:noAutofit/>
          </a:bodyPr>
          <a:lstStyle/>
          <a:p>
            <a:pPr/>
          </a:p>
        </p:txBody>
      </p:sp>
      <p:sp>
        <p:nvSpPr>
          <p:cNvPr id="46" name="Title Text"/>
          <p:cNvSpPr txBox="1"/>
          <p:nvPr>
            <p:ph type="title"/>
          </p:nvPr>
        </p:nvSpPr>
        <p:spPr>
          <a:xfrm>
            <a:off x="13208000" y="1016000"/>
            <a:ext cx="10160000" cy="1016000"/>
          </a:xfrm>
          <a:prstGeom prst="rect">
            <a:avLst/>
          </a:prstGeom>
        </p:spPr>
        <p:txBody>
          <a:bodyPr/>
          <a:lstStyle/>
          <a:p>
            <a:pPr/>
            <a:r>
              <a:t>Title Text</a:t>
            </a:r>
          </a:p>
        </p:txBody>
      </p:sp>
      <p:sp>
        <p:nvSpPr>
          <p:cNvPr id="47" name="Body Level One…"/>
          <p:cNvSpPr txBox="1"/>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63" name="118295074_2675x2907.jpeg"/>
          <p:cNvSpPr/>
          <p:nvPr>
            <p:ph type="pic" idx="21"/>
          </p:nvPr>
        </p:nvSpPr>
        <p:spPr>
          <a:xfrm>
            <a:off x="1016000" y="-1333500"/>
            <a:ext cx="13970000" cy="15177823"/>
          </a:xfrm>
          <a:prstGeom prst="rect">
            <a:avLst/>
          </a:prstGeom>
        </p:spPr>
        <p:txBody>
          <a:bodyPr lIns="91439" tIns="45719" rIns="91439" bIns="45719">
            <a:noAutofit/>
          </a:bodyPr>
          <a:lstStyle/>
          <a:p>
            <a:pPr/>
          </a:p>
        </p:txBody>
      </p:sp>
      <p:sp>
        <p:nvSpPr>
          <p:cNvPr id="64" name="182741592_1098x949.jpeg"/>
          <p:cNvSpPr/>
          <p:nvPr>
            <p:ph type="pic" sz="half" idx="22"/>
          </p:nvPr>
        </p:nvSpPr>
        <p:spPr>
          <a:xfrm>
            <a:off x="15240000" y="-1130300"/>
            <a:ext cx="9296400" cy="8034867"/>
          </a:xfrm>
          <a:prstGeom prst="rect">
            <a:avLst/>
          </a:prstGeom>
        </p:spPr>
        <p:txBody>
          <a:bodyPr lIns="91439" tIns="45719" rIns="91439" bIns="45719">
            <a:noAutofit/>
          </a:bodyPr>
          <a:lstStyle/>
          <a:p>
            <a:pPr/>
          </a:p>
        </p:txBody>
      </p:sp>
      <p:sp>
        <p:nvSpPr>
          <p:cNvPr id="65" name="182429520_1646x1646.jpeg"/>
          <p:cNvSpPr/>
          <p:nvPr>
            <p:ph type="pic" sz="half" idx="23"/>
          </p:nvPr>
        </p:nvSpPr>
        <p:spPr>
          <a:xfrm>
            <a:off x="15240000" y="5778500"/>
            <a:ext cx="8382000" cy="8382000"/>
          </a:xfrm>
          <a:prstGeom prst="rect">
            <a:avLst/>
          </a:prstGeom>
        </p:spPr>
        <p:txBody>
          <a:bodyPr lIns="91439" tIns="45719" rIns="91439" bIns="45719">
            <a:noAutofit/>
          </a:bodyPr>
          <a:lstStyle/>
          <a:p>
            <a:pPr/>
          </a:p>
        </p:txBody>
      </p:sp>
      <p:sp>
        <p:nvSpPr>
          <p:cNvPr id="66" name="Body Level One…"/>
          <p:cNvSpPr txBox="1"/>
          <p:nvPr>
            <p:ph type="body" sz="quarter" idx="1"/>
          </p:nvPr>
        </p:nvSpPr>
        <p:spPr>
          <a:xfrm>
            <a:off x="1016000" y="11137900"/>
            <a:ext cx="22352000" cy="1905000"/>
          </a:xfrm>
          <a:prstGeom prst="rect">
            <a:avLst/>
          </a:prstGeom>
        </p:spPr>
        <p:txBody>
          <a:bodyPr/>
          <a:lstStyle>
            <a:lvl1pPr marL="0" indent="0">
              <a:spcBef>
                <a:spcPts val="2000"/>
              </a:spcBef>
              <a:buSzTx/>
              <a:buFontTx/>
              <a:buNone/>
              <a:defRPr i="1" spc="39" sz="4000"/>
            </a:lvl1pPr>
            <a:lvl2pPr marL="0" indent="0">
              <a:spcBef>
                <a:spcPts val="2000"/>
              </a:spcBef>
              <a:buSzTx/>
              <a:buFontTx/>
              <a:buNone/>
              <a:defRPr i="1" spc="39" sz="4000"/>
            </a:lvl2pPr>
            <a:lvl3pPr marL="0" indent="0">
              <a:spcBef>
                <a:spcPts val="2000"/>
              </a:spcBef>
              <a:buSzTx/>
              <a:buFontTx/>
              <a:buNone/>
              <a:defRPr i="1" spc="39" sz="4000"/>
            </a:lvl3pPr>
            <a:lvl4pPr marL="0" indent="0">
              <a:spcBef>
                <a:spcPts val="2000"/>
              </a:spcBef>
              <a:buSzTx/>
              <a:buFontTx/>
              <a:buNone/>
              <a:defRPr i="1" spc="39" sz="4000"/>
            </a:lvl4pPr>
            <a:lvl5pPr marL="0" indent="0">
              <a:spcBef>
                <a:spcPts val="2000"/>
              </a:spcBef>
              <a:buSzTx/>
              <a:buFontTx/>
              <a:buNone/>
              <a:defRPr i="1" spc="39" sz="4000"/>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74" name="“"/>
          <p:cNvSpPr txBox="1"/>
          <p:nvPr/>
        </p:nvSpPr>
        <p:spPr>
          <a:xfrm>
            <a:off x="965200" y="1041400"/>
            <a:ext cx="3130550" cy="5956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pc="0" sz="40000">
                <a:solidFill>
                  <a:srgbClr val="E4E4E4"/>
                </a:solidFill>
                <a:latin typeface="Baskerville"/>
                <a:ea typeface="Baskerville"/>
                <a:cs typeface="Baskerville"/>
                <a:sym typeface="Baskerville"/>
              </a:defRPr>
            </a:lvl1pPr>
          </a:lstStyle>
          <a:p>
            <a:pPr/>
            <a:r>
              <a:t>“</a:t>
            </a:r>
          </a:p>
        </p:txBody>
      </p:sp>
      <p:sp>
        <p:nvSpPr>
          <p:cNvPr id="75" name="Body Level One…"/>
          <p:cNvSpPr txBox="1"/>
          <p:nvPr>
            <p:ph type="body" sz="quarter" idx="1"/>
          </p:nvPr>
        </p:nvSpPr>
        <p:spPr>
          <a:xfrm>
            <a:off x="3632200" y="5442942"/>
            <a:ext cx="19735800" cy="1320802"/>
          </a:xfrm>
          <a:prstGeom prst="rect">
            <a:avLst/>
          </a:prstGeom>
        </p:spPr>
        <p:txBody>
          <a:bodyPr/>
          <a:lstStyle>
            <a:lvl1pPr marL="0" indent="0">
              <a:spcBef>
                <a:spcPts val="2300"/>
              </a:spcBef>
              <a:buSzTx/>
              <a:buFontTx/>
              <a:buNone/>
              <a:defRPr sz="7000">
                <a:solidFill>
                  <a:srgbClr val="747676"/>
                </a:solidFill>
              </a:defRPr>
            </a:lvl1pPr>
            <a:lvl2pPr marL="1622777" indent="-987777">
              <a:spcBef>
                <a:spcPts val="2300"/>
              </a:spcBef>
              <a:buFontTx/>
              <a:defRPr sz="7000">
                <a:solidFill>
                  <a:srgbClr val="747676"/>
                </a:solidFill>
              </a:defRPr>
            </a:lvl2pPr>
            <a:lvl3pPr marL="2257777" indent="-987777">
              <a:spcBef>
                <a:spcPts val="2300"/>
              </a:spcBef>
              <a:buFontTx/>
              <a:defRPr sz="7000">
                <a:solidFill>
                  <a:srgbClr val="747676"/>
                </a:solidFill>
              </a:defRPr>
            </a:lvl3pPr>
            <a:lvl4pPr marL="2892777" indent="-987777">
              <a:spcBef>
                <a:spcPts val="2300"/>
              </a:spcBef>
              <a:buFontTx/>
              <a:defRPr sz="7000">
                <a:solidFill>
                  <a:srgbClr val="747676"/>
                </a:solidFill>
              </a:defRPr>
            </a:lvl4pPr>
            <a:lvl5pPr marL="3527777" indent="-987777">
              <a:spcBef>
                <a:spcPts val="2300"/>
              </a:spcBef>
              <a:buFontTx/>
              <a:defRPr sz="7000">
                <a:solidFill>
                  <a:srgbClr val="747676"/>
                </a:solidFill>
              </a:defRPr>
            </a:lvl5pPr>
          </a:lstStyle>
          <a:p>
            <a:pPr/>
            <a:r>
              <a:t>Body Level One</a:t>
            </a:r>
          </a:p>
          <a:p>
            <a:pPr lvl="1"/>
            <a:r>
              <a:t>Body Level Two</a:t>
            </a:r>
          </a:p>
          <a:p>
            <a:pPr lvl="2"/>
            <a:r>
              <a:t>Body Level Three</a:t>
            </a:r>
          </a:p>
          <a:p>
            <a:pPr lvl="3"/>
            <a:r>
              <a:t>Body Level Four</a:t>
            </a:r>
          </a:p>
          <a:p>
            <a:pPr lvl="4"/>
            <a:r>
              <a:t>Body Level Five</a:t>
            </a:r>
          </a:p>
        </p:txBody>
      </p:sp>
      <p:sp>
        <p:nvSpPr>
          <p:cNvPr id="76" name="-Johnny Appleseed"/>
          <p:cNvSpPr txBox="1"/>
          <p:nvPr>
            <p:ph type="body" sz="quarter" idx="21"/>
          </p:nvPr>
        </p:nvSpPr>
        <p:spPr>
          <a:xfrm>
            <a:off x="3632200" y="10756900"/>
            <a:ext cx="19735800" cy="1320800"/>
          </a:xfrm>
          <a:prstGeom prst="rect">
            <a:avLst/>
          </a:prstGeom>
        </p:spPr>
        <p:txBody>
          <a:bodyPr/>
          <a:lstStyle/>
          <a:p>
            <a:pPr marL="0" indent="0" algn="r">
              <a:lnSpc>
                <a:spcPct val="70000"/>
              </a:lnSpc>
              <a:spcBef>
                <a:spcPts val="2300"/>
              </a:spcBef>
              <a:buSzTx/>
              <a:buFontTx/>
              <a:buNone/>
              <a:defRPr i="1" sz="7000">
                <a:solidFill>
                  <a:srgbClr val="6B6D6D"/>
                </a:solidFill>
              </a:defRPr>
            </a:pP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84" name="118295074_2675x2907.jpeg"/>
          <p:cNvSpPr/>
          <p:nvPr>
            <p:ph type="pic" idx="21"/>
          </p:nvPr>
        </p:nvSpPr>
        <p:spPr>
          <a:xfrm>
            <a:off x="-127000" y="-2540000"/>
            <a:ext cx="24637999" cy="26768159"/>
          </a:xfrm>
          <a:prstGeom prst="rect">
            <a:avLst/>
          </a:prstGeom>
        </p:spPr>
        <p:txBody>
          <a:bodyPr lIns="91439" tIns="45719" rIns="91439" bIns="45719">
            <a:noAutofit/>
          </a:bodyPr>
          <a:lstStyle/>
          <a:p>
            <a:pPr/>
          </a:p>
        </p:txBody>
      </p:sp>
      <p:sp>
        <p:nvSpPr>
          <p:cNvPr id="85" name="Slide Number"/>
          <p:cNvSpPr txBox="1"/>
          <p:nvPr>
            <p:ph type="sldNum" sz="quarter" idx="2"/>
          </p:nvPr>
        </p:nvSpPr>
        <p:spPr>
          <a:prstGeom prst="rect">
            <a:avLst/>
          </a:prstGeom>
        </p:spPr>
        <p:txBody>
          <a:bodyPr/>
          <a:lstStyle>
            <a:lvl1pPr>
              <a:defRPr>
                <a:solidFill>
                  <a:srgbClr val="CBCBC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016000" y="2540000"/>
            <a:ext cx="22352000" cy="1016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3653366" y="2743200"/>
            <a:ext cx="19507201" cy="9302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22948900" y="12928600"/>
            <a:ext cx="419088" cy="469900"/>
          </a:xfrm>
          <a:prstGeom prst="rect">
            <a:avLst/>
          </a:prstGeom>
          <a:ln w="12700">
            <a:miter lim="400000"/>
          </a:ln>
        </p:spPr>
        <p:txBody>
          <a:bodyPr wrap="none" lIns="50800" tIns="50800" rIns="50800" bIns="50800">
            <a:spAutoFit/>
          </a:bodyPr>
          <a:lstStyle>
            <a:lvl1pPr algn="r">
              <a:spcBef>
                <a:spcPts val="0"/>
              </a:spcBef>
              <a:defRPr spc="0" sz="2500">
                <a:solidFill>
                  <a:srgbClr val="747676"/>
                </a:solidFill>
                <a:latin typeface="DIN Alternate Bold"/>
                <a:ea typeface="DIN Alternate Bold"/>
                <a:cs typeface="DIN Alternate Bold"/>
                <a:sym typeface="DIN Alternate Bold"/>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1pPr>
      <a:lvl2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2pPr>
      <a:lvl3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3pPr>
      <a:lvl4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4pPr>
      <a:lvl5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5pPr>
      <a:lvl6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6pPr>
      <a:lvl7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7pPr>
      <a:lvl8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8pPr>
      <a:lvl9pPr marL="0" marR="0" indent="0" algn="l" defTabSz="825500" rtl="0" latinLnBrk="0">
        <a:lnSpc>
          <a:spcPct val="100000"/>
        </a:lnSpc>
        <a:spcBef>
          <a:spcPts val="3300"/>
        </a:spcBef>
        <a:spcAft>
          <a:spcPts val="0"/>
        </a:spcAft>
        <a:buClrTx/>
        <a:buSzTx/>
        <a:buFontTx/>
        <a:buNone/>
        <a:tabLst/>
        <a:defRPr b="0" baseline="0" cap="all" i="0" spc="0" strike="noStrike" sz="7500" u="none">
          <a:solidFill>
            <a:srgbClr val="747676"/>
          </a:solidFill>
          <a:uFillTx/>
          <a:latin typeface="DIN Condensed Bold"/>
          <a:ea typeface="DIN Condensed Bold"/>
          <a:cs typeface="DIN Condensed Bold"/>
          <a:sym typeface="DIN Condensed Bold"/>
        </a:defRPr>
      </a:lvl9pPr>
    </p:titleStyle>
    <p:bodyStyle>
      <a:lvl1pPr marL="63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1pPr>
      <a:lvl2pPr marL="127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2pPr>
      <a:lvl3pPr marL="190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3pPr>
      <a:lvl4pPr marL="254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4pPr>
      <a:lvl5pPr marL="317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5pPr>
      <a:lvl6pPr marL="381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6pPr>
      <a:lvl7pPr marL="444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7pPr>
      <a:lvl8pPr marL="5080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8pPr>
      <a:lvl9pPr marL="5715000" marR="0" indent="-635000" algn="l" defTabSz="825500" rtl="0" latinLnBrk="0">
        <a:lnSpc>
          <a:spcPct val="100000"/>
        </a:lnSpc>
        <a:spcBef>
          <a:spcPts val="2500"/>
        </a:spcBef>
        <a:spcAft>
          <a:spcPts val="0"/>
        </a:spcAft>
        <a:buClrTx/>
        <a:buSzPct val="75000"/>
        <a:buFont typeface="Zapf Dingbats"/>
        <a:buChar char="➤"/>
        <a:tabLst/>
        <a:defRPr b="0" baseline="0" cap="none" i="0" spc="0" strike="noStrike" sz="4500" u="none">
          <a:solidFill>
            <a:srgbClr val="5C5C5C"/>
          </a:solidFill>
          <a:uFillTx/>
          <a:latin typeface="Iowan Old Style Roman"/>
          <a:ea typeface="Iowan Old Style Roman"/>
          <a:cs typeface="Iowan Old Style Roman"/>
          <a:sym typeface="Iowan Old Style Roman"/>
        </a:defRPr>
      </a:lvl9pPr>
    </p:bodyStyle>
    <p:otherStyle>
      <a:lvl1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1pPr>
      <a:lvl2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2pPr>
      <a:lvl3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3pPr>
      <a:lvl4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4pPr>
      <a:lvl5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5pPr>
      <a:lvl6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6pPr>
      <a:lvl7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7pPr>
      <a:lvl8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8pPr>
      <a:lvl9pPr marL="0" marR="0" indent="0" algn="r" defTabSz="825500" rtl="0" latinLnBrk="0">
        <a:lnSpc>
          <a:spcPct val="100000"/>
        </a:lnSpc>
        <a:spcBef>
          <a:spcPts val="0"/>
        </a:spcBef>
        <a:spcAft>
          <a:spcPts val="0"/>
        </a:spcAft>
        <a:buClrTx/>
        <a:buSzTx/>
        <a:buFontTx/>
        <a:buNone/>
        <a:tabLst/>
        <a:defRPr b="0" baseline="0" cap="none" i="0" spc="0" strike="noStrike" sz="2500" u="none">
          <a:solidFill>
            <a:schemeClr val="tx1"/>
          </a:solidFill>
          <a:uFillTx/>
          <a:latin typeface="+mn-lt"/>
          <a:ea typeface="+mn-ea"/>
          <a:cs typeface="+mn-cs"/>
          <a:sym typeface="DIN Alternate Bol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 Id="rId3" Type="http://schemas.openxmlformats.org/officeDocument/2006/relationships/image" Target="../media/image1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8.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9.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20.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hart" Target="../charts/chart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2.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3.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4.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5.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 Id="rId3" Type="http://schemas.openxmlformats.org/officeDocument/2006/relationships/image" Target="../media/image1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hart" Target="../charts/char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1" name="Image" descr="Image"/>
          <p:cNvPicPr>
            <a:picLocks noChangeAspect="1"/>
          </p:cNvPicPr>
          <p:nvPr/>
        </p:nvPicPr>
        <p:blipFill>
          <a:blip r:embed="rId2">
            <a:extLst/>
          </a:blip>
          <a:stretch>
            <a:fillRect/>
          </a:stretch>
        </p:blipFill>
        <p:spPr>
          <a:xfrm>
            <a:off x="-860074" y="-747342"/>
            <a:ext cx="26104150" cy="14466051"/>
          </a:xfrm>
          <a:prstGeom prst="rect">
            <a:avLst/>
          </a:prstGeom>
          <a:ln w="12700">
            <a:miter lim="400000"/>
          </a:ln>
        </p:spPr>
      </p:pic>
      <p:sp>
        <p:nvSpPr>
          <p:cNvPr id="102" name="Rectangle"/>
          <p:cNvSpPr txBox="1"/>
          <p:nvPr>
            <p:ph type="body" sz="half" idx="1"/>
          </p:nvPr>
        </p:nvSpPr>
        <p:spPr>
          <a:prstGeom prst="rect">
            <a:avLst/>
          </a:prstGeom>
        </p:spPr>
        <p:txBody>
          <a:bodyPr/>
          <a:lstStyle>
            <a:lvl1pPr marL="0" indent="0" algn="ctr">
              <a:spcBef>
                <a:spcPts val="0"/>
              </a:spcBef>
              <a:buSzTx/>
              <a:buNone/>
              <a:defRPr sz="3500">
                <a:latin typeface="DIN Alternate Bold"/>
                <a:ea typeface="DIN Alternate Bold"/>
                <a:cs typeface="DIN Alternate Bold"/>
                <a:sym typeface="DIN Alternate Bold"/>
              </a:defRPr>
            </a:lvl1pPr>
          </a:lstStyle>
          <a:p>
            <a:pPr/>
            <a:r>
              <a:t> </a:t>
            </a:r>
          </a:p>
        </p:txBody>
      </p:sp>
      <p:sp>
        <p:nvSpPr>
          <p:cNvPr id="103" name="Rethinking energy: Is it time to reinvent the wheel?…"/>
          <p:cNvSpPr txBox="1"/>
          <p:nvPr>
            <p:ph type="title"/>
          </p:nvPr>
        </p:nvSpPr>
        <p:spPr>
          <a:prstGeom prst="rect">
            <a:avLst/>
          </a:prstGeom>
        </p:spPr>
        <p:txBody>
          <a:bodyPr anchor="ctr"/>
          <a:lstStyle/>
          <a:p>
            <a:pPr defTabSz="470534">
              <a:defRPr sz="9700">
                <a:solidFill>
                  <a:srgbClr val="009051"/>
                </a:solidFill>
              </a:defRPr>
            </a:pPr>
            <a:r>
              <a:t>Rethinking energy: Is it time to reinvent the wheel? </a:t>
            </a:r>
          </a:p>
          <a:p>
            <a:pPr defTabSz="470534">
              <a:defRPr sz="5700">
                <a:solidFill>
                  <a:srgbClr val="000000"/>
                </a:solidFill>
              </a:defRPr>
            </a:pPr>
            <a:r>
              <a:t>Understanding both the imperative and the opportunity </a:t>
            </a:r>
          </a:p>
        </p:txBody>
      </p:sp>
      <p:sp>
        <p:nvSpPr>
          <p:cNvPr id="104" name="John A. “Skip” Laitner"/>
          <p:cNvSpPr txBox="1"/>
          <p:nvPr>
            <p:ph type="body" idx="22"/>
          </p:nvPr>
        </p:nvSpPr>
        <p:spPr>
          <a:prstGeom prst="rect">
            <a:avLst/>
          </a:prstGeom>
          <a:extLst>
            <a:ext uri="{C572A759-6A51-4108-AA02-DFA0A04FC94B}">
              <ma14:wrappingTextBoxFlag xmlns:ma14="http://schemas.microsoft.com/office/mac/drawingml/2011/main" val="1"/>
            </a:ext>
          </a:extLst>
        </p:spPr>
        <p:txBody>
          <a:bodyPr anchor="b"/>
          <a:lstStyle>
            <a:lvl1pPr marL="0" indent="0" algn="r">
              <a:lnSpc>
                <a:spcPct val="70000"/>
              </a:lnSpc>
              <a:spcBef>
                <a:spcPts val="800"/>
              </a:spcBef>
              <a:buSzTx/>
              <a:buFontTx/>
              <a:buNone/>
              <a:defRPr i="1" sz="5900">
                <a:solidFill>
                  <a:srgbClr val="747676"/>
                </a:solidFill>
              </a:defRPr>
            </a:lvl1pPr>
          </a:lstStyle>
          <a:p>
            <a:pPr/>
            <a:r>
              <a:t>John A. “Skip” Laitner</a:t>
            </a:r>
          </a:p>
        </p:txBody>
      </p:sp>
      <p:pic>
        <p:nvPicPr>
          <p:cNvPr id="105" name="Image" descr="Image"/>
          <p:cNvPicPr>
            <a:picLocks noChangeAspect="1"/>
          </p:cNvPicPr>
          <p:nvPr/>
        </p:nvPicPr>
        <p:blipFill>
          <a:blip r:embed="rId3">
            <a:extLst/>
          </a:blip>
          <a:stretch>
            <a:fillRect/>
          </a:stretch>
        </p:blipFill>
        <p:spPr>
          <a:xfrm>
            <a:off x="595108" y="584585"/>
            <a:ext cx="10535364" cy="2255003"/>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a:extLst/>
          </a:blip>
          <a:stretch>
            <a:fillRect/>
          </a:stretch>
        </p:blipFill>
        <p:spPr>
          <a:xfrm>
            <a:off x="1471731" y="0"/>
            <a:ext cx="21440538" cy="13716000"/>
          </a:xfrm>
          <a:prstGeom prst="rect">
            <a:avLst/>
          </a:prstGeom>
          <a:ln w="12700">
            <a:miter lim="400000"/>
          </a:ln>
        </p:spPr>
      </p:pic>
      <p:sp>
        <p:nvSpPr>
          <p:cNvPr id="152" name="The brief roadmap ahead…"/>
          <p:cNvSpPr txBox="1"/>
          <p:nvPr>
            <p:ph type="title" idx="4294967295"/>
          </p:nvPr>
        </p:nvSpPr>
        <p:spPr>
          <a:xfrm>
            <a:off x="1016000" y="1016000"/>
            <a:ext cx="22352000" cy="2132896"/>
          </a:xfrm>
          <a:prstGeom prst="rect">
            <a:avLst/>
          </a:prstGeom>
        </p:spPr>
        <p:txBody>
          <a:bodyPr/>
          <a:lstStyle>
            <a:lvl1pPr>
              <a:defRPr sz="9000">
                <a:solidFill>
                  <a:srgbClr val="212121"/>
                </a:solidFill>
              </a:defRPr>
            </a:lvl1pPr>
          </a:lstStyle>
          <a:p>
            <a:pPr/>
            <a:r>
              <a:t>The brief roadmap ahead…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 descr="Image"/>
          <p:cNvPicPr>
            <a:picLocks noChangeAspect="1"/>
          </p:cNvPicPr>
          <p:nvPr>
            <p:ph type="pic" idx="21"/>
          </p:nvPr>
        </p:nvPicPr>
        <p:blipFill>
          <a:blip r:embed="rId2">
            <a:extLst/>
          </a:blip>
          <a:srcRect l="0" t="7812" r="0" b="7812"/>
          <a:stretch>
            <a:fillRect/>
          </a:stretch>
        </p:blipFill>
        <p:spPr>
          <a:xfrm>
            <a:off x="0" y="25399"/>
            <a:ext cx="24384000" cy="13716002"/>
          </a:xfrm>
          <a:prstGeom prst="rect">
            <a:avLst/>
          </a:prstGeom>
        </p:spPr>
      </p:pic>
      <p:sp>
        <p:nvSpPr>
          <p:cNvPr id="155" name="Hard decade or Bad century?"/>
          <p:cNvSpPr txBox="1"/>
          <p:nvPr>
            <p:ph type="title" idx="4294967295"/>
          </p:nvPr>
        </p:nvSpPr>
        <p:spPr>
          <a:xfrm>
            <a:off x="1083733" y="9803421"/>
            <a:ext cx="22352004" cy="1690236"/>
          </a:xfrm>
          <a:prstGeom prst="rect">
            <a:avLst/>
          </a:prstGeom>
        </p:spPr>
        <p:txBody>
          <a:bodyPr/>
          <a:lstStyle/>
          <a:p>
            <a:pPr algn="r" defTabSz="594359">
              <a:lnSpc>
                <a:spcPct val="80000"/>
              </a:lnSpc>
              <a:spcBef>
                <a:spcPts val="0"/>
              </a:spcBef>
              <a:defRPr sz="9600">
                <a:solidFill>
                  <a:srgbClr val="FFFFFF"/>
                </a:solidFill>
              </a:defRPr>
            </a:pPr>
            <a:r>
              <a:t>A Hard</a:t>
            </a:r>
            <a:r>
              <a:rPr>
                <a:solidFill>
                  <a:srgbClr val="5C5C5C"/>
                </a:solidFill>
              </a:rPr>
              <a:t> </a:t>
            </a:r>
            <a:r>
              <a:t>decade</a:t>
            </a:r>
            <a:r>
              <a:rPr>
                <a:solidFill>
                  <a:srgbClr val="5C5C5C"/>
                </a:solidFill>
              </a:rPr>
              <a:t> </a:t>
            </a:r>
            <a:r>
              <a:t>or A Bad</a:t>
            </a:r>
            <a:r>
              <a:rPr>
                <a:solidFill>
                  <a:srgbClr val="5C5C5C"/>
                </a:solidFill>
              </a:rPr>
              <a:t> </a:t>
            </a:r>
            <a:r>
              <a:t>century?</a:t>
            </a:r>
            <a:r>
              <a:rPr>
                <a:solidFill>
                  <a:srgbClr val="5C5C5C"/>
                </a:solidFill>
              </a:rPr>
              <a:t>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mage" descr="Image"/>
          <p:cNvPicPr>
            <a:picLocks noChangeAspect="1"/>
          </p:cNvPicPr>
          <p:nvPr>
            <p:ph type="pic" idx="21"/>
          </p:nvPr>
        </p:nvPicPr>
        <p:blipFill>
          <a:blip r:embed="rId2">
            <a:extLst/>
          </a:blip>
          <a:srcRect l="0" t="3125" r="0" b="3125"/>
          <a:stretch>
            <a:fillRect/>
          </a:stretch>
        </p:blipFill>
        <p:spPr>
          <a:xfrm>
            <a:off x="0" y="0"/>
            <a:ext cx="24384000" cy="13716000"/>
          </a:xfrm>
          <a:prstGeom prst="rect">
            <a:avLst/>
          </a:prstGeom>
        </p:spPr>
      </p:pic>
      <p:sp>
        <p:nvSpPr>
          <p:cNvPr id="158" name="This thing called energy harvesting"/>
          <p:cNvSpPr txBox="1"/>
          <p:nvPr>
            <p:ph type="title" idx="4294967295"/>
          </p:nvPr>
        </p:nvSpPr>
        <p:spPr>
          <a:xfrm>
            <a:off x="9143999" y="9468688"/>
            <a:ext cx="13926296" cy="3569978"/>
          </a:xfrm>
          <a:prstGeom prst="rect">
            <a:avLst/>
          </a:prstGeom>
        </p:spPr>
        <p:txBody>
          <a:bodyPr/>
          <a:lstStyle/>
          <a:p>
            <a:pPr algn="r" defTabSz="462280">
              <a:lnSpc>
                <a:spcPct val="80000"/>
              </a:lnSpc>
              <a:spcBef>
                <a:spcPts val="0"/>
              </a:spcBef>
              <a:defRPr sz="8600">
                <a:solidFill>
                  <a:srgbClr val="FFFFFF"/>
                </a:solidFill>
              </a:defRPr>
            </a:pPr>
            <a:r>
              <a:t>Th</a:t>
            </a:r>
            <a:r>
              <a:t>e</a:t>
            </a:r>
            <a:r>
              <a:t>s</a:t>
            </a:r>
            <a:r>
              <a:t>e</a:t>
            </a:r>
            <a:r>
              <a:t> thing</a:t>
            </a:r>
            <a:r>
              <a:t>s</a:t>
            </a:r>
            <a:r>
              <a:t> called </a:t>
            </a:r>
            <a:br/>
            <a:r>
              <a:t>energy </a:t>
            </a:r>
            <a:r>
              <a:t>Productivity and </a:t>
            </a:r>
            <a:br/>
            <a:r>
              <a:t>Energy </a:t>
            </a:r>
            <a:r>
              <a:t>harvesting</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Image" descr="Image"/>
          <p:cNvPicPr>
            <a:picLocks noChangeAspect="1"/>
          </p:cNvPicPr>
          <p:nvPr>
            <p:ph type="pic" idx="21"/>
          </p:nvPr>
        </p:nvPicPr>
        <p:blipFill>
          <a:blip r:embed="rId2">
            <a:extLst/>
          </a:blip>
          <a:srcRect l="0" t="7812" r="0" b="7812"/>
          <a:stretch>
            <a:fillRect/>
          </a:stretch>
        </p:blipFill>
        <p:spPr>
          <a:xfrm>
            <a:off x="0" y="-1"/>
            <a:ext cx="24384000" cy="13716002"/>
          </a:xfrm>
          <a:prstGeom prst="rect">
            <a:avLst/>
          </a:prstGeom>
        </p:spPr>
      </p:pic>
      <p:sp>
        <p:nvSpPr>
          <p:cNvPr id="161" name="Survival of the friendliest"/>
          <p:cNvSpPr txBox="1"/>
          <p:nvPr>
            <p:ph type="title" idx="4294967295"/>
          </p:nvPr>
        </p:nvSpPr>
        <p:spPr>
          <a:xfrm>
            <a:off x="1015999" y="11722080"/>
            <a:ext cx="22352004" cy="1495901"/>
          </a:xfrm>
          <a:prstGeom prst="rect">
            <a:avLst/>
          </a:prstGeom>
        </p:spPr>
        <p:txBody>
          <a:bodyPr/>
          <a:lstStyle>
            <a:lvl1pPr algn="r" defTabSz="523035">
              <a:lnSpc>
                <a:spcPct val="80000"/>
              </a:lnSpc>
              <a:spcBef>
                <a:spcPts val="0"/>
              </a:spcBef>
              <a:defRPr sz="10890">
                <a:solidFill>
                  <a:srgbClr val="FFFFFF"/>
                </a:solidFill>
              </a:defRPr>
            </a:lvl1pPr>
          </a:lstStyle>
          <a:p>
            <a:pPr/>
            <a:r>
              <a:t>Survival of the friendliest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A better narrative, dialogue and interactions that stimulate:…"/>
          <p:cNvSpPr txBox="1"/>
          <p:nvPr>
            <p:ph type="body" sz="half" idx="1"/>
          </p:nvPr>
        </p:nvSpPr>
        <p:spPr>
          <a:xfrm>
            <a:off x="13208000" y="2279008"/>
            <a:ext cx="10160000" cy="10773795"/>
          </a:xfrm>
          <a:prstGeom prst="rect">
            <a:avLst/>
          </a:prstGeom>
        </p:spPr>
        <p:txBody>
          <a:bodyPr/>
          <a:lstStyle/>
          <a:p>
            <a:pPr marL="0" indent="0">
              <a:spcBef>
                <a:spcPts val="0"/>
              </a:spcBef>
              <a:buSzTx/>
              <a:buNone/>
              <a:defRPr>
                <a:solidFill>
                  <a:srgbClr val="000000"/>
                </a:solidFill>
                <a:latin typeface="Arial"/>
                <a:ea typeface="Arial"/>
                <a:cs typeface="Arial"/>
                <a:sym typeface="Arial"/>
              </a:defRPr>
            </a:pPr>
            <a:r>
              <a:t>A better narrative, dialogue and interactions that stimulate:</a:t>
            </a:r>
          </a:p>
          <a:p>
            <a:pPr marL="0" indent="0">
              <a:buSzTx/>
              <a:buNone/>
              <a:defRPr>
                <a:solidFill>
                  <a:srgbClr val="000000"/>
                </a:solidFill>
                <a:latin typeface="Arial"/>
                <a:ea typeface="Arial"/>
                <a:cs typeface="Arial"/>
                <a:sym typeface="Arial"/>
              </a:defRPr>
            </a:pPr>
          </a:p>
          <a:p>
            <a:pPr lvl="2">
              <a:defRPr sz="5700">
                <a:solidFill>
                  <a:srgbClr val="000000"/>
                </a:solidFill>
                <a:latin typeface="Arial"/>
                <a:ea typeface="Arial"/>
                <a:cs typeface="Arial"/>
                <a:sym typeface="Arial"/>
              </a:defRPr>
            </a:pPr>
            <a:r>
              <a:t>Imagination</a:t>
            </a:r>
          </a:p>
          <a:p>
            <a:pPr lvl="2">
              <a:defRPr sz="5700">
                <a:solidFill>
                  <a:srgbClr val="000000"/>
                </a:solidFill>
                <a:latin typeface="Arial"/>
                <a:ea typeface="Arial"/>
                <a:cs typeface="Arial"/>
                <a:sym typeface="Arial"/>
              </a:defRPr>
            </a:pPr>
            <a:r>
              <a:t>Trust</a:t>
            </a:r>
          </a:p>
          <a:p>
            <a:pPr lvl="2">
              <a:defRPr sz="5700">
                <a:solidFill>
                  <a:srgbClr val="000000"/>
                </a:solidFill>
                <a:latin typeface="Arial"/>
                <a:ea typeface="Arial"/>
                <a:cs typeface="Arial"/>
                <a:sym typeface="Arial"/>
              </a:defRPr>
            </a:pPr>
            <a:r>
              <a:t>A common understanding of the </a:t>
            </a:r>
            <a:r>
              <a:rPr b="1" i="1"/>
              <a:t>energy</a:t>
            </a:r>
            <a:r>
              <a:rPr b="1" i="1"/>
              <a:t> and </a:t>
            </a:r>
            <a:r>
              <a:rPr b="1" i="1"/>
              <a:t>resource imperative</a:t>
            </a:r>
            <a:r>
              <a:rPr b="1" i="1"/>
              <a:t>s</a:t>
            </a:r>
          </a:p>
          <a:p>
            <a:pPr lvl="2">
              <a:defRPr b="1" i="1" sz="5700">
                <a:solidFill>
                  <a:srgbClr val="000000"/>
                </a:solidFill>
                <a:latin typeface="Arial"/>
                <a:ea typeface="Arial"/>
                <a:cs typeface="Arial"/>
                <a:sym typeface="Arial"/>
              </a:defRPr>
            </a:pPr>
            <a:r>
              <a:t>And a willingness to act today and tomorrow!</a:t>
            </a:r>
          </a:p>
        </p:txBody>
      </p:sp>
      <p:sp>
        <p:nvSpPr>
          <p:cNvPr id="164" name="Line"/>
          <p:cNvSpPr/>
          <p:nvPr/>
        </p:nvSpPr>
        <p:spPr>
          <a:xfrm>
            <a:off x="13016377" y="3801292"/>
            <a:ext cx="10160002" cy="4"/>
          </a:xfrm>
          <a:prstGeom prst="line">
            <a:avLst/>
          </a:prstGeom>
          <a:ln w="38100" cap="rnd">
            <a:solidFill>
              <a:srgbClr val="747676"/>
            </a:solidFill>
            <a:custDash>
              <a:ds d="100000" sp="200000"/>
            </a:custDash>
          </a:ln>
        </p:spPr>
        <p:txBody>
          <a:bodyPr lIns="45718" tIns="45718" rIns="45718" bIns="45718"/>
          <a:lstStyle/>
          <a:p>
            <a:pPr/>
          </a:p>
        </p:txBody>
      </p:sp>
      <p:pic>
        <p:nvPicPr>
          <p:cNvPr id="165" name="Image" descr="Image"/>
          <p:cNvPicPr>
            <a:picLocks noChangeAspect="1"/>
          </p:cNvPicPr>
          <p:nvPr>
            <p:ph type="pic" idx="21"/>
          </p:nvPr>
        </p:nvPicPr>
        <p:blipFill>
          <a:blip r:embed="rId2">
            <a:extLst/>
          </a:blip>
          <a:srcRect l="20885" t="0" r="20885" b="0"/>
          <a:stretch>
            <a:fillRect/>
          </a:stretch>
        </p:blipFill>
        <p:spPr>
          <a:xfrm>
            <a:off x="-1" y="0"/>
            <a:ext cx="12065002" cy="13716000"/>
          </a:xfrm>
          <a:prstGeom prst="rect">
            <a:avLst/>
          </a:prstGeom>
        </p:spPr>
      </p:pic>
      <p:sp>
        <p:nvSpPr>
          <p:cNvPr id="166" name="Underscoring the need for"/>
          <p:cNvSpPr txBox="1"/>
          <p:nvPr>
            <p:ph type="title"/>
          </p:nvPr>
        </p:nvSpPr>
        <p:spPr>
          <a:xfrm>
            <a:off x="13207998" y="1016000"/>
            <a:ext cx="10425724" cy="1016000"/>
          </a:xfrm>
          <a:prstGeom prst="rect">
            <a:avLst/>
          </a:prstGeom>
        </p:spPr>
        <p:txBody>
          <a:bodyPr/>
          <a:lstStyle>
            <a:lvl1pPr defTabSz="792479">
              <a:spcBef>
                <a:spcPts val="3100"/>
              </a:spcBef>
              <a:defRPr sz="6200">
                <a:solidFill>
                  <a:srgbClr val="000000"/>
                </a:solidFill>
              </a:defRPr>
            </a:lvl1pPr>
          </a:lstStyle>
          <a:p>
            <a:pPr/>
            <a:r>
              <a:t>Underscoring the need for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3E6169"/>
            </a:gs>
          </a:gsLst>
          <a:lin ang="5400000" scaled="0"/>
        </a:gradFill>
      </p:bgPr>
    </p:bg>
    <p:spTree>
      <p:nvGrpSpPr>
        <p:cNvPr id="1" name=""/>
        <p:cNvGrpSpPr/>
        <p:nvPr/>
      </p:nvGrpSpPr>
      <p:grpSpPr>
        <a:xfrm>
          <a:off x="0" y="0"/>
          <a:ext cx="0" cy="0"/>
          <a:chOff x="0" y="0"/>
          <a:chExt cx="0" cy="0"/>
        </a:xfrm>
      </p:grpSpPr>
      <p:pic>
        <p:nvPicPr>
          <p:cNvPr id="168" name="Picture 4" descr="Picture 4"/>
          <p:cNvPicPr>
            <a:picLocks noChangeAspect="1"/>
          </p:cNvPicPr>
          <p:nvPr/>
        </p:nvPicPr>
        <p:blipFill>
          <a:blip r:embed="rId2">
            <a:extLst/>
          </a:blip>
          <a:srcRect l="0" t="0" r="0" b="8951"/>
          <a:stretch>
            <a:fillRect/>
          </a:stretch>
        </p:blipFill>
        <p:spPr>
          <a:xfrm>
            <a:off x="12634131" y="253146"/>
            <a:ext cx="9861265" cy="11641728"/>
          </a:xfrm>
          <a:prstGeom prst="rect">
            <a:avLst/>
          </a:prstGeom>
          <a:ln w="12700">
            <a:miter lim="400000"/>
          </a:ln>
        </p:spPr>
      </p:pic>
      <p:pic>
        <p:nvPicPr>
          <p:cNvPr id="169" name="Picture 6" descr="Picture 6"/>
          <p:cNvPicPr>
            <a:picLocks noChangeAspect="1"/>
          </p:cNvPicPr>
          <p:nvPr/>
        </p:nvPicPr>
        <p:blipFill>
          <a:blip r:embed="rId2">
            <a:extLst/>
          </a:blip>
          <a:srcRect l="0" t="91476" r="0" b="0"/>
          <a:stretch>
            <a:fillRect/>
          </a:stretch>
        </p:blipFill>
        <p:spPr>
          <a:xfrm>
            <a:off x="12633897" y="11888126"/>
            <a:ext cx="9861437" cy="1089939"/>
          </a:xfrm>
          <a:prstGeom prst="rect">
            <a:avLst/>
          </a:prstGeom>
          <a:ln w="12700">
            <a:miter lim="400000"/>
          </a:ln>
        </p:spPr>
      </p:pic>
      <p:sp>
        <p:nvSpPr>
          <p:cNvPr id="170" name="Can lead to very big differences in outcomes!"/>
          <p:cNvSpPr txBox="1"/>
          <p:nvPr/>
        </p:nvSpPr>
        <p:spPr>
          <a:xfrm>
            <a:off x="1650193" y="6470512"/>
            <a:ext cx="10160001" cy="22989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3300"/>
              </a:spcBef>
              <a:defRPr cap="all" spc="0" sz="6300">
                <a:solidFill>
                  <a:srgbClr val="FFFFFF"/>
                </a:solidFill>
              </a:defRPr>
            </a:lvl1pPr>
          </a:lstStyle>
          <a:p>
            <a:pPr/>
            <a:r>
              <a:t>Can lead to very big differences in outcomes!</a:t>
            </a:r>
          </a:p>
        </p:txBody>
      </p:sp>
      <p:sp>
        <p:nvSpPr>
          <p:cNvPr id="171" name="Small differences in assumptions…."/>
          <p:cNvSpPr txBox="1"/>
          <p:nvPr/>
        </p:nvSpPr>
        <p:spPr>
          <a:xfrm>
            <a:off x="1650193" y="3210490"/>
            <a:ext cx="10160001" cy="2298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ct val="90000"/>
              </a:lnSpc>
              <a:spcBef>
                <a:spcPts val="3300"/>
              </a:spcBef>
              <a:defRPr cap="all" spc="0" sz="7500">
                <a:solidFill>
                  <a:srgbClr val="FFFFFF"/>
                </a:solidFill>
              </a:defRPr>
            </a:lvl1pPr>
          </a:lstStyle>
          <a:p>
            <a:pPr/>
            <a:r>
              <a:t>Small differences in assumptions….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0"/>
                                        </p:tgtEl>
                                        <p:attrNameLst>
                                          <p:attrName>style.visibility</p:attrName>
                                        </p:attrNameLst>
                                      </p:cBhvr>
                                      <p:to>
                                        <p:strVal val="visible"/>
                                      </p:to>
                                    </p:set>
                                    <p:animEffect filter="fade" transition="in">
                                      <p:cBhvr>
                                        <p:cTn id="7" dur="5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68"/>
                                        </p:tgtEl>
                                        <p:attrNameLst>
                                          <p:attrName>style.visibility</p:attrName>
                                        </p:attrNameLst>
                                      </p:cBhvr>
                                      <p:to>
                                        <p:strVal val="visible"/>
                                      </p:to>
                                    </p:set>
                                    <p:animEffect filter="fade" transition="in">
                                      <p:cBhvr>
                                        <p:cTn id="12" dur="500"/>
                                        <p:tgtEl>
                                          <p:spTgt spid="16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69"/>
                                        </p:tgtEl>
                                        <p:attrNameLst>
                                          <p:attrName>style.visibility</p:attrName>
                                        </p:attrNameLst>
                                      </p:cBhvr>
                                      <p:to>
                                        <p:strVal val="visible"/>
                                      </p:to>
                                    </p:set>
                                    <p:animEffect filter="fade" transition="in">
                                      <p:cBhvr>
                                        <p:cTn id="17" dur="5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 grpId="2"/>
      <p:bldP build="whole" bldLvl="1" animBg="1" rev="0" advAuto="0" spid="169" grpId="3"/>
      <p:bldP build="whole" bldLvl="1" animBg="1" rev="0" advAuto="0" spid="170"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An emerging thought experiment…"/>
          <p:cNvSpPr txBox="1"/>
          <p:nvPr/>
        </p:nvSpPr>
        <p:spPr>
          <a:xfrm>
            <a:off x="1061719" y="11543616"/>
            <a:ext cx="22260562" cy="75812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marL="635000" indent="-635000" algn="r">
              <a:spcBef>
                <a:spcPts val="2500"/>
              </a:spcBef>
              <a:buSzPct val="75000"/>
              <a:buFont typeface="Zapf Dingbats"/>
              <a:buChar char="➤"/>
              <a:defRPr b="1" spc="45" sz="4600">
                <a:solidFill>
                  <a:srgbClr val="000000"/>
                </a:solidFill>
                <a:latin typeface="Arial"/>
                <a:ea typeface="Arial"/>
                <a:cs typeface="Arial"/>
                <a:sym typeface="Arial"/>
              </a:defRPr>
            </a:lvl1pPr>
          </a:lstStyle>
          <a:p>
            <a:pPr/>
            <a:r>
              <a:t>An emerging, what I call a Fermi thought experiment…</a:t>
            </a:r>
          </a:p>
        </p:txBody>
      </p:sp>
      <p:pic>
        <p:nvPicPr>
          <p:cNvPr id="174" name="Picture 2" descr="Picture 2"/>
          <p:cNvPicPr>
            <a:picLocks noChangeAspect="1"/>
          </p:cNvPicPr>
          <p:nvPr/>
        </p:nvPicPr>
        <p:blipFill>
          <a:blip r:embed="rId2">
            <a:extLst/>
          </a:blip>
          <a:stretch>
            <a:fillRect/>
          </a:stretch>
        </p:blipFill>
        <p:spPr>
          <a:xfrm>
            <a:off x="873858" y="2825174"/>
            <a:ext cx="8065653" cy="8065652"/>
          </a:xfrm>
          <a:prstGeom prst="rect">
            <a:avLst/>
          </a:prstGeom>
          <a:ln w="12700">
            <a:miter lim="400000"/>
          </a:ln>
        </p:spPr>
      </p:pic>
      <p:pic>
        <p:nvPicPr>
          <p:cNvPr id="175" name="Image" descr="Image"/>
          <p:cNvPicPr>
            <a:picLocks noChangeAspect="1"/>
          </p:cNvPicPr>
          <p:nvPr/>
        </p:nvPicPr>
        <p:blipFill>
          <a:blip r:embed="rId3">
            <a:extLst/>
          </a:blip>
          <a:stretch>
            <a:fillRect/>
          </a:stretch>
        </p:blipFill>
        <p:spPr>
          <a:xfrm>
            <a:off x="8881157" y="625155"/>
            <a:ext cx="14382409" cy="1078096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74"/>
                                        </p:tgtEl>
                                        <p:attrNameLst>
                                          <p:attrName>style.visibility</p:attrName>
                                        </p:attrNameLst>
                                      </p:cBhvr>
                                      <p:to>
                                        <p:strVal val="visible"/>
                                      </p:to>
                                    </p:set>
                                    <p:anim calcmode="lin" valueType="num">
                                      <p:cBhvr>
                                        <p:cTn id="7" dur="500" fill="hold"/>
                                        <p:tgtEl>
                                          <p:spTgt spid="174"/>
                                        </p:tgtEl>
                                        <p:attrNameLst>
                                          <p:attrName>ppt_w</p:attrName>
                                        </p:attrNameLst>
                                      </p:cBhvr>
                                      <p:tavLst>
                                        <p:tav tm="0">
                                          <p:val>
                                            <p:fltVal val="0"/>
                                          </p:val>
                                        </p:tav>
                                        <p:tav tm="100000">
                                          <p:val>
                                            <p:strVal val="#ppt_w"/>
                                          </p:val>
                                        </p:tav>
                                      </p:tavLst>
                                    </p:anim>
                                    <p:anim calcmode="lin" valueType="num">
                                      <p:cBhvr>
                                        <p:cTn id="8" dur="500" fill="hold"/>
                                        <p:tgtEl>
                                          <p:spTgt spid="1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73"/>
                                        </p:tgtEl>
                                        <p:attrNameLst>
                                          <p:attrName>style.visibility</p:attrName>
                                        </p:attrNameLst>
                                      </p:cBhvr>
                                      <p:to>
                                        <p:strVal val="visible"/>
                                      </p:to>
                                    </p:set>
                                    <p:anim calcmode="lin" valueType="num">
                                      <p:cBhvr>
                                        <p:cTn id="12" dur="500" fill="hold"/>
                                        <p:tgtEl>
                                          <p:spTgt spid="173"/>
                                        </p:tgtEl>
                                        <p:attrNameLst>
                                          <p:attrName>ppt_w</p:attrName>
                                        </p:attrNameLst>
                                      </p:cBhvr>
                                      <p:tavLst>
                                        <p:tav tm="0">
                                          <p:val>
                                            <p:fltVal val="0"/>
                                          </p:val>
                                        </p:tav>
                                        <p:tav tm="100000">
                                          <p:val>
                                            <p:strVal val="#ppt_w"/>
                                          </p:val>
                                        </p:tav>
                                      </p:tavLst>
                                    </p:anim>
                                    <p:anim calcmode="lin" valueType="num">
                                      <p:cBhvr>
                                        <p:cTn id="13" dur="500" fill="hold"/>
                                        <p:tgtEl>
                                          <p:spTgt spid="1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 grpId="1"/>
      <p:bldP build="whole" bldLvl="1" animBg="1" rev="0" advAuto="0" spid="173"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Image" descr="Image"/>
          <p:cNvPicPr>
            <a:picLocks noChangeAspect="1"/>
          </p:cNvPicPr>
          <p:nvPr/>
        </p:nvPicPr>
        <p:blipFill>
          <a:blip r:embed="rId2">
            <a:alphaModFix amt="62885"/>
            <a:extLst/>
          </a:blip>
          <a:stretch>
            <a:fillRect/>
          </a:stretch>
        </p:blipFill>
        <p:spPr>
          <a:xfrm>
            <a:off x="-150737" y="-1895550"/>
            <a:ext cx="24651602" cy="18488700"/>
          </a:xfrm>
          <a:prstGeom prst="rect">
            <a:avLst/>
          </a:prstGeom>
          <a:ln w="12700">
            <a:miter lim="400000"/>
          </a:ln>
        </p:spPr>
      </p:pic>
      <p:sp>
        <p:nvSpPr>
          <p:cNvPr id="178" name="What is…"/>
          <p:cNvSpPr txBox="1"/>
          <p:nvPr/>
        </p:nvSpPr>
        <p:spPr>
          <a:xfrm>
            <a:off x="1061719" y="804986"/>
            <a:ext cx="22260562" cy="17526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635634">
              <a:spcBef>
                <a:spcPts val="3300"/>
              </a:spcBef>
              <a:defRPr cap="all" spc="0" sz="13100">
                <a:solidFill>
                  <a:srgbClr val="000000"/>
                </a:solidFill>
              </a:defRPr>
            </a:lvl1pPr>
          </a:lstStyle>
          <a:p>
            <a:pPr/>
            <a:r>
              <a:t>What is…</a:t>
            </a:r>
          </a:p>
        </p:txBody>
      </p:sp>
      <p:sp>
        <p:nvSpPr>
          <p:cNvPr id="179" name="Answer:…"/>
          <p:cNvSpPr txBox="1"/>
          <p:nvPr/>
        </p:nvSpPr>
        <p:spPr>
          <a:xfrm>
            <a:off x="1061718" y="7154160"/>
            <a:ext cx="22260564" cy="25979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spcBef>
                <a:spcPts val="2500"/>
              </a:spcBef>
              <a:defRPr b="1" spc="0" sz="5000">
                <a:solidFill>
                  <a:srgbClr val="FFFFFF"/>
                </a:solidFill>
                <a:latin typeface="Arial"/>
                <a:ea typeface="Arial"/>
                <a:cs typeface="Arial"/>
                <a:sym typeface="Arial"/>
              </a:defRPr>
            </a:pPr>
            <a:r>
              <a:t>Answer: </a:t>
            </a:r>
          </a:p>
          <a:p>
            <a:pPr algn="ctr" defTabSz="914400">
              <a:spcBef>
                <a:spcPts val="2500"/>
              </a:spcBef>
              <a:defRPr b="1" spc="0" sz="5000">
                <a:solidFill>
                  <a:srgbClr val="FFFFFF"/>
                </a:solidFill>
                <a:latin typeface="Arial"/>
                <a:ea typeface="Arial"/>
                <a:cs typeface="Arial"/>
                <a:sym typeface="Arial"/>
              </a:defRPr>
            </a:pPr>
            <a:r>
              <a:t>Working estimate of </a:t>
            </a:r>
            <a:r>
              <a:rPr i="1">
                <a:solidFill>
                  <a:srgbClr val="FFFF00"/>
                </a:solidFill>
              </a:rPr>
              <a:t>cumulative lost energy bill savings</a:t>
            </a:r>
            <a:r>
              <a:t> in the US economy since the 1992 Rio Earth Summit</a:t>
            </a:r>
          </a:p>
        </p:txBody>
      </p:sp>
      <p:sp>
        <p:nvSpPr>
          <p:cNvPr id="180" name="4,104,594,437,832"/>
          <p:cNvSpPr txBox="1"/>
          <p:nvPr/>
        </p:nvSpPr>
        <p:spPr>
          <a:xfrm>
            <a:off x="1015998" y="3014810"/>
            <a:ext cx="22352004" cy="3188544"/>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defTabSz="792479">
              <a:lnSpc>
                <a:spcPct val="72000"/>
              </a:lnSpc>
              <a:spcBef>
                <a:spcPts val="0"/>
              </a:spcBef>
              <a:defRPr cap="all" spc="0" sz="20400">
                <a:solidFill>
                  <a:srgbClr val="FF2600"/>
                </a:solidFill>
              </a:defRPr>
            </a:lvl1pPr>
          </a:lstStyle>
          <a:p>
            <a:pPr/>
            <a:r>
              <a:t>$4,104,594,437,832</a:t>
            </a:r>
          </a:p>
        </p:txBody>
      </p:sp>
      <p:sp>
        <p:nvSpPr>
          <p:cNvPr id="181" name="What is…"/>
          <p:cNvSpPr txBox="1"/>
          <p:nvPr/>
        </p:nvSpPr>
        <p:spPr>
          <a:xfrm>
            <a:off x="1078652" y="5056556"/>
            <a:ext cx="22260561" cy="175260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635634">
              <a:spcBef>
                <a:spcPts val="3300"/>
              </a:spcBef>
              <a:defRPr cap="all" spc="0" sz="13100">
                <a:solidFill>
                  <a:srgbClr val="000000"/>
                </a:solidFill>
              </a:defRPr>
            </a:lvl1pPr>
          </a:lstStyle>
          <a:p>
            <a:pPr/>
            <a:r>
              <a:t>???</a:t>
            </a:r>
          </a:p>
        </p:txBody>
      </p:sp>
      <p:sp>
        <p:nvSpPr>
          <p:cNvPr id="182" name="TextBox 10"/>
          <p:cNvSpPr txBox="1"/>
          <p:nvPr/>
        </p:nvSpPr>
        <p:spPr>
          <a:xfrm>
            <a:off x="2331719" y="10205571"/>
            <a:ext cx="19673670" cy="162006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600"/>
              </a:spcBef>
              <a:defRPr b="1" i="1" sz="5000">
                <a:solidFill>
                  <a:srgbClr val="FFFFFF"/>
                </a:solidFill>
                <a:latin typeface="Arial"/>
                <a:ea typeface="Arial"/>
                <a:cs typeface="Arial"/>
                <a:sym typeface="Arial"/>
              </a:defRPr>
            </a:pPr>
            <a:r>
              <a:t>By </a:t>
            </a:r>
            <a:r>
              <a:rPr u="sng"/>
              <a:t>not</a:t>
            </a:r>
            <a:r>
              <a:t> adopting smart energy policies</a:t>
            </a:r>
            <a:endParaRPr>
              <a:solidFill>
                <a:srgbClr val="002060"/>
              </a:solidFill>
              <a:latin typeface="Iowan Old Style Roman"/>
              <a:ea typeface="Iowan Old Style Roman"/>
              <a:cs typeface="Iowan Old Style Roman"/>
              <a:sym typeface="Iowan Old Style Roman"/>
            </a:endParaRPr>
          </a:p>
          <a:p>
            <a:pPr algn="ctr">
              <a:spcBef>
                <a:spcPts val="600"/>
              </a:spcBef>
              <a:defRPr b="1" i="1" sz="5000">
                <a:solidFill>
                  <a:srgbClr val="FFFFFF"/>
                </a:solidFill>
                <a:latin typeface="Arial"/>
                <a:ea typeface="Arial"/>
                <a:cs typeface="Arial"/>
                <a:sym typeface="Arial"/>
              </a:defRPr>
            </a:pPr>
            <a:r>
              <a:t> </a:t>
            </a:r>
            <a:r>
              <a:rPr>
                <a:solidFill>
                  <a:srgbClr val="FFFB00"/>
                </a:solidFill>
              </a:rPr>
              <a:t>averaging 3% energy productivity gains</a:t>
            </a:r>
            <a:r>
              <a:t> per year!</a:t>
            </a:r>
          </a:p>
        </p:txBody>
      </p:sp>
      <p:sp>
        <p:nvSpPr>
          <p:cNvPr id="183" name="TextBox 14"/>
          <p:cNvSpPr txBox="1"/>
          <p:nvPr/>
        </p:nvSpPr>
        <p:spPr>
          <a:xfrm>
            <a:off x="6068450" y="12342149"/>
            <a:ext cx="12235375" cy="777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i="1">
                <a:solidFill>
                  <a:srgbClr val="FFFFFF"/>
                </a:solidFill>
                <a:latin typeface="Iowan Old Style Roman"/>
                <a:ea typeface="Iowan Old Style Roman"/>
                <a:cs typeface="Iowan Old Style Roman"/>
                <a:sym typeface="Iowan Old Style Roman"/>
              </a:defRPr>
            </a:lvl1pPr>
          </a:lstStyle>
          <a:p>
            <a:pPr/>
            <a:r>
              <a:t>(As of about 7:00 PM MDT, 22 April 2021.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78"/>
                                        </p:tgtEl>
                                        <p:attrNameLst>
                                          <p:attrName>style.visibility</p:attrName>
                                        </p:attrNameLst>
                                      </p:cBhvr>
                                      <p:to>
                                        <p:strVal val="visible"/>
                                      </p:to>
                                    </p:set>
                                    <p:anim calcmode="lin" valueType="num">
                                      <p:cBhvr>
                                        <p:cTn id="7" dur="500" fill="hold"/>
                                        <p:tgtEl>
                                          <p:spTgt spid="178"/>
                                        </p:tgtEl>
                                        <p:attrNameLst>
                                          <p:attrName>ppt_w</p:attrName>
                                        </p:attrNameLst>
                                      </p:cBhvr>
                                      <p:tavLst>
                                        <p:tav tm="0">
                                          <p:val>
                                            <p:fltVal val="0"/>
                                          </p:val>
                                        </p:tav>
                                        <p:tav tm="100000">
                                          <p:val>
                                            <p:strVal val="#ppt_w"/>
                                          </p:val>
                                        </p:tav>
                                      </p:tavLst>
                                    </p:anim>
                                    <p:anim calcmode="lin" valueType="num">
                                      <p:cBhvr>
                                        <p:cTn id="8" dur="500" fill="hold"/>
                                        <p:tgtEl>
                                          <p:spTgt spid="17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80"/>
                                        </p:tgtEl>
                                        <p:attrNameLst>
                                          <p:attrName>style.visibility</p:attrName>
                                        </p:attrNameLst>
                                      </p:cBhvr>
                                      <p:to>
                                        <p:strVal val="visible"/>
                                      </p:to>
                                    </p:set>
                                    <p:anim calcmode="lin" valueType="num">
                                      <p:cBhvr>
                                        <p:cTn id="12" dur="500" fill="hold"/>
                                        <p:tgtEl>
                                          <p:spTgt spid="180"/>
                                        </p:tgtEl>
                                        <p:attrNameLst>
                                          <p:attrName>ppt_w</p:attrName>
                                        </p:attrNameLst>
                                      </p:cBhvr>
                                      <p:tavLst>
                                        <p:tav tm="0">
                                          <p:val>
                                            <p:fltVal val="0"/>
                                          </p:val>
                                        </p:tav>
                                        <p:tav tm="100000">
                                          <p:val>
                                            <p:strVal val="#ppt_w"/>
                                          </p:val>
                                        </p:tav>
                                      </p:tavLst>
                                    </p:anim>
                                    <p:anim calcmode="lin" valueType="num">
                                      <p:cBhvr>
                                        <p:cTn id="13" dur="500" fill="hold"/>
                                        <p:tgtEl>
                                          <p:spTgt spid="18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181"/>
                                        </p:tgtEl>
                                        <p:attrNameLst>
                                          <p:attrName>style.visibility</p:attrName>
                                        </p:attrNameLst>
                                      </p:cBhvr>
                                      <p:to>
                                        <p:strVal val="visible"/>
                                      </p:to>
                                    </p:set>
                                    <p:anim calcmode="lin" valueType="num">
                                      <p:cBhvr>
                                        <p:cTn id="18" dur="500" fill="hold"/>
                                        <p:tgtEl>
                                          <p:spTgt spid="181"/>
                                        </p:tgtEl>
                                        <p:attrNameLst>
                                          <p:attrName>ppt_w</p:attrName>
                                        </p:attrNameLst>
                                      </p:cBhvr>
                                      <p:tavLst>
                                        <p:tav tm="0">
                                          <p:val>
                                            <p:fltVal val="0"/>
                                          </p:val>
                                        </p:tav>
                                        <p:tav tm="100000">
                                          <p:val>
                                            <p:strVal val="#ppt_w"/>
                                          </p:val>
                                        </p:tav>
                                      </p:tavLst>
                                    </p:anim>
                                    <p:anim calcmode="lin" valueType="num">
                                      <p:cBhvr>
                                        <p:cTn id="19" dur="500" fill="hold"/>
                                        <p:tgtEl>
                                          <p:spTgt spid="18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ID="10" grpId="4" fill="hold">
                                  <p:stCondLst>
                                    <p:cond delay="0"/>
                                  </p:stCondLst>
                                  <p:iterate type="el" backwards="0">
                                    <p:tmAbs val="0"/>
                                  </p:iterate>
                                  <p:childTnLst>
                                    <p:set>
                                      <p:cBhvr>
                                        <p:cTn id="23" fill="hold"/>
                                        <p:tgtEl>
                                          <p:spTgt spid="179">
                                            <p:bg/>
                                          </p:spTgt>
                                        </p:tgtEl>
                                        <p:attrNameLst>
                                          <p:attrName>style.visibility</p:attrName>
                                        </p:attrNameLst>
                                      </p:cBhvr>
                                      <p:to>
                                        <p:strVal val="visible"/>
                                      </p:to>
                                    </p:set>
                                    <p:animEffect filter="fade" transition="in">
                                      <p:cBhvr>
                                        <p:cTn id="24" dur="500"/>
                                        <p:tgtEl>
                                          <p:spTgt spid="179">
                                            <p:bg/>
                                          </p:spTgt>
                                        </p:tgtEl>
                                      </p:cBhvr>
                                    </p:animEffect>
                                  </p:childTnLst>
                                </p:cTn>
                              </p:par>
                              <p:par>
                                <p:cTn id="25" presetClass="entr" nodeType="withEffect" presetSubtype="0" presetID="10" grpId="4" fill="hold">
                                  <p:stCondLst>
                                    <p:cond delay="0"/>
                                  </p:stCondLst>
                                  <p:iterate type="el" backwards="0">
                                    <p:tmAbs val="0"/>
                                  </p:iterate>
                                  <p:childTnLst>
                                    <p:set>
                                      <p:cBhvr>
                                        <p:cTn id="26" fill="hold"/>
                                        <p:tgtEl>
                                          <p:spTgt spid="179">
                                            <p:txEl>
                                              <p:pRg st="0" end="0"/>
                                            </p:txEl>
                                          </p:spTgt>
                                        </p:tgtEl>
                                        <p:attrNameLst>
                                          <p:attrName>style.visibility</p:attrName>
                                        </p:attrNameLst>
                                      </p:cBhvr>
                                      <p:to>
                                        <p:strVal val="visible"/>
                                      </p:to>
                                    </p:set>
                                    <p:animEffect filter="fade" transition="in">
                                      <p:cBhvr>
                                        <p:cTn id="27" dur="500"/>
                                        <p:tgtEl>
                                          <p:spTgt spid="179">
                                            <p:txEl>
                                              <p:pRg st="0" end="0"/>
                                            </p:txEl>
                                          </p:spTgt>
                                        </p:tgtEl>
                                      </p:cBhvr>
                                    </p:animEffect>
                                  </p:childTnLst>
                                </p:cTn>
                              </p:par>
                            </p:childTnLst>
                          </p:cTn>
                        </p:par>
                        <p:par>
                          <p:cTn id="28" fill="hold">
                            <p:stCondLst>
                              <p:cond delay="500"/>
                            </p:stCondLst>
                            <p:childTnLst>
                              <p:par>
                                <p:cTn id="29" presetClass="entr" nodeType="afterEffect" presetID="10" grpId="4" fill="hold">
                                  <p:stCondLst>
                                    <p:cond delay="0"/>
                                  </p:stCondLst>
                                  <p:iterate type="el" backwards="0">
                                    <p:tmAbs val="0"/>
                                  </p:iterate>
                                  <p:childTnLst>
                                    <p:set>
                                      <p:cBhvr>
                                        <p:cTn id="30" fill="hold"/>
                                        <p:tgtEl>
                                          <p:spTgt spid="179">
                                            <p:txEl>
                                              <p:pRg st="1" end="1"/>
                                            </p:txEl>
                                          </p:spTgt>
                                        </p:tgtEl>
                                        <p:attrNameLst>
                                          <p:attrName>style.visibility</p:attrName>
                                        </p:attrNameLst>
                                      </p:cBhvr>
                                      <p:to>
                                        <p:strVal val="visible"/>
                                      </p:to>
                                    </p:set>
                                    <p:animEffect filter="fade" transition="in">
                                      <p:cBhvr>
                                        <p:cTn id="31" dur="500"/>
                                        <p:tgtEl>
                                          <p:spTgt spid="17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5" fill="hold">
                                  <p:stCondLst>
                                    <p:cond delay="0"/>
                                  </p:stCondLst>
                                  <p:iterate type="el" backwards="0">
                                    <p:tmAbs val="0"/>
                                  </p:iterate>
                                  <p:childTnLst>
                                    <p:set>
                                      <p:cBhvr>
                                        <p:cTn id="35" fill="hold"/>
                                        <p:tgtEl>
                                          <p:spTgt spid="182"/>
                                        </p:tgtEl>
                                        <p:attrNameLst>
                                          <p:attrName>style.visibility</p:attrName>
                                        </p:attrNameLst>
                                      </p:cBhvr>
                                      <p:to>
                                        <p:strVal val="visible"/>
                                      </p:to>
                                    </p:set>
                                    <p:animEffect filter="fade" transition="in">
                                      <p:cBhvr>
                                        <p:cTn id="36" dur="500"/>
                                        <p:tgtEl>
                                          <p:spTgt spid="182"/>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10" grpId="6" fill="hold">
                                  <p:stCondLst>
                                    <p:cond delay="0"/>
                                  </p:stCondLst>
                                  <p:iterate type="el" backwards="0">
                                    <p:tmAbs val="0"/>
                                  </p:iterate>
                                  <p:childTnLst>
                                    <p:set>
                                      <p:cBhvr>
                                        <p:cTn id="40" fill="hold"/>
                                        <p:tgtEl>
                                          <p:spTgt spid="183"/>
                                        </p:tgtEl>
                                        <p:attrNameLst>
                                          <p:attrName>style.visibility</p:attrName>
                                        </p:attrNameLst>
                                      </p:cBhvr>
                                      <p:to>
                                        <p:strVal val="visible"/>
                                      </p:to>
                                    </p:set>
                                    <p:animEffect filter="fade" transition="in">
                                      <p:cBhvr>
                                        <p:cTn id="41"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P build="whole" bldLvl="1" animBg="1" rev="0" advAuto="0" spid="182" grpId="5"/>
      <p:bldP build="p" bldLvl="5" animBg="1" rev="0" advAuto="0" spid="179" grpId="4"/>
      <p:bldP build="whole" bldLvl="1" animBg="1" rev="0" advAuto="0" spid="180" grpId="2"/>
      <p:bldP build="whole" bldLvl="1" animBg="1" rev="0" advAuto="0" spid="181" grpId="3"/>
      <p:bldP build="whole" bldLvl="1" animBg="1" rev="0" advAuto="0" spid="183" grpId="6"/>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5" name="Image" descr="Image"/>
          <p:cNvPicPr>
            <a:picLocks noChangeAspect="1"/>
          </p:cNvPicPr>
          <p:nvPr>
            <p:ph type="pic" idx="21"/>
          </p:nvPr>
        </p:nvPicPr>
        <p:blipFill>
          <a:blip r:embed="rId2">
            <a:extLst/>
          </a:blip>
          <a:srcRect l="0" t="12500" r="0" b="12500"/>
          <a:stretch>
            <a:fillRect/>
          </a:stretch>
        </p:blipFill>
        <p:spPr>
          <a:xfrm>
            <a:off x="0" y="0"/>
            <a:ext cx="24384000" cy="13716000"/>
          </a:xfrm>
          <a:prstGeom prst="rect">
            <a:avLst/>
          </a:prstGeom>
        </p:spPr>
      </p:pic>
      <p:sp>
        <p:nvSpPr>
          <p:cNvPr id="186" name="Survival of the friendliest"/>
          <p:cNvSpPr txBox="1"/>
          <p:nvPr/>
        </p:nvSpPr>
        <p:spPr>
          <a:xfrm>
            <a:off x="1508370" y="7702366"/>
            <a:ext cx="22352004" cy="149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28319">
              <a:lnSpc>
                <a:spcPct val="80000"/>
              </a:lnSpc>
              <a:spcBef>
                <a:spcPts val="0"/>
              </a:spcBef>
              <a:defRPr cap="all" spc="0" sz="10100">
                <a:solidFill>
                  <a:srgbClr val="FFFFFF"/>
                </a:solidFill>
              </a:defRPr>
            </a:lvl1pPr>
          </a:lstStyle>
          <a:p>
            <a:pPr/>
            <a:r>
              <a:t>And This Old 2001 Prius at 45 MPG?</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A kWh saved is greater than a kWh burned…"/>
          <p:cNvSpPr txBox="1"/>
          <p:nvPr/>
        </p:nvSpPr>
        <p:spPr>
          <a:xfrm>
            <a:off x="899444" y="6505319"/>
            <a:ext cx="8110555" cy="60041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defTabSz="767715">
              <a:spcBef>
                <a:spcPts val="3300"/>
              </a:spcBef>
              <a:defRPr spc="0" sz="9000">
                <a:solidFill>
                  <a:srgbClr val="747676"/>
                </a:solidFill>
              </a:defRPr>
            </a:lvl1pPr>
          </a:lstStyle>
          <a:p>
            <a:pPr/>
            <a:r>
              <a:t>A kWh saved is so much greater than a kWh burned!</a:t>
            </a:r>
          </a:p>
        </p:txBody>
      </p:sp>
      <p:pic>
        <p:nvPicPr>
          <p:cNvPr id="189" name="Image" descr="Image"/>
          <p:cNvPicPr>
            <a:picLocks noChangeAspect="1"/>
          </p:cNvPicPr>
          <p:nvPr/>
        </p:nvPicPr>
        <p:blipFill>
          <a:blip r:embed="rId2">
            <a:extLst/>
          </a:blip>
          <a:stretch>
            <a:fillRect/>
          </a:stretch>
        </p:blipFill>
        <p:spPr>
          <a:xfrm>
            <a:off x="9724556" y="-52090"/>
            <a:ext cx="14755555" cy="13820180"/>
          </a:xfrm>
          <a:prstGeom prst="rect">
            <a:avLst/>
          </a:prstGeom>
          <a:ln w="12700">
            <a:miter lim="400000"/>
          </a:ln>
        </p:spPr>
      </p:pic>
      <p:sp>
        <p:nvSpPr>
          <p:cNvPr id="190" name="A kWh saved is greater than a kWh burned…"/>
          <p:cNvSpPr txBox="1"/>
          <p:nvPr/>
        </p:nvSpPr>
        <p:spPr>
          <a:xfrm>
            <a:off x="822191" y="1206501"/>
            <a:ext cx="8222348" cy="498328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gn="ctr" defTabSz="767715">
              <a:spcBef>
                <a:spcPts val="3300"/>
              </a:spcBef>
              <a:defRPr spc="0" sz="9000">
                <a:solidFill>
                  <a:srgbClr val="747676"/>
                </a:solidFill>
              </a:defRPr>
            </a:lvl1pPr>
          </a:lstStyle>
          <a:p>
            <a:pPr/>
            <a:r>
              <a:t>If you get the same work or service out of it...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188"/>
                                        </p:tgtEl>
                                        <p:attrNameLst>
                                          <p:attrName>style.visibility</p:attrName>
                                        </p:attrNameLst>
                                      </p:cBhvr>
                                      <p:to>
                                        <p:strVal val="visible"/>
                                      </p:to>
                                    </p:set>
                                    <p:anim calcmode="lin" valueType="num">
                                      <p:cBhvr>
                                        <p:cTn id="7" dur="500" fill="hold"/>
                                        <p:tgtEl>
                                          <p:spTgt spid="188"/>
                                        </p:tgtEl>
                                        <p:attrNameLst>
                                          <p:attrName>ppt_w</p:attrName>
                                        </p:attrNameLst>
                                      </p:cBhvr>
                                      <p:tavLst>
                                        <p:tav tm="0">
                                          <p:val>
                                            <p:fltVal val="0"/>
                                          </p:val>
                                        </p:tav>
                                        <p:tav tm="100000">
                                          <p:val>
                                            <p:strVal val="#ppt_w"/>
                                          </p:val>
                                        </p:tav>
                                      </p:tavLst>
                                    </p:anim>
                                    <p:anim calcmode="lin" valueType="num">
                                      <p:cBhvr>
                                        <p:cTn id="8" dur="500" fill="hold"/>
                                        <p:tgtEl>
                                          <p:spTgt spid="18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189"/>
                                        </p:tgtEl>
                                        <p:attrNameLst>
                                          <p:attrName>style.visibility</p:attrName>
                                        </p:attrNameLst>
                                      </p:cBhvr>
                                      <p:to>
                                        <p:strVal val="visible"/>
                                      </p:to>
                                    </p:set>
                                    <p:anim calcmode="lin" valueType="num">
                                      <p:cBhvr>
                                        <p:cTn id="12" dur="500" fill="hold"/>
                                        <p:tgtEl>
                                          <p:spTgt spid="189"/>
                                        </p:tgtEl>
                                        <p:attrNameLst>
                                          <p:attrName>ppt_w</p:attrName>
                                        </p:attrNameLst>
                                      </p:cBhvr>
                                      <p:tavLst>
                                        <p:tav tm="0">
                                          <p:val>
                                            <p:fltVal val="0"/>
                                          </p:val>
                                        </p:tav>
                                        <p:tav tm="100000">
                                          <p:val>
                                            <p:strVal val="#ppt_w"/>
                                          </p:val>
                                        </p:tav>
                                      </p:tavLst>
                                    </p:anim>
                                    <p:anim calcmode="lin" valueType="num">
                                      <p:cBhvr>
                                        <p:cTn id="13" dur="500" fill="hold"/>
                                        <p:tgtEl>
                                          <p:spTgt spid="1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9" grpId="2"/>
      <p:bldP build="whole" bldLvl="1" animBg="1" rev="0" advAuto="0" spid="188"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image1.jpeg" descr="image1.jpeg"/>
          <p:cNvPicPr>
            <a:picLocks noChangeAspect="1"/>
          </p:cNvPicPr>
          <p:nvPr>
            <p:ph type="pic" idx="21"/>
          </p:nvPr>
        </p:nvPicPr>
        <p:blipFill>
          <a:blip r:embed="rId2">
            <a:extLst/>
          </a:blip>
          <a:srcRect l="0" t="0" r="6522" b="0"/>
          <a:stretch>
            <a:fillRect/>
          </a:stretch>
        </p:blipFill>
        <p:spPr>
          <a:xfrm>
            <a:off x="14122399" y="0"/>
            <a:ext cx="10261602" cy="13716000"/>
          </a:xfrm>
          <a:prstGeom prst="rect">
            <a:avLst/>
          </a:prstGeom>
        </p:spPr>
      </p:pic>
      <p:sp>
        <p:nvSpPr>
          <p:cNvPr id="108" name="Richard Feynman"/>
          <p:cNvSpPr txBox="1"/>
          <p:nvPr>
            <p:ph type="title"/>
          </p:nvPr>
        </p:nvSpPr>
        <p:spPr>
          <a:prstGeom prst="rect">
            <a:avLst/>
          </a:prstGeom>
        </p:spPr>
        <p:txBody>
          <a:bodyPr/>
          <a:lstStyle>
            <a:lvl1pPr>
              <a:defRPr>
                <a:solidFill>
                  <a:srgbClr val="000000"/>
                </a:solidFill>
              </a:defRPr>
            </a:lvl1pPr>
          </a:lstStyle>
          <a:p>
            <a:pPr/>
            <a:r>
              <a:t>Richard Feynman</a:t>
            </a:r>
          </a:p>
        </p:txBody>
      </p:sp>
      <p:sp>
        <p:nvSpPr>
          <p:cNvPr id="109" name="Plenty of Room at the Bottom, 1959"/>
          <p:cNvSpPr txBox="1"/>
          <p:nvPr>
            <p:ph type="body" sz="quarter" idx="1"/>
          </p:nvPr>
        </p:nvSpPr>
        <p:spPr>
          <a:xfrm>
            <a:off x="1016000" y="10935675"/>
            <a:ext cx="12090400" cy="1905001"/>
          </a:xfrm>
          <a:prstGeom prst="rect">
            <a:avLst/>
          </a:prstGeom>
        </p:spPr>
        <p:txBody>
          <a:bodyPr/>
          <a:lstStyle>
            <a:lvl1pPr defTabSz="775969">
              <a:spcBef>
                <a:spcPts val="700"/>
              </a:spcBef>
              <a:defRPr sz="6000">
                <a:solidFill>
                  <a:srgbClr val="5C5C5C"/>
                </a:solidFill>
              </a:defRPr>
            </a:lvl1pPr>
          </a:lstStyle>
          <a:p>
            <a:pPr/>
            <a:r>
              <a:t>Plenty of Room at the Bottom, 1959</a:t>
            </a:r>
          </a:p>
        </p:txBody>
      </p:sp>
      <p:sp>
        <p:nvSpPr>
          <p:cNvPr id="110" name="TextBox 6"/>
          <p:cNvSpPr txBox="1"/>
          <p:nvPr/>
        </p:nvSpPr>
        <p:spPr>
          <a:xfrm>
            <a:off x="1569720" y="1759748"/>
            <a:ext cx="11490961" cy="176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sz="4800">
                <a:latin typeface="Iowan Old Style Roman"/>
                <a:ea typeface="Iowan Old Style Roman"/>
                <a:cs typeface="Iowan Old Style Roman"/>
                <a:sym typeface="Iowan Old Style Roman"/>
              </a:defRPr>
            </a:lvl1pPr>
          </a:lstStyle>
          <a:p>
            <a:pPr/>
            <a:r>
              <a:t>In the spirit and tradition of Nobel Laureate and former Caltech physicist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ph type="pic" idx="21"/>
          </p:nvPr>
        </p:nvPicPr>
        <p:blipFill>
          <a:blip r:embed="rId2">
            <a:extLst/>
          </a:blip>
          <a:stretch>
            <a:fillRect/>
          </a:stretch>
        </p:blipFill>
        <p:spPr>
          <a:xfrm>
            <a:off x="0" y="0"/>
            <a:ext cx="24384000" cy="13716000"/>
          </a:xfrm>
          <a:prstGeom prst="rect">
            <a:avLst/>
          </a:prstGeom>
        </p:spPr>
      </p:pic>
      <p:sp>
        <p:nvSpPr>
          <p:cNvPr id="193" name="Types of energy loss"/>
          <p:cNvSpPr txBox="1"/>
          <p:nvPr/>
        </p:nvSpPr>
        <p:spPr>
          <a:xfrm>
            <a:off x="397930" y="959139"/>
            <a:ext cx="22352001" cy="1441154"/>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r" defTabSz="503555">
              <a:lnSpc>
                <a:spcPct val="80000"/>
              </a:lnSpc>
              <a:spcBef>
                <a:spcPts val="0"/>
              </a:spcBef>
              <a:defRPr cap="all" spc="0" sz="10400">
                <a:solidFill>
                  <a:srgbClr val="FFFFFF"/>
                </a:solidFill>
              </a:defRPr>
            </a:pPr>
            <a:r>
              <a:t>Types of energy </a:t>
            </a:r>
            <a:r>
              <a:t>losses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2">
            <a:extLst/>
          </a:blip>
          <a:stretch>
            <a:fillRect/>
          </a:stretch>
        </p:blipFill>
        <p:spPr>
          <a:xfrm>
            <a:off x="1636409" y="3206754"/>
            <a:ext cx="21111183" cy="8860535"/>
          </a:xfrm>
          <a:prstGeom prst="rect">
            <a:avLst/>
          </a:prstGeom>
          <a:ln w="12700">
            <a:miter lim="400000"/>
          </a:ln>
        </p:spPr>
      </p:pic>
      <p:sp>
        <p:nvSpPr>
          <p:cNvPr id="196" name="Types of energy loss"/>
          <p:cNvSpPr txBox="1"/>
          <p:nvPr/>
        </p:nvSpPr>
        <p:spPr>
          <a:xfrm>
            <a:off x="397930" y="1128474"/>
            <a:ext cx="22352001" cy="1441154"/>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r" defTabSz="503555">
              <a:lnSpc>
                <a:spcPct val="80000"/>
              </a:lnSpc>
              <a:spcBef>
                <a:spcPts val="0"/>
              </a:spcBef>
              <a:defRPr cap="all" spc="0" sz="10400">
                <a:solidFill>
                  <a:srgbClr val="002060"/>
                </a:solidFill>
              </a:defRPr>
            </a:lvl1pPr>
          </a:lstStyle>
          <a:p>
            <a:pPr/>
            <a:r>
              <a:t>In the Production of Electricity</a:t>
            </a:r>
          </a:p>
        </p:txBody>
      </p:sp>
      <p:sp>
        <p:nvSpPr>
          <p:cNvPr id="197" name="Change waste to 65 &amp; 35%"/>
          <p:cNvSpPr txBox="1"/>
          <p:nvPr/>
        </p:nvSpPr>
        <p:spPr>
          <a:xfrm>
            <a:off x="5949435" y="4163081"/>
            <a:ext cx="4055644" cy="1219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chemeClr val="accent5"/>
                </a:solidFill>
              </a:defRPr>
            </a:lvl1pPr>
          </a:lstStyle>
          <a:p>
            <a:pPr/>
            <a:r>
              <a:t>Change waste to 65 &amp; 35%</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Energy Losses in a Gasoline vehicle"/>
          <p:cNvSpPr txBox="1"/>
          <p:nvPr>
            <p:ph type="body" sz="quarter" idx="1"/>
          </p:nvPr>
        </p:nvSpPr>
        <p:spPr>
          <a:xfrm>
            <a:off x="1016000" y="12195868"/>
            <a:ext cx="22352000" cy="847031"/>
          </a:xfrm>
          <a:prstGeom prst="rect">
            <a:avLst/>
          </a:prstGeom>
        </p:spPr>
        <p:txBody>
          <a:bodyPr/>
          <a:lstStyle>
            <a:lvl1pPr algn="r" defTabSz="429259">
              <a:lnSpc>
                <a:spcPct val="80000"/>
              </a:lnSpc>
              <a:spcBef>
                <a:spcPts val="0"/>
              </a:spcBef>
              <a:defRPr cap="all" i="0" spc="0" sz="5700">
                <a:solidFill>
                  <a:srgbClr val="002060"/>
                </a:solidFill>
                <a:latin typeface="DIN Condensed Bold"/>
                <a:ea typeface="DIN Condensed Bold"/>
                <a:cs typeface="DIN Condensed Bold"/>
                <a:sym typeface="DIN Condensed Bold"/>
              </a:defRPr>
            </a:lvl1pPr>
          </a:lstStyle>
          <a:p>
            <a:pPr/>
            <a:r>
              <a:t>Energy Losses in a Gasoline vehicle</a:t>
            </a:r>
          </a:p>
        </p:txBody>
      </p:sp>
      <p:pic>
        <p:nvPicPr>
          <p:cNvPr id="200" name="Image" descr="Image"/>
          <p:cNvPicPr>
            <a:picLocks noChangeAspect="1"/>
          </p:cNvPicPr>
          <p:nvPr/>
        </p:nvPicPr>
        <p:blipFill>
          <a:blip r:embed="rId2">
            <a:extLst/>
          </a:blip>
          <a:stretch>
            <a:fillRect/>
          </a:stretch>
        </p:blipFill>
        <p:spPr>
          <a:xfrm>
            <a:off x="2583969" y="1189037"/>
            <a:ext cx="19216061" cy="962809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Picture 2" descr="Picture 2"/>
          <p:cNvPicPr>
            <a:picLocks noChangeAspect="1"/>
          </p:cNvPicPr>
          <p:nvPr/>
        </p:nvPicPr>
        <p:blipFill>
          <a:blip r:embed="rId2">
            <a:extLst/>
          </a:blip>
          <a:stretch>
            <a:fillRect/>
          </a:stretch>
        </p:blipFill>
        <p:spPr>
          <a:xfrm>
            <a:off x="1441936" y="1334249"/>
            <a:ext cx="10476971" cy="10476971"/>
          </a:xfrm>
          <a:prstGeom prst="rect">
            <a:avLst/>
          </a:prstGeom>
          <a:ln w="12700">
            <a:miter lim="400000"/>
          </a:ln>
        </p:spPr>
      </p:pic>
      <p:sp>
        <p:nvSpPr>
          <p:cNvPr id="203" name="TextBox 2"/>
          <p:cNvSpPr txBox="1"/>
          <p:nvPr/>
        </p:nvSpPr>
        <p:spPr>
          <a:xfrm>
            <a:off x="11922370" y="2685073"/>
            <a:ext cx="11043138" cy="532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i="1" sz="10000">
                <a:latin typeface="Iowan Old Style Roman"/>
                <a:ea typeface="Iowan Old Style Roman"/>
                <a:cs typeface="Iowan Old Style Roman"/>
                <a:sym typeface="Iowan Old Style Roman"/>
              </a:defRPr>
            </a:lvl1pPr>
          </a:lstStyle>
          <a:p>
            <a:pPr/>
            <a:r>
              <a:t>Perhaps warranted? A different look at things. .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3"/>
                                        </p:tgtEl>
                                        <p:attrNameLst>
                                          <p:attrName>style.visibility</p:attrName>
                                        </p:attrNameLst>
                                      </p:cBhvr>
                                      <p:to>
                                        <p:strVal val="visible"/>
                                      </p:to>
                                    </p:set>
                                    <p:animEffect filter="fade" transition="in">
                                      <p:cBhvr>
                                        <p:cTn id="7" dur="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Picture 4" descr="Picture 4"/>
          <p:cNvPicPr>
            <a:picLocks noChangeAspect="1"/>
          </p:cNvPicPr>
          <p:nvPr/>
        </p:nvPicPr>
        <p:blipFill>
          <a:blip r:embed="rId3">
            <a:extLst/>
          </a:blip>
          <a:srcRect l="34322" t="18758" r="35551" b="6327"/>
          <a:stretch>
            <a:fillRect/>
          </a:stretch>
        </p:blipFill>
        <p:spPr>
          <a:xfrm>
            <a:off x="32374" y="-892282"/>
            <a:ext cx="10438920" cy="14601273"/>
          </a:xfrm>
          <a:prstGeom prst="rect">
            <a:avLst/>
          </a:prstGeom>
          <a:ln w="12700">
            <a:miter lim="400000"/>
          </a:ln>
        </p:spPr>
      </p:pic>
      <p:pic>
        <p:nvPicPr>
          <p:cNvPr id="206" name="Image" descr="Image"/>
          <p:cNvPicPr>
            <a:picLocks noChangeAspect="1"/>
          </p:cNvPicPr>
          <p:nvPr/>
        </p:nvPicPr>
        <p:blipFill>
          <a:blip r:embed="rId4">
            <a:extLst/>
          </a:blip>
          <a:stretch>
            <a:fillRect/>
          </a:stretch>
        </p:blipFill>
        <p:spPr>
          <a:xfrm>
            <a:off x="10644592" y="-364888"/>
            <a:ext cx="13932790" cy="14296120"/>
          </a:xfrm>
          <a:prstGeom prst="rect">
            <a:avLst/>
          </a:prstGeom>
          <a:ln w="12700">
            <a:miter lim="400000"/>
          </a:ln>
        </p:spPr>
      </p:pic>
      <p:pic>
        <p:nvPicPr>
          <p:cNvPr id="207" name="Image" descr="Image"/>
          <p:cNvPicPr>
            <a:picLocks noChangeAspect="1"/>
          </p:cNvPicPr>
          <p:nvPr/>
        </p:nvPicPr>
        <p:blipFill>
          <a:blip r:embed="rId4">
            <a:extLst/>
          </a:blip>
          <a:srcRect l="37363" t="69551" r="37363" b="0"/>
          <a:stretch>
            <a:fillRect/>
          </a:stretch>
        </p:blipFill>
        <p:spPr>
          <a:xfrm>
            <a:off x="15850424" y="9578233"/>
            <a:ext cx="3521125" cy="435299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7"/>
                                        </p:tgtEl>
                                        <p:attrNameLst>
                                          <p:attrName>style.visibility</p:attrName>
                                        </p:attrNameLst>
                                      </p:cBhvr>
                                      <p:to>
                                        <p:strVal val="visible"/>
                                      </p:to>
                                    </p:set>
                                    <p:animEffect filter="fade" transition="in">
                                      <p:cBhvr>
                                        <p:cTn id="7" dur="3000"/>
                                        <p:tgtEl>
                                          <p:spTgt spid="2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06"/>
                                        </p:tgtEl>
                                        <p:attrNameLst>
                                          <p:attrName>style.visibility</p:attrName>
                                        </p:attrNameLst>
                                      </p:cBhvr>
                                      <p:to>
                                        <p:strVal val="visible"/>
                                      </p:to>
                                    </p:set>
                                    <p:animEffect filter="fade" transition="in">
                                      <p:cBhvr>
                                        <p:cTn id="12" dur="2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 grpId="2"/>
      <p:bldP build="whole" bldLvl="1" animBg="1" rev="0" advAuto="0" spid="207"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Image" descr="Image"/>
          <p:cNvPicPr>
            <a:picLocks noChangeAspect="1"/>
          </p:cNvPicPr>
          <p:nvPr>
            <p:ph type="pic" idx="21"/>
          </p:nvPr>
        </p:nvPicPr>
        <p:blipFill>
          <a:blip r:embed="rId3">
            <a:extLst/>
          </a:blip>
          <a:srcRect l="0" t="4434" r="0" b="4434"/>
          <a:stretch>
            <a:fillRect/>
          </a:stretch>
        </p:blipFill>
        <p:spPr>
          <a:xfrm>
            <a:off x="0" y="-1"/>
            <a:ext cx="24384000" cy="13716002"/>
          </a:xfrm>
          <a:prstGeom prst="rect">
            <a:avLst/>
          </a:prstGeom>
        </p:spPr>
      </p:pic>
      <p:sp>
        <p:nvSpPr>
          <p:cNvPr id="212" name="What constitutes greater energy  productivity?"/>
          <p:cNvSpPr txBox="1"/>
          <p:nvPr/>
        </p:nvSpPr>
        <p:spPr>
          <a:xfrm>
            <a:off x="12673982" y="9980106"/>
            <a:ext cx="10597386" cy="2499364"/>
          </a:xfrm>
          <a:prstGeom prst="rect">
            <a:avLst/>
          </a:prstGeom>
          <a:ln w="12700">
            <a:miter lim="400000"/>
          </a:ln>
          <a:effectLst>
            <a:outerShdw sx="100000" sy="100000" kx="0" ky="0" algn="b" rotWithShape="0" blurRad="50800" dist="25400" dir="36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a:spcBef>
                <a:spcPts val="3300"/>
              </a:spcBef>
              <a:defRPr cap="all" spc="0" sz="8600">
                <a:solidFill>
                  <a:srgbClr val="FFFFFF"/>
                </a:solidFill>
              </a:defRPr>
            </a:lvl1pPr>
          </a:lstStyle>
          <a:p>
            <a:pPr/>
            <a:r>
              <a:t>What constitutes greater energy  productivity?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ph type="pic" idx="21"/>
          </p:nvPr>
        </p:nvPicPr>
        <p:blipFill>
          <a:blip r:embed="rId3">
            <a:extLst/>
          </a:blip>
          <a:srcRect l="0" t="7547" r="0" b="7547"/>
          <a:stretch>
            <a:fillRect/>
          </a:stretch>
        </p:blipFill>
        <p:spPr>
          <a:xfrm>
            <a:off x="0" y="0"/>
            <a:ext cx="24384000" cy="13716000"/>
          </a:xfrm>
          <a:prstGeom prst="rect">
            <a:avLst/>
          </a:prstGeom>
        </p:spPr>
      </p:pic>
      <p:sp>
        <p:nvSpPr>
          <p:cNvPr id="217" name="What constitutes greater energy  productivity?"/>
          <p:cNvSpPr txBox="1"/>
          <p:nvPr/>
        </p:nvSpPr>
        <p:spPr>
          <a:xfrm>
            <a:off x="527535" y="701366"/>
            <a:ext cx="23106186" cy="2453645"/>
          </a:xfrm>
          <a:prstGeom prst="rect">
            <a:avLst/>
          </a:prstGeom>
          <a:ln w="12700">
            <a:miter lim="400000"/>
          </a:ln>
          <a:effectLst>
            <a:outerShdw sx="100000" sy="100000" kx="0" ky="0" algn="b" rotWithShape="0" blurRad="50800" dist="25400" dir="36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a:spcBef>
                <a:spcPts val="0"/>
              </a:spcBef>
              <a:defRPr cap="all" spc="0" sz="8400">
                <a:solidFill>
                  <a:srgbClr val="FFFFFF"/>
                </a:solidFill>
              </a:defRPr>
            </a:pPr>
            <a:r>
              <a:t>What </a:t>
            </a:r>
            <a:r>
              <a:t>CAN </a:t>
            </a:r>
            <a:r>
              <a:t>greater </a:t>
            </a:r>
          </a:p>
          <a:p>
            <a:pPr algn="r">
              <a:spcBef>
                <a:spcPts val="0"/>
              </a:spcBef>
              <a:defRPr cap="all" spc="0" sz="8400">
                <a:solidFill>
                  <a:srgbClr val="FFFFFF"/>
                </a:solidFill>
              </a:defRPr>
            </a:pPr>
            <a:r>
              <a:t>energy productivity</a:t>
            </a:r>
            <a:r>
              <a:t> ProviDe</a:t>
            </a: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Image" descr="Image"/>
          <p:cNvPicPr>
            <a:picLocks noChangeAspect="1"/>
          </p:cNvPicPr>
          <p:nvPr/>
        </p:nvPicPr>
        <p:blipFill>
          <a:blip r:embed="rId3">
            <a:extLst/>
          </a:blip>
          <a:stretch>
            <a:fillRect/>
          </a:stretch>
        </p:blipFill>
        <p:spPr>
          <a:xfrm>
            <a:off x="-239396" y="-31066"/>
            <a:ext cx="24862791" cy="13778131"/>
          </a:xfrm>
          <a:prstGeom prst="rect">
            <a:avLst/>
          </a:prstGeom>
          <a:ln w="12700">
            <a:miter lim="400000"/>
          </a:ln>
        </p:spPr>
      </p:pic>
      <p:sp>
        <p:nvSpPr>
          <p:cNvPr id="222" name="What’s this thing called energy harvesting?"/>
          <p:cNvSpPr txBox="1"/>
          <p:nvPr>
            <p:ph type="ctrTitle"/>
          </p:nvPr>
        </p:nvSpPr>
        <p:spPr>
          <a:xfrm>
            <a:off x="1015999" y="1015999"/>
            <a:ext cx="22352004" cy="6908801"/>
          </a:xfrm>
          <a:prstGeom prst="rect">
            <a:avLst/>
          </a:prstGeom>
        </p:spPr>
        <p:txBody>
          <a:bodyPr/>
          <a:lstStyle>
            <a:lvl1pPr>
              <a:defRPr>
                <a:solidFill>
                  <a:srgbClr val="FFFFFF"/>
                </a:solidFill>
              </a:defRPr>
            </a:lvl1pPr>
          </a:lstStyle>
          <a:p>
            <a:pPr/>
            <a:r>
              <a:t>What’s this thing called energy harvesting?</a:t>
            </a:r>
          </a:p>
        </p:txBody>
      </p:sp>
      <p:sp>
        <p:nvSpPr>
          <p:cNvPr id="223" name="And what role might it play in the future energy mix?"/>
          <p:cNvSpPr txBox="1"/>
          <p:nvPr>
            <p:ph type="subTitle" sz="half" idx="1"/>
          </p:nvPr>
        </p:nvSpPr>
        <p:spPr>
          <a:xfrm>
            <a:off x="1016000" y="8167499"/>
            <a:ext cx="22352000" cy="4405501"/>
          </a:xfrm>
          <a:prstGeom prst="rect">
            <a:avLst/>
          </a:prstGeom>
        </p:spPr>
        <p:txBody>
          <a:bodyPr/>
          <a:lstStyle>
            <a:lvl1pPr>
              <a:defRPr>
                <a:solidFill>
                  <a:srgbClr val="FFFFFF"/>
                </a:solidFill>
              </a:defRPr>
            </a:lvl1pPr>
          </a:lstStyle>
          <a:p>
            <a:pPr/>
            <a:r>
              <a:t>And what role might it play in the future energy mix?</a:t>
            </a:r>
          </a:p>
        </p:txBody>
      </p:sp>
      <p:sp>
        <p:nvSpPr>
          <p:cNvPr id="224" name="Light"/>
          <p:cNvSpPr txBox="1"/>
          <p:nvPr/>
        </p:nvSpPr>
        <p:spPr>
          <a:xfrm>
            <a:off x="1180482" y="1163990"/>
            <a:ext cx="8573118" cy="1541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300"/>
              </a:spcBef>
              <a:defRPr cap="all" spc="0" sz="11300">
                <a:solidFill>
                  <a:srgbClr val="FFFFFF"/>
                </a:solidFill>
              </a:defRPr>
            </a:pPr>
            <a:r>
              <a:t>Light</a:t>
            </a:r>
            <a:r>
              <a:t> WAVES</a:t>
            </a:r>
          </a:p>
        </p:txBody>
      </p:sp>
      <p:sp>
        <p:nvSpPr>
          <p:cNvPr id="225" name="Thermal"/>
          <p:cNvSpPr txBox="1"/>
          <p:nvPr/>
        </p:nvSpPr>
        <p:spPr>
          <a:xfrm>
            <a:off x="6616089" y="5997221"/>
            <a:ext cx="11011519" cy="1541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300"/>
              </a:spcBef>
              <a:defRPr cap="all" spc="0" sz="11300">
                <a:solidFill>
                  <a:srgbClr val="FFFFFF"/>
                </a:solidFill>
              </a:defRPr>
            </a:pPr>
            <a:r>
              <a:t>Thermal</a:t>
            </a:r>
            <a:r>
              <a:t> Energy</a:t>
            </a:r>
          </a:p>
        </p:txBody>
      </p:sp>
      <p:sp>
        <p:nvSpPr>
          <p:cNvPr id="226" name="Kinetic"/>
          <p:cNvSpPr txBox="1"/>
          <p:nvPr/>
        </p:nvSpPr>
        <p:spPr>
          <a:xfrm>
            <a:off x="13601700" y="1163990"/>
            <a:ext cx="10134600" cy="1541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spcBef>
                <a:spcPts val="3300"/>
              </a:spcBef>
              <a:defRPr cap="all" spc="0" sz="11300">
                <a:solidFill>
                  <a:srgbClr val="FFFFFF"/>
                </a:solidFill>
              </a:defRPr>
            </a:pPr>
            <a:r>
              <a:t>Kinetic</a:t>
            </a:r>
            <a:r>
              <a:t> Energy</a:t>
            </a:r>
          </a:p>
        </p:txBody>
      </p:sp>
      <p:sp>
        <p:nvSpPr>
          <p:cNvPr id="227" name="Radio Waves"/>
          <p:cNvSpPr txBox="1"/>
          <p:nvPr/>
        </p:nvSpPr>
        <p:spPr>
          <a:xfrm>
            <a:off x="14820900" y="11453978"/>
            <a:ext cx="8853697" cy="15417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spcBef>
                <a:spcPts val="3300"/>
              </a:spcBef>
              <a:defRPr cap="all" spc="0" sz="11300">
                <a:solidFill>
                  <a:srgbClr val="FFFFFF"/>
                </a:solidFill>
              </a:defRPr>
            </a:lvl1pPr>
          </a:lstStyle>
          <a:p>
            <a:pPr/>
            <a:r>
              <a:t>Radio Waves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ID="10" grpId="1" fill="hold">
                                  <p:stCondLst>
                                    <p:cond delay="0"/>
                                  </p:stCondLst>
                                  <p:iterate type="el" backwards="0">
                                    <p:tmAbs val="0"/>
                                  </p:iterate>
                                  <p:childTnLst>
                                    <p:animEffect filter="fade" transition="out">
                                      <p:cBhvr>
                                        <p:cTn id="6" dur="1000" fill="hold"/>
                                        <p:tgtEl>
                                          <p:spTgt spid="222"/>
                                        </p:tgtEl>
                                      </p:cBhvr>
                                    </p:animEffect>
                                    <p:set>
                                      <p:cBhvr>
                                        <p:cTn id="7" fill="hold">
                                          <p:stCondLst>
                                            <p:cond delay="999"/>
                                          </p:stCondLst>
                                        </p:cTn>
                                        <p:tgtEl>
                                          <p:spTgt spid="2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1000" fill="hold"/>
                                        <p:tgtEl>
                                          <p:spTgt spid="223"/>
                                        </p:tgtEl>
                                      </p:cBhvr>
                                    </p:animEffect>
                                    <p:set>
                                      <p:cBhvr>
                                        <p:cTn id="12" fill="hold">
                                          <p:stCondLst>
                                            <p:cond delay="999"/>
                                          </p:stCondLst>
                                        </p:cTn>
                                        <p:tgtEl>
                                          <p:spTgt spid="2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224"/>
                                        </p:tgtEl>
                                        <p:attrNameLst>
                                          <p:attrName>style.visibility</p:attrName>
                                        </p:attrNameLst>
                                      </p:cBhvr>
                                      <p:to>
                                        <p:strVal val="visible"/>
                                      </p:to>
                                    </p:set>
                                    <p:animEffect filter="fade" transition="in">
                                      <p:cBhvr>
                                        <p:cTn id="17" dur="1500"/>
                                        <p:tgtEl>
                                          <p:spTgt spid="22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25"/>
                                        </p:tgtEl>
                                        <p:attrNameLst>
                                          <p:attrName>style.visibility</p:attrName>
                                        </p:attrNameLst>
                                      </p:cBhvr>
                                      <p:to>
                                        <p:strVal val="visible"/>
                                      </p:to>
                                    </p:set>
                                    <p:animEffect filter="fade" transition="in">
                                      <p:cBhvr>
                                        <p:cTn id="22" dur="1500"/>
                                        <p:tgtEl>
                                          <p:spTgt spid="22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226"/>
                                        </p:tgtEl>
                                        <p:attrNameLst>
                                          <p:attrName>style.visibility</p:attrName>
                                        </p:attrNameLst>
                                      </p:cBhvr>
                                      <p:to>
                                        <p:strVal val="visible"/>
                                      </p:to>
                                    </p:set>
                                    <p:animEffect filter="fade" transition="in">
                                      <p:cBhvr>
                                        <p:cTn id="27" dur="1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6" fill="hold">
                                  <p:stCondLst>
                                    <p:cond delay="0"/>
                                  </p:stCondLst>
                                  <p:iterate type="el" backwards="0">
                                    <p:tmAbs val="0"/>
                                  </p:iterate>
                                  <p:childTnLst>
                                    <p:set>
                                      <p:cBhvr>
                                        <p:cTn id="31" fill="hold"/>
                                        <p:tgtEl>
                                          <p:spTgt spid="227"/>
                                        </p:tgtEl>
                                        <p:attrNameLst>
                                          <p:attrName>style.visibility</p:attrName>
                                        </p:attrNameLst>
                                      </p:cBhvr>
                                      <p:to>
                                        <p:strVal val="visible"/>
                                      </p:to>
                                    </p:set>
                                    <p:animEffect filter="fade" transition="in">
                                      <p:cBhvr>
                                        <p:cTn id="32" dur="1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 grpId="5"/>
      <p:bldP build="whole" bldLvl="1" animBg="1" rev="0" advAuto="0" spid="222" grpId="1"/>
      <p:bldP build="whole" bldLvl="1" animBg="1" rev="0" advAuto="0" spid="223" grpId="2"/>
      <p:bldP build="whole" bldLvl="1" animBg="1" rev="0" advAuto="0" spid="224" grpId="3"/>
      <p:bldP build="whole" bldLvl="1" animBg="1" rev="0" advAuto="0" spid="225" grpId="4"/>
      <p:bldP build="whole" bldLvl="1" animBg="1" rev="0" advAuto="0" spid="227" grpId="6"/>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D9D9"/>
        </a:solidFill>
      </p:bgPr>
    </p:bg>
    <p:spTree>
      <p:nvGrpSpPr>
        <p:cNvPr id="1" name=""/>
        <p:cNvGrpSpPr/>
        <p:nvPr/>
      </p:nvGrpSpPr>
      <p:grpSpPr>
        <a:xfrm>
          <a:off x="0" y="0"/>
          <a:ext cx="0" cy="0"/>
          <a:chOff x="0" y="0"/>
          <a:chExt cx="0" cy="0"/>
        </a:xfrm>
      </p:grpSpPr>
      <p:graphicFrame>
        <p:nvGraphicFramePr>
          <p:cNvPr id="231" name="Content Placeholder 3"/>
          <p:cNvGraphicFramePr/>
          <p:nvPr/>
        </p:nvGraphicFramePr>
        <p:xfrm>
          <a:off x="4210217" y="2704851"/>
          <a:ext cx="14104207" cy="8507700"/>
        </p:xfrm>
        <a:graphic xmlns:a="http://schemas.openxmlformats.org/drawingml/2006/main">
          <a:graphicData uri="http://schemas.openxmlformats.org/drawingml/2006/chart">
            <c:chart xmlns:c="http://schemas.openxmlformats.org/drawingml/2006/chart" r:id="rId2"/>
          </a:graphicData>
        </a:graphic>
      </p:graphicFrame>
      <p:sp>
        <p:nvSpPr>
          <p:cNvPr id="232" name="TextBox 1"/>
          <p:cNvSpPr txBox="1"/>
          <p:nvPr/>
        </p:nvSpPr>
        <p:spPr>
          <a:xfrm>
            <a:off x="7897012" y="3131442"/>
            <a:ext cx="4115869"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spcBef>
                <a:spcPts val="0"/>
              </a:spcBef>
              <a:defRPr b="1" i="1" sz="2800">
                <a:solidFill>
                  <a:srgbClr val="000000"/>
                </a:solidFill>
                <a:latin typeface="Calibri"/>
                <a:ea typeface="Calibri"/>
                <a:cs typeface="Calibri"/>
                <a:sym typeface="Calibri"/>
              </a:defRPr>
            </a:lvl1pPr>
          </a:lstStyle>
          <a:p>
            <a:pPr/>
            <a:r>
              <a:t>Typical Pre-1980 Forecasts</a:t>
            </a:r>
          </a:p>
        </p:txBody>
      </p:sp>
      <p:sp>
        <p:nvSpPr>
          <p:cNvPr id="233" name="TextBox 1"/>
          <p:cNvSpPr txBox="1"/>
          <p:nvPr/>
        </p:nvSpPr>
        <p:spPr>
          <a:xfrm>
            <a:off x="12786541" y="9178717"/>
            <a:ext cx="4486320" cy="17401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spcBef>
                <a:spcPts val="0"/>
              </a:spcBef>
              <a:defRPr b="1" i="1" sz="2800">
                <a:solidFill>
                  <a:srgbClr val="000000"/>
                </a:solidFill>
                <a:latin typeface="Calibri"/>
                <a:ea typeface="Calibri"/>
                <a:cs typeface="Calibri"/>
                <a:sym typeface="Calibri"/>
              </a:defRPr>
            </a:pPr>
            <a:r>
              <a:t>Low-Energy Future Based </a:t>
            </a:r>
            <a:endParaRPr>
              <a:latin typeface="Iowan Old Style Roman"/>
              <a:ea typeface="Iowan Old Style Roman"/>
              <a:cs typeface="Iowan Old Style Roman"/>
              <a:sym typeface="Iowan Old Style Roman"/>
            </a:endParaRPr>
          </a:p>
          <a:p>
            <a:pPr algn="ctr" defTabSz="914400">
              <a:spcBef>
                <a:spcPts val="0"/>
              </a:spcBef>
              <a:defRPr b="1" i="1" sz="2800">
                <a:solidFill>
                  <a:srgbClr val="000000"/>
                </a:solidFill>
                <a:latin typeface="Calibri"/>
                <a:ea typeface="Calibri"/>
                <a:cs typeface="Calibri"/>
                <a:sym typeface="Calibri"/>
              </a:defRPr>
            </a:pPr>
            <a:r>
              <a:t>Upon 1980 DOE Analysis and</a:t>
            </a:r>
            <a:endParaRPr>
              <a:latin typeface="Iowan Old Style Roman"/>
              <a:ea typeface="Iowan Old Style Roman"/>
              <a:cs typeface="Iowan Old Style Roman"/>
              <a:sym typeface="Iowan Old Style Roman"/>
            </a:endParaRPr>
          </a:p>
          <a:p>
            <a:pPr algn="ctr" defTabSz="914400">
              <a:spcBef>
                <a:spcPts val="0"/>
              </a:spcBef>
              <a:defRPr b="1" i="1" sz="2800">
                <a:solidFill>
                  <a:srgbClr val="000000"/>
                </a:solidFill>
                <a:latin typeface="Calibri"/>
                <a:ea typeface="Calibri"/>
                <a:cs typeface="Calibri"/>
                <a:sym typeface="Calibri"/>
              </a:defRPr>
            </a:pPr>
            <a:r>
              <a:t>2012 ACEEE Study</a:t>
            </a:r>
          </a:p>
        </p:txBody>
      </p:sp>
      <p:sp>
        <p:nvSpPr>
          <p:cNvPr id="234" name="TextBox 1"/>
          <p:cNvSpPr txBox="1"/>
          <p:nvPr/>
        </p:nvSpPr>
        <p:spPr>
          <a:xfrm>
            <a:off x="14949590" y="5727386"/>
            <a:ext cx="3199839"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914400">
              <a:spcBef>
                <a:spcPts val="0"/>
              </a:spcBef>
              <a:defRPr b="1" i="1" sz="2800">
                <a:solidFill>
                  <a:srgbClr val="000000"/>
                </a:solidFill>
                <a:latin typeface="Calibri"/>
                <a:ea typeface="Calibri"/>
                <a:cs typeface="Calibri"/>
                <a:sym typeface="Calibri"/>
              </a:defRPr>
            </a:lvl1pPr>
          </a:lstStyle>
          <a:p>
            <a:pPr/>
            <a:r>
              <a:t>AEO 2021 Projection</a:t>
            </a:r>
          </a:p>
        </p:txBody>
      </p:sp>
      <p:sp>
        <p:nvSpPr>
          <p:cNvPr id="235" name="TextBox 1"/>
          <p:cNvSpPr txBox="1"/>
          <p:nvPr/>
        </p:nvSpPr>
        <p:spPr>
          <a:xfrm>
            <a:off x="5899385" y="8707328"/>
            <a:ext cx="4686874"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spcBef>
                <a:spcPts val="0"/>
              </a:spcBef>
              <a:defRPr b="1" i="1" sz="2800">
                <a:solidFill>
                  <a:srgbClr val="000000"/>
                </a:solidFill>
                <a:latin typeface="Calibri"/>
                <a:ea typeface="Calibri"/>
                <a:cs typeface="Calibri"/>
                <a:sym typeface="Calibri"/>
              </a:defRPr>
            </a:lvl1pPr>
          </a:lstStyle>
          <a:p>
            <a:pPr/>
            <a:r>
              <a:t>Actual Historical Consumption</a:t>
            </a:r>
          </a:p>
        </p:txBody>
      </p:sp>
      <p:sp>
        <p:nvSpPr>
          <p:cNvPr id="236" name="TextBox 1"/>
          <p:cNvSpPr txBox="1"/>
          <p:nvPr/>
        </p:nvSpPr>
        <p:spPr>
          <a:xfrm>
            <a:off x="3500117" y="11761976"/>
            <a:ext cx="16591992"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defTabSz="914400">
              <a:spcBef>
                <a:spcPts val="0"/>
              </a:spcBef>
              <a:defRPr b="1" i="1" sz="2800">
                <a:solidFill>
                  <a:srgbClr val="000000"/>
                </a:solidFill>
                <a:latin typeface="Calibri"/>
                <a:ea typeface="Calibri"/>
                <a:cs typeface="Calibri"/>
                <a:sym typeface="Calibri"/>
              </a:defRPr>
            </a:lvl1pPr>
          </a:lstStyle>
          <a:p>
            <a:pPr/>
            <a:r>
              <a:t>Sources: Laitner March 2021 based on DOE 1980 Policy Analysis, AER 2021, ACEEE 2012, AEO 2005, AEO 2021</a:t>
            </a:r>
          </a:p>
        </p:txBody>
      </p:sp>
      <p:sp>
        <p:nvSpPr>
          <p:cNvPr id="237" name="TextBox 1"/>
          <p:cNvSpPr txBox="1"/>
          <p:nvPr/>
        </p:nvSpPr>
        <p:spPr>
          <a:xfrm>
            <a:off x="12482210" y="4215105"/>
            <a:ext cx="3199838" cy="44475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914400">
              <a:spcBef>
                <a:spcPts val="0"/>
              </a:spcBef>
              <a:defRPr b="1" i="1" sz="2800">
                <a:solidFill>
                  <a:srgbClr val="000000"/>
                </a:solidFill>
                <a:latin typeface="Calibri"/>
                <a:ea typeface="Calibri"/>
                <a:cs typeface="Calibri"/>
                <a:sym typeface="Calibri"/>
              </a:defRPr>
            </a:lvl1pPr>
          </a:lstStyle>
          <a:p>
            <a:pPr/>
            <a:r>
              <a:t>AEO 2005 Projection</a:t>
            </a:r>
          </a:p>
        </p:txBody>
      </p:sp>
      <p:sp>
        <p:nvSpPr>
          <p:cNvPr id="238" name="AutoShape 10"/>
          <p:cNvSpPr/>
          <p:nvPr/>
        </p:nvSpPr>
        <p:spPr>
          <a:xfrm>
            <a:off x="18112015" y="6258490"/>
            <a:ext cx="324475" cy="3135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1501"/>
                  <a:pt x="10800" y="3353"/>
                </a:cubicBezTo>
                <a:lnTo>
                  <a:pt x="10800" y="7447"/>
                </a:lnTo>
                <a:cubicBezTo>
                  <a:pt x="10800" y="9299"/>
                  <a:pt x="15635" y="10800"/>
                  <a:pt x="21600" y="10800"/>
                </a:cubicBezTo>
                <a:cubicBezTo>
                  <a:pt x="15635" y="10800"/>
                  <a:pt x="10800" y="12301"/>
                  <a:pt x="10800" y="14153"/>
                </a:cubicBezTo>
                <a:lnTo>
                  <a:pt x="10800" y="18247"/>
                </a:lnTo>
                <a:cubicBezTo>
                  <a:pt x="10800" y="20099"/>
                  <a:pt x="5965" y="21600"/>
                  <a:pt x="0" y="21600"/>
                </a:cubicBezTo>
              </a:path>
            </a:pathLst>
          </a:custGeom>
          <a:ln w="22225">
            <a:solidFill>
              <a:srgbClr val="000000"/>
            </a:solidFill>
          </a:ln>
        </p:spPr>
        <p:txBody>
          <a:bodyPr lIns="50800" tIns="50800" rIns="50800" bIns="50800" anchor="ctr"/>
          <a:lstStyle/>
          <a:p>
            <a:pPr algn="ctr" defTabSz="914400">
              <a:spcBef>
                <a:spcPts val="0"/>
              </a:spcBef>
              <a:defRPr spc="0" sz="4800">
                <a:solidFill>
                  <a:srgbClr val="000000"/>
                </a:solidFill>
                <a:latin typeface="+mj-lt"/>
                <a:ea typeface="+mj-ea"/>
                <a:cs typeface="+mj-cs"/>
                <a:sym typeface="Helvetica"/>
              </a:defRPr>
            </a:pPr>
          </a:p>
        </p:txBody>
      </p:sp>
      <p:sp>
        <p:nvSpPr>
          <p:cNvPr id="239" name="TextBox 24"/>
          <p:cNvSpPr txBox="1"/>
          <p:nvPr/>
        </p:nvSpPr>
        <p:spPr>
          <a:xfrm>
            <a:off x="14121243" y="6842948"/>
            <a:ext cx="4964983" cy="17401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spcBef>
                <a:spcPts val="0"/>
              </a:spcBef>
              <a:defRPr b="1" i="1" sz="2800">
                <a:solidFill>
                  <a:srgbClr val="002060"/>
                </a:solidFill>
                <a:latin typeface="Calibri"/>
                <a:ea typeface="Calibri"/>
                <a:cs typeface="Calibri"/>
                <a:sym typeface="Calibri"/>
              </a:defRPr>
            </a:pPr>
            <a:r>
              <a:t>Enabled by ICT, </a:t>
            </a:r>
            <a:endParaRPr>
              <a:solidFill>
                <a:srgbClr val="323232"/>
              </a:solidFill>
              <a:latin typeface="+mj-lt"/>
              <a:ea typeface="+mj-ea"/>
              <a:cs typeface="+mj-cs"/>
              <a:sym typeface="Helvetica"/>
            </a:endParaRPr>
          </a:p>
          <a:p>
            <a:pPr algn="ctr" defTabSz="914400">
              <a:spcBef>
                <a:spcPts val="0"/>
              </a:spcBef>
              <a:defRPr b="1" i="1" sz="2800">
                <a:solidFill>
                  <a:srgbClr val="002060"/>
                </a:solidFill>
                <a:latin typeface="Calibri"/>
                <a:ea typeface="Calibri"/>
                <a:cs typeface="Calibri"/>
                <a:sym typeface="Calibri"/>
              </a:defRPr>
            </a:pPr>
            <a:r>
              <a:t>New Materials, </a:t>
            </a:r>
            <a:endParaRPr>
              <a:solidFill>
                <a:srgbClr val="323232"/>
              </a:solidFill>
              <a:latin typeface="+mj-lt"/>
              <a:ea typeface="+mj-ea"/>
              <a:cs typeface="+mj-cs"/>
              <a:sym typeface="Helvetica"/>
            </a:endParaRPr>
          </a:p>
          <a:p>
            <a:pPr algn="ctr" defTabSz="914400">
              <a:spcBef>
                <a:spcPts val="0"/>
              </a:spcBef>
              <a:defRPr b="1" i="1" sz="2800">
                <a:solidFill>
                  <a:srgbClr val="002060"/>
                </a:solidFill>
                <a:latin typeface="Calibri"/>
                <a:ea typeface="Calibri"/>
                <a:cs typeface="Calibri"/>
                <a:sym typeface="Calibri"/>
              </a:defRPr>
            </a:pPr>
            <a:r>
              <a:t>New Technologies, &amp; Innovative Behaviors</a:t>
            </a:r>
          </a:p>
        </p:txBody>
      </p:sp>
      <p:sp>
        <p:nvSpPr>
          <p:cNvPr id="240" name="TextBox 25"/>
          <p:cNvSpPr txBox="1"/>
          <p:nvPr/>
        </p:nvSpPr>
        <p:spPr>
          <a:xfrm>
            <a:off x="18718490" y="7147279"/>
            <a:ext cx="4964983" cy="13083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spcBef>
                <a:spcPts val="0"/>
              </a:spcBef>
              <a:defRPr b="1" i="1" sz="2800">
                <a:solidFill>
                  <a:srgbClr val="002060"/>
                </a:solidFill>
                <a:latin typeface="Calibri"/>
                <a:ea typeface="Calibri"/>
                <a:cs typeface="Calibri"/>
                <a:sym typeface="Calibri"/>
              </a:defRPr>
            </a:pPr>
            <a:r>
              <a:t>Catalyzed by Smart Policies,</a:t>
            </a:r>
            <a:endParaRPr>
              <a:solidFill>
                <a:srgbClr val="323232"/>
              </a:solidFill>
              <a:latin typeface="+mj-lt"/>
              <a:ea typeface="+mj-ea"/>
              <a:cs typeface="+mj-cs"/>
              <a:sym typeface="Helvetica"/>
            </a:endParaRPr>
          </a:p>
          <a:p>
            <a:pPr algn="ctr" defTabSz="914400">
              <a:spcBef>
                <a:spcPts val="0"/>
              </a:spcBef>
              <a:defRPr b="1" i="1" sz="2800">
                <a:solidFill>
                  <a:srgbClr val="002060"/>
                </a:solidFill>
                <a:latin typeface="Calibri"/>
                <a:ea typeface="Calibri"/>
                <a:cs typeface="Calibri"/>
                <a:sym typeface="Calibri"/>
              </a:defRPr>
            </a:pPr>
            <a:r>
              <a:t>Productive Investments, and Amplified by Energy Harvesting</a:t>
            </a:r>
          </a:p>
        </p:txBody>
      </p:sp>
      <p:sp>
        <p:nvSpPr>
          <p:cNvPr id="241" name="TextBox 26"/>
          <p:cNvSpPr txBox="1"/>
          <p:nvPr/>
        </p:nvSpPr>
        <p:spPr>
          <a:xfrm rot="16200000">
            <a:off x="483330" y="6671727"/>
            <a:ext cx="5902429" cy="4970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914400">
              <a:spcBef>
                <a:spcPts val="0"/>
              </a:spcBef>
              <a:defRPr b="1" i="1" sz="3200">
                <a:solidFill>
                  <a:srgbClr val="000000"/>
                </a:solidFill>
                <a:latin typeface="Calibri"/>
                <a:ea typeface="Calibri"/>
                <a:cs typeface="Calibri"/>
                <a:sym typeface="Calibri"/>
              </a:defRPr>
            </a:lvl1pPr>
          </a:lstStyle>
          <a:p>
            <a:pPr/>
            <a:r>
              <a:t>U.S. Primary Energy Use in Quads</a:t>
            </a:r>
          </a:p>
        </p:txBody>
      </p:sp>
      <p:sp>
        <p:nvSpPr>
          <p:cNvPr id="242" name="Title 1"/>
          <p:cNvSpPr txBox="1"/>
          <p:nvPr/>
        </p:nvSpPr>
        <p:spPr>
          <a:xfrm>
            <a:off x="3771050" y="609600"/>
            <a:ext cx="16473270" cy="18121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lnSpc>
                <a:spcPct val="90000"/>
              </a:lnSpc>
              <a:spcBef>
                <a:spcPts val="0"/>
              </a:spcBef>
              <a:defRPr b="1" i="1" sz="6400">
                <a:solidFill>
                  <a:srgbClr val="002060"/>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Key Insight: The Energy Productivity Resource Is Larger than Generally Understood or Believed</a:t>
            </a:r>
          </a:p>
        </p:txBody>
      </p:sp>
      <p:sp>
        <p:nvSpPr>
          <p:cNvPr id="243" name="Oval 28"/>
          <p:cNvSpPr/>
          <p:nvPr/>
        </p:nvSpPr>
        <p:spPr>
          <a:xfrm rot="5400000">
            <a:off x="19818881" y="5216595"/>
            <a:ext cx="2938353" cy="5446819"/>
          </a:xfrm>
          <a:prstGeom prst="ellipse">
            <a:avLst/>
          </a:prstGeom>
          <a:ln w="38100">
            <a:solidFill>
              <a:srgbClr val="C00000"/>
            </a:solidFill>
            <a:miter/>
          </a:ln>
        </p:spPr>
        <p:txBody>
          <a:bodyPr lIns="50800" tIns="50800" rIns="50800" bIns="50800" anchor="ctr"/>
          <a:lstStyle/>
          <a:p>
            <a:pPr algn="ctr" defTabSz="914400">
              <a:spcBef>
                <a:spcPts val="0"/>
              </a:spcBef>
              <a:defRPr spc="0" sz="3600">
                <a:solidFill>
                  <a:srgbClr val="FFFFFF"/>
                </a:solidFill>
                <a:latin typeface="Calibri"/>
                <a:ea typeface="Calibri"/>
                <a:cs typeface="Calibri"/>
                <a:sym typeface="Calibri"/>
              </a:defRPr>
            </a:pPr>
          </a:p>
        </p:txBody>
      </p:sp>
      <p:sp>
        <p:nvSpPr>
          <p:cNvPr id="244" name="TextBox 29"/>
          <p:cNvSpPr txBox="1"/>
          <p:nvPr/>
        </p:nvSpPr>
        <p:spPr>
          <a:xfrm>
            <a:off x="12386283" y="2561301"/>
            <a:ext cx="7704948" cy="148764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914400">
              <a:spcBef>
                <a:spcPts val="0"/>
              </a:spcBef>
              <a:defRPr b="1" i="1" sz="3200">
                <a:solidFill>
                  <a:srgbClr val="7030A0"/>
                </a:solidFill>
                <a:latin typeface="Calibri"/>
                <a:ea typeface="Calibri"/>
                <a:cs typeface="Calibri"/>
                <a:sym typeface="Calibri"/>
              </a:defRPr>
            </a:pPr>
            <a:r>
              <a:t>With the question: Can “Energy Harvesting”</a:t>
            </a:r>
            <a:endParaRPr sz="2800">
              <a:solidFill>
                <a:srgbClr val="323232"/>
              </a:solidFill>
              <a:latin typeface="+mj-lt"/>
              <a:ea typeface="+mj-ea"/>
              <a:cs typeface="+mj-cs"/>
              <a:sym typeface="Helvetica"/>
            </a:endParaRPr>
          </a:p>
          <a:p>
            <a:pPr algn="ctr" defTabSz="914400">
              <a:spcBef>
                <a:spcPts val="0"/>
              </a:spcBef>
              <a:defRPr b="1" i="1" sz="3200">
                <a:solidFill>
                  <a:srgbClr val="7030A0"/>
                </a:solidFill>
                <a:latin typeface="Calibri"/>
                <a:ea typeface="Calibri"/>
                <a:cs typeface="Calibri"/>
                <a:sym typeface="Calibri"/>
              </a:defRPr>
            </a:pPr>
            <a:r>
              <a:t>contribute to the greater likelihood </a:t>
            </a:r>
            <a:endParaRPr sz="2800">
              <a:solidFill>
                <a:srgbClr val="323232"/>
              </a:solidFill>
              <a:latin typeface="+mj-lt"/>
              <a:ea typeface="+mj-ea"/>
              <a:cs typeface="+mj-cs"/>
              <a:sym typeface="Helvetica"/>
            </a:endParaRPr>
          </a:p>
          <a:p>
            <a:pPr algn="ctr" defTabSz="914400">
              <a:spcBef>
                <a:spcPts val="0"/>
              </a:spcBef>
              <a:defRPr b="1" i="1" sz="3200">
                <a:solidFill>
                  <a:srgbClr val="7030A0"/>
                </a:solidFill>
                <a:latin typeface="Calibri"/>
                <a:ea typeface="Calibri"/>
                <a:cs typeface="Calibri"/>
                <a:sym typeface="Calibri"/>
              </a:defRPr>
            </a:pPr>
            <a:r>
              <a:t>of a more beneficial outcome?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1"/>
                                        </p:tgtEl>
                                        <p:attrNameLst>
                                          <p:attrName>style.visibility</p:attrName>
                                        </p:attrNameLst>
                                      </p:cBhvr>
                                      <p:to>
                                        <p:strVal val="visible"/>
                                      </p:to>
                                    </p:set>
                                    <p:animEffect filter="fade" transition="in">
                                      <p:cBhvr>
                                        <p:cTn id="7" dur="5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236"/>
                                        </p:tgtEl>
                                        <p:attrNameLst>
                                          <p:attrName>style.visibility</p:attrName>
                                        </p:attrNameLst>
                                      </p:cBhvr>
                                      <p:to>
                                        <p:strVal val="visible"/>
                                      </p:to>
                                    </p:set>
                                    <p:animEffect filter="fade" transition="in">
                                      <p:cBhvr>
                                        <p:cTn id="12" dur="500"/>
                                        <p:tgtEl>
                                          <p:spTgt spid="23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childTnLst>
                                    <p:set>
                                      <p:cBhvr>
                                        <p:cTn id="16" fill="hold"/>
                                        <p:tgtEl>
                                          <p:spTgt spid="231">
                                            <p:graphicEl>
                                              <a:chart bldStep="gridLegend" categoryIdx="-3" seriesIdx="-3"/>
                                            </p:graphicEl>
                                          </p:spTgt>
                                        </p:tgtEl>
                                        <p:attrNameLst>
                                          <p:attrName>style.visibility</p:attrName>
                                        </p:attrNameLst>
                                      </p:cBhvr>
                                      <p:to>
                                        <p:strVal val="visible"/>
                                      </p:to>
                                    </p:set>
                                    <p:animEffect filter="fade" transition="in">
                                      <p:cBhvr>
                                        <p:cTn id="17" dur="500"/>
                                        <p:tgtEl>
                                          <p:spTgt spid="231">
                                            <p:graphicEl>
                                              <a:chart bldStep="gridLegend" categoryIdx="-3" seriesIdx="-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32"/>
                                        </p:tgtEl>
                                        <p:attrNameLst>
                                          <p:attrName>style.visibility</p:attrName>
                                        </p:attrNameLst>
                                      </p:cBhvr>
                                      <p:to>
                                        <p:strVal val="visible"/>
                                      </p:to>
                                    </p:set>
                                    <p:animEffect filter="fade" transition="in">
                                      <p:cBhvr>
                                        <p:cTn id="22" dur="500"/>
                                        <p:tgtEl>
                                          <p:spTgt spid="232"/>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3" fill="hold">
                                  <p:stCondLst>
                                    <p:cond delay="0"/>
                                  </p:stCondLst>
                                  <p:childTnLst>
                                    <p:set>
                                      <p:cBhvr>
                                        <p:cTn id="26" fill="hold"/>
                                        <p:tgtEl>
                                          <p:spTgt spid="231">
                                            <p:graphicEl>
                                              <a:chart bldStep="series" categoryIdx="-4" seriesIdx="0"/>
                                            </p:graphicEl>
                                          </p:spTgt>
                                        </p:tgtEl>
                                        <p:attrNameLst>
                                          <p:attrName>style.visibility</p:attrName>
                                        </p:attrNameLst>
                                      </p:cBhvr>
                                      <p:to>
                                        <p:strVal val="visible"/>
                                      </p:to>
                                    </p:set>
                                    <p:animEffect filter="fade" transition="in">
                                      <p:cBhvr>
                                        <p:cTn id="27" dur="500"/>
                                        <p:tgtEl>
                                          <p:spTgt spid="231">
                                            <p:graphicEl>
                                              <a:chart bldStep="series" categoryIdx="-4" seriesIdx="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5" fill="hold">
                                  <p:stCondLst>
                                    <p:cond delay="0"/>
                                  </p:stCondLst>
                                  <p:iterate type="el" backwards="0">
                                    <p:tmAbs val="0"/>
                                  </p:iterate>
                                  <p:childTnLst>
                                    <p:set>
                                      <p:cBhvr>
                                        <p:cTn id="31" fill="hold"/>
                                        <p:tgtEl>
                                          <p:spTgt spid="233"/>
                                        </p:tgtEl>
                                        <p:attrNameLst>
                                          <p:attrName>style.visibility</p:attrName>
                                        </p:attrNameLst>
                                      </p:cBhvr>
                                      <p:to>
                                        <p:strVal val="visible"/>
                                      </p:to>
                                    </p:set>
                                    <p:animEffect filter="fade" transition="in">
                                      <p:cBhvr>
                                        <p:cTn id="32" dur="500"/>
                                        <p:tgtEl>
                                          <p:spTgt spid="233"/>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3" fill="hold">
                                  <p:stCondLst>
                                    <p:cond delay="0"/>
                                  </p:stCondLst>
                                  <p:childTnLst>
                                    <p:set>
                                      <p:cBhvr>
                                        <p:cTn id="36" fill="hold"/>
                                        <p:tgtEl>
                                          <p:spTgt spid="231">
                                            <p:graphicEl>
                                              <a:chart bldStep="series" categoryIdx="-4" seriesIdx="1"/>
                                            </p:graphicEl>
                                          </p:spTgt>
                                        </p:tgtEl>
                                        <p:attrNameLst>
                                          <p:attrName>style.visibility</p:attrName>
                                        </p:attrNameLst>
                                      </p:cBhvr>
                                      <p:to>
                                        <p:strVal val="visible"/>
                                      </p:to>
                                    </p:set>
                                    <p:animEffect filter="fade" transition="in">
                                      <p:cBhvr>
                                        <p:cTn id="37" dur="500"/>
                                        <p:tgtEl>
                                          <p:spTgt spid="231">
                                            <p:graphicEl>
                                              <a:chart bldStep="series" categoryIdx="-4" seriesIdx="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6" fill="hold">
                                  <p:stCondLst>
                                    <p:cond delay="0"/>
                                  </p:stCondLst>
                                  <p:iterate type="el" backwards="0">
                                    <p:tmAbs val="0"/>
                                  </p:iterate>
                                  <p:childTnLst>
                                    <p:set>
                                      <p:cBhvr>
                                        <p:cTn id="41" fill="hold"/>
                                        <p:tgtEl>
                                          <p:spTgt spid="235"/>
                                        </p:tgtEl>
                                        <p:attrNameLst>
                                          <p:attrName>style.visibility</p:attrName>
                                        </p:attrNameLst>
                                      </p:cBhvr>
                                      <p:to>
                                        <p:strVal val="visible"/>
                                      </p:to>
                                    </p:set>
                                    <p:animEffect filter="fade" transition="in">
                                      <p:cBhvr>
                                        <p:cTn id="42" dur="500"/>
                                        <p:tgtEl>
                                          <p:spTgt spid="235"/>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3" fill="hold">
                                  <p:stCondLst>
                                    <p:cond delay="0"/>
                                  </p:stCondLst>
                                  <p:childTnLst>
                                    <p:set>
                                      <p:cBhvr>
                                        <p:cTn id="46" fill="hold"/>
                                        <p:tgtEl>
                                          <p:spTgt spid="231">
                                            <p:graphicEl>
                                              <a:chart bldStep="series" categoryIdx="-4" seriesIdx="2"/>
                                            </p:graphicEl>
                                          </p:spTgt>
                                        </p:tgtEl>
                                        <p:attrNameLst>
                                          <p:attrName>style.visibility</p:attrName>
                                        </p:attrNameLst>
                                      </p:cBhvr>
                                      <p:to>
                                        <p:strVal val="visible"/>
                                      </p:to>
                                    </p:set>
                                    <p:animEffect filter="fade" transition="in">
                                      <p:cBhvr>
                                        <p:cTn id="47" dur="500"/>
                                        <p:tgtEl>
                                          <p:spTgt spid="231">
                                            <p:graphicEl>
                                              <a:chart bldStep="series" categoryIdx="-4" seriesIdx="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10" grpId="7" fill="hold">
                                  <p:stCondLst>
                                    <p:cond delay="0"/>
                                  </p:stCondLst>
                                  <p:iterate type="el" backwards="0">
                                    <p:tmAbs val="0"/>
                                  </p:iterate>
                                  <p:childTnLst>
                                    <p:set>
                                      <p:cBhvr>
                                        <p:cTn id="51" fill="hold"/>
                                        <p:tgtEl>
                                          <p:spTgt spid="237"/>
                                        </p:tgtEl>
                                        <p:attrNameLst>
                                          <p:attrName>style.visibility</p:attrName>
                                        </p:attrNameLst>
                                      </p:cBhvr>
                                      <p:to>
                                        <p:strVal val="visible"/>
                                      </p:to>
                                    </p:set>
                                    <p:animEffect filter="fade" transition="in">
                                      <p:cBhvr>
                                        <p:cTn id="52" dur="500"/>
                                        <p:tgtEl>
                                          <p:spTgt spid="237"/>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ID="10" grpId="3" fill="hold">
                                  <p:stCondLst>
                                    <p:cond delay="0"/>
                                  </p:stCondLst>
                                  <p:childTnLst>
                                    <p:set>
                                      <p:cBhvr>
                                        <p:cTn id="56" fill="hold"/>
                                        <p:tgtEl>
                                          <p:spTgt spid="231">
                                            <p:graphicEl>
                                              <a:chart bldStep="series" categoryIdx="-4" seriesIdx="3"/>
                                            </p:graphicEl>
                                          </p:spTgt>
                                        </p:tgtEl>
                                        <p:attrNameLst>
                                          <p:attrName>style.visibility</p:attrName>
                                        </p:attrNameLst>
                                      </p:cBhvr>
                                      <p:to>
                                        <p:strVal val="visible"/>
                                      </p:to>
                                    </p:set>
                                    <p:animEffect filter="fade" transition="in">
                                      <p:cBhvr>
                                        <p:cTn id="57" dur="500"/>
                                        <p:tgtEl>
                                          <p:spTgt spid="231">
                                            <p:graphicEl>
                                              <a:chart bldStep="series" categoryIdx="-4" seriesIdx="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ID="10" grpId="8" fill="hold">
                                  <p:stCondLst>
                                    <p:cond delay="0"/>
                                  </p:stCondLst>
                                  <p:iterate type="el" backwards="0">
                                    <p:tmAbs val="0"/>
                                  </p:iterate>
                                  <p:childTnLst>
                                    <p:set>
                                      <p:cBhvr>
                                        <p:cTn id="61" fill="hold"/>
                                        <p:tgtEl>
                                          <p:spTgt spid="234"/>
                                        </p:tgtEl>
                                        <p:attrNameLst>
                                          <p:attrName>style.visibility</p:attrName>
                                        </p:attrNameLst>
                                      </p:cBhvr>
                                      <p:to>
                                        <p:strVal val="visible"/>
                                      </p:to>
                                    </p:set>
                                    <p:animEffect filter="fade" transition="in">
                                      <p:cBhvr>
                                        <p:cTn id="62" dur="500"/>
                                        <p:tgtEl>
                                          <p:spTgt spid="234"/>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ID="10" grpId="3" fill="hold">
                                  <p:stCondLst>
                                    <p:cond delay="0"/>
                                  </p:stCondLst>
                                  <p:childTnLst>
                                    <p:set>
                                      <p:cBhvr>
                                        <p:cTn id="66" fill="hold"/>
                                        <p:tgtEl>
                                          <p:spTgt spid="231">
                                            <p:graphicEl>
                                              <a:chart bldStep="series" categoryIdx="-4" seriesIdx="4"/>
                                            </p:graphicEl>
                                          </p:spTgt>
                                        </p:tgtEl>
                                        <p:attrNameLst>
                                          <p:attrName>style.visibility</p:attrName>
                                        </p:attrNameLst>
                                      </p:cBhvr>
                                      <p:to>
                                        <p:strVal val="visible"/>
                                      </p:to>
                                    </p:set>
                                    <p:animEffect filter="fade" transition="in">
                                      <p:cBhvr>
                                        <p:cTn id="67" dur="500"/>
                                        <p:tgtEl>
                                          <p:spTgt spid="231">
                                            <p:graphicEl>
                                              <a:chart bldStep="series" categoryIdx="-4" seriesIdx="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Class="entr" nodeType="clickEffect" presetID="10" grpId="9" fill="hold">
                                  <p:stCondLst>
                                    <p:cond delay="0"/>
                                  </p:stCondLst>
                                  <p:iterate type="el" backwards="0">
                                    <p:tmAbs val="0"/>
                                  </p:iterate>
                                  <p:childTnLst>
                                    <p:set>
                                      <p:cBhvr>
                                        <p:cTn id="71" fill="hold"/>
                                        <p:tgtEl>
                                          <p:spTgt spid="239"/>
                                        </p:tgtEl>
                                        <p:attrNameLst>
                                          <p:attrName>style.visibility</p:attrName>
                                        </p:attrNameLst>
                                      </p:cBhvr>
                                      <p:to>
                                        <p:strVal val="visible"/>
                                      </p:to>
                                    </p:set>
                                    <p:animEffect filter="fade" transition="in">
                                      <p:cBhvr>
                                        <p:cTn id="72" dur="500"/>
                                        <p:tgtEl>
                                          <p:spTgt spid="239"/>
                                        </p:tgtEl>
                                      </p:cBhvr>
                                    </p:animEffect>
                                  </p:childTnLst>
                                </p:cTn>
                              </p:par>
                            </p:childTnLst>
                          </p:cTn>
                        </p:par>
                        <p:par>
                          <p:cTn id="73" fill="hold">
                            <p:stCondLst>
                              <p:cond delay="500"/>
                            </p:stCondLst>
                            <p:childTnLst>
                              <p:par>
                                <p:cTn id="74" presetClass="entr" nodeType="afterEffect" presetID="10" grpId="10" fill="hold">
                                  <p:stCondLst>
                                    <p:cond delay="0"/>
                                  </p:stCondLst>
                                  <p:iterate type="el" backwards="0">
                                    <p:tmAbs val="0"/>
                                  </p:iterate>
                                  <p:childTnLst>
                                    <p:set>
                                      <p:cBhvr>
                                        <p:cTn id="75" fill="hold"/>
                                        <p:tgtEl>
                                          <p:spTgt spid="238"/>
                                        </p:tgtEl>
                                        <p:attrNameLst>
                                          <p:attrName>style.visibility</p:attrName>
                                        </p:attrNameLst>
                                      </p:cBhvr>
                                      <p:to>
                                        <p:strVal val="visible"/>
                                      </p:to>
                                    </p:set>
                                    <p:animEffect filter="fade" transition="in">
                                      <p:cBhvr>
                                        <p:cTn id="76" dur="500"/>
                                        <p:tgtEl>
                                          <p:spTgt spid="238"/>
                                        </p:tgtEl>
                                      </p:cBhvr>
                                    </p:animEffect>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16" presetID="23" grpId="11" fill="hold">
                                  <p:stCondLst>
                                    <p:cond delay="0"/>
                                  </p:stCondLst>
                                  <p:iterate type="el" backwards="0">
                                    <p:tmAbs val="0"/>
                                  </p:iterate>
                                  <p:childTnLst>
                                    <p:set>
                                      <p:cBhvr>
                                        <p:cTn id="80" fill="hold"/>
                                        <p:tgtEl>
                                          <p:spTgt spid="240"/>
                                        </p:tgtEl>
                                        <p:attrNameLst>
                                          <p:attrName>style.visibility</p:attrName>
                                        </p:attrNameLst>
                                      </p:cBhvr>
                                      <p:to>
                                        <p:strVal val="visible"/>
                                      </p:to>
                                    </p:set>
                                    <p:anim calcmode="lin" valueType="num">
                                      <p:cBhvr>
                                        <p:cTn id="81" dur="500" fill="hold"/>
                                        <p:tgtEl>
                                          <p:spTgt spid="240"/>
                                        </p:tgtEl>
                                        <p:attrNameLst>
                                          <p:attrName>ppt_w</p:attrName>
                                        </p:attrNameLst>
                                      </p:cBhvr>
                                      <p:tavLst>
                                        <p:tav tm="0">
                                          <p:val>
                                            <p:fltVal val="0"/>
                                          </p:val>
                                        </p:tav>
                                        <p:tav tm="100000">
                                          <p:val>
                                            <p:strVal val="#ppt_w"/>
                                          </p:val>
                                        </p:tav>
                                      </p:tavLst>
                                    </p:anim>
                                    <p:anim calcmode="lin" valueType="num">
                                      <p:cBhvr>
                                        <p:cTn id="82" dur="500" fill="hold"/>
                                        <p:tgtEl>
                                          <p:spTgt spid="240"/>
                                        </p:tgtEl>
                                        <p:attrNameLst>
                                          <p:attrName>ppt_h</p:attrName>
                                        </p:attrNameLst>
                                      </p:cBhvr>
                                      <p:tavLst>
                                        <p:tav tm="0">
                                          <p:val>
                                            <p:fltVal val="0"/>
                                          </p:val>
                                        </p:tav>
                                        <p:tav tm="100000">
                                          <p:val>
                                            <p:strVal val="#ppt_h"/>
                                          </p:val>
                                        </p:tav>
                                      </p:tavLst>
                                    </p:anim>
                                  </p:childTnLst>
                                </p:cTn>
                              </p:par>
                            </p:childTnLst>
                          </p:cTn>
                        </p:par>
                        <p:par>
                          <p:cTn id="83" fill="hold">
                            <p:stCondLst>
                              <p:cond delay="500"/>
                            </p:stCondLst>
                            <p:childTnLst>
                              <p:par>
                                <p:cTn id="84" presetClass="entr" nodeType="afterEffect" presetSubtype="16" presetID="23" grpId="12" fill="hold">
                                  <p:stCondLst>
                                    <p:cond delay="0"/>
                                  </p:stCondLst>
                                  <p:iterate type="el" backwards="0">
                                    <p:tmAbs val="0"/>
                                  </p:iterate>
                                  <p:childTnLst>
                                    <p:set>
                                      <p:cBhvr>
                                        <p:cTn id="85" fill="hold"/>
                                        <p:tgtEl>
                                          <p:spTgt spid="243"/>
                                        </p:tgtEl>
                                        <p:attrNameLst>
                                          <p:attrName>style.visibility</p:attrName>
                                        </p:attrNameLst>
                                      </p:cBhvr>
                                      <p:to>
                                        <p:strVal val="visible"/>
                                      </p:to>
                                    </p:set>
                                    <p:anim calcmode="lin" valueType="num">
                                      <p:cBhvr>
                                        <p:cTn id="86" dur="500" fill="hold"/>
                                        <p:tgtEl>
                                          <p:spTgt spid="243"/>
                                        </p:tgtEl>
                                        <p:attrNameLst>
                                          <p:attrName>ppt_w</p:attrName>
                                        </p:attrNameLst>
                                      </p:cBhvr>
                                      <p:tavLst>
                                        <p:tav tm="0">
                                          <p:val>
                                            <p:fltVal val="0"/>
                                          </p:val>
                                        </p:tav>
                                        <p:tav tm="100000">
                                          <p:val>
                                            <p:strVal val="#ppt_w"/>
                                          </p:val>
                                        </p:tav>
                                      </p:tavLst>
                                    </p:anim>
                                    <p:anim calcmode="lin" valueType="num">
                                      <p:cBhvr>
                                        <p:cTn id="87" dur="500" fill="hold"/>
                                        <p:tgtEl>
                                          <p:spTgt spid="243"/>
                                        </p:tgtEl>
                                        <p:attrNameLst>
                                          <p:attrName>ppt_h</p:attrName>
                                        </p:attrNameLst>
                                      </p:cBhvr>
                                      <p:tavLst>
                                        <p:tav tm="0">
                                          <p:val>
                                            <p:fltVal val="0"/>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Class="entr" nodeType="clickEffect" presetSubtype="16" presetID="23" grpId="13" fill="hold">
                                  <p:stCondLst>
                                    <p:cond delay="0"/>
                                  </p:stCondLst>
                                  <p:iterate type="el" backwards="0">
                                    <p:tmAbs val="0"/>
                                  </p:iterate>
                                  <p:childTnLst>
                                    <p:set>
                                      <p:cBhvr>
                                        <p:cTn id="91" fill="hold"/>
                                        <p:tgtEl>
                                          <p:spTgt spid="244"/>
                                        </p:tgtEl>
                                        <p:attrNameLst>
                                          <p:attrName>style.visibility</p:attrName>
                                        </p:attrNameLst>
                                      </p:cBhvr>
                                      <p:to>
                                        <p:strVal val="visible"/>
                                      </p:to>
                                    </p:set>
                                    <p:anim calcmode="lin" valueType="num">
                                      <p:cBhvr>
                                        <p:cTn id="92" dur="500" fill="hold"/>
                                        <p:tgtEl>
                                          <p:spTgt spid="244"/>
                                        </p:tgtEl>
                                        <p:attrNameLst>
                                          <p:attrName>ppt_w</p:attrName>
                                        </p:attrNameLst>
                                      </p:cBhvr>
                                      <p:tavLst>
                                        <p:tav tm="0">
                                          <p:val>
                                            <p:fltVal val="0"/>
                                          </p:val>
                                        </p:tav>
                                        <p:tav tm="100000">
                                          <p:val>
                                            <p:strVal val="#ppt_w"/>
                                          </p:val>
                                        </p:tav>
                                      </p:tavLst>
                                    </p:anim>
                                    <p:anim calcmode="lin" valueType="num">
                                      <p:cBhvr>
                                        <p:cTn id="93" dur="500" fill="hold"/>
                                        <p:tgtEl>
                                          <p:spTgt spid="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 grpId="1"/>
      <p:bldP build="whole" bldLvl="1" animBg="1" rev="0" advAuto="0" spid="234" grpId="8"/>
      <p:bldP build="whole" bldLvl="1" animBg="1" rev="0" advAuto="0" spid="232" grpId="4"/>
      <p:bldGraphic spid="231" grpId="3">
        <p:bldSub>
          <a:bldChart bld="series"/>
        </p:bldSub>
      </p:bldGraphic>
      <p:bldP build="whole" bldLvl="1" animBg="1" rev="0" advAuto="0" spid="237" grpId="7"/>
      <p:bldP build="whole" bldLvl="1" animBg="1" rev="0" advAuto="0" spid="239" grpId="9"/>
      <p:bldP build="whole" bldLvl="1" animBg="1" rev="0" advAuto="0" spid="233" grpId="5"/>
      <p:bldP build="whole" bldLvl="1" animBg="1" rev="0" advAuto="0" spid="240" grpId="11"/>
      <p:bldP build="whole" bldLvl="1" animBg="1" rev="0" advAuto="0" spid="235" grpId="6"/>
      <p:bldP build="whole" bldLvl="1" animBg="1" rev="0" advAuto="0" spid="236" grpId="2"/>
      <p:bldP build="whole" bldLvl="1" animBg="1" rev="0" advAuto="0" spid="244" grpId="13"/>
      <p:bldP build="whole" bldLvl="1" animBg="1" rev="0" advAuto="0" spid="243" grpId="12"/>
      <p:bldP build="whole" bldLvl="1" animBg="1" rev="0" advAuto="0" spid="238" grpId="10"/>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Image" descr="Image"/>
          <p:cNvPicPr>
            <a:picLocks noChangeAspect="1"/>
          </p:cNvPicPr>
          <p:nvPr/>
        </p:nvPicPr>
        <p:blipFill>
          <a:blip r:embed="rId3">
            <a:extLst/>
          </a:blip>
          <a:stretch>
            <a:fillRect/>
          </a:stretch>
        </p:blipFill>
        <p:spPr>
          <a:xfrm>
            <a:off x="-24126" y="-2202494"/>
            <a:ext cx="24432251" cy="18324187"/>
          </a:xfrm>
          <a:prstGeom prst="rect">
            <a:avLst/>
          </a:prstGeom>
          <a:ln w="12700">
            <a:miter lim="400000"/>
          </a:ln>
        </p:spPr>
      </p:pic>
      <p:sp>
        <p:nvSpPr>
          <p:cNvPr id="247" name="Text Box 2"/>
          <p:cNvSpPr txBox="1"/>
          <p:nvPr/>
        </p:nvSpPr>
        <p:spPr>
          <a:xfrm>
            <a:off x="1167382" y="3375492"/>
            <a:ext cx="4285151" cy="48762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just" defTabSz="914400">
              <a:spcBef>
                <a:spcPts val="0"/>
              </a:spcBef>
              <a:defRPr b="1" spc="0" sz="10000">
                <a:solidFill>
                  <a:srgbClr val="C00000"/>
                </a:solidFill>
                <a:latin typeface="Calibri"/>
                <a:ea typeface="Calibri"/>
                <a:cs typeface="Calibri"/>
                <a:sym typeface="Calibri"/>
              </a:defRPr>
            </a:pPr>
            <a:r>
              <a:t>MORE</a:t>
            </a:r>
            <a:endParaRPr i="1" spc="39" sz="3200"/>
          </a:p>
          <a:p>
            <a:pPr algn="just" defTabSz="914400">
              <a:spcBef>
                <a:spcPts val="0"/>
              </a:spcBef>
              <a:defRPr b="1" spc="0" sz="6000">
                <a:solidFill>
                  <a:srgbClr val="C00000"/>
                </a:solidFill>
                <a:latin typeface="Calibri"/>
                <a:ea typeface="Calibri"/>
                <a:cs typeface="Calibri"/>
                <a:sym typeface="Calibri"/>
              </a:defRPr>
            </a:pPr>
            <a:r>
              <a:t>BY WASTE</a:t>
            </a:r>
            <a:endParaRPr i="1" spc="39" sz="2200"/>
          </a:p>
          <a:p>
            <a:pPr algn="just" defTabSz="914400">
              <a:spcBef>
                <a:spcPts val="0"/>
              </a:spcBef>
              <a:defRPr b="1" spc="0" sz="10000">
                <a:solidFill>
                  <a:srgbClr val="C00000"/>
                </a:solidFill>
                <a:latin typeface="Calibri"/>
                <a:ea typeface="Calibri"/>
                <a:cs typeface="Calibri"/>
                <a:sym typeface="Calibri"/>
              </a:defRPr>
            </a:pPr>
            <a:r>
              <a:t>THAN</a:t>
            </a:r>
            <a:endParaRPr i="1" spc="38" sz="3800"/>
          </a:p>
          <a:p>
            <a:pPr algn="just" defTabSz="914400">
              <a:spcBef>
                <a:spcPts val="0"/>
              </a:spcBef>
              <a:defRPr b="1" spc="0" sz="6000">
                <a:solidFill>
                  <a:srgbClr val="C00000"/>
                </a:solidFill>
                <a:latin typeface="Calibri"/>
                <a:ea typeface="Calibri"/>
                <a:cs typeface="Calibri"/>
                <a:sym typeface="Calibri"/>
              </a:defRPr>
            </a:pPr>
            <a:r>
              <a:t>INGENUITY?</a:t>
            </a:r>
          </a:p>
        </p:txBody>
      </p:sp>
      <p:sp>
        <p:nvSpPr>
          <p:cNvPr id="248" name="Rectangle 4"/>
          <p:cNvSpPr/>
          <p:nvPr/>
        </p:nvSpPr>
        <p:spPr>
          <a:xfrm>
            <a:off x="9094909" y="152743"/>
            <a:ext cx="576073" cy="2409028"/>
          </a:xfrm>
          <a:prstGeom prst="rect">
            <a:avLst/>
          </a:prstGeom>
          <a:solidFill>
            <a:srgbClr val="C00000"/>
          </a:solidFill>
          <a:ln w="12700">
            <a:miter lim="400000"/>
          </a:ln>
        </p:spPr>
        <p:txBody>
          <a:bodyPr lIns="50800" tIns="50800" rIns="50800" bIns="50800" anchor="ctr"/>
          <a:lstStyle/>
          <a:p>
            <a:pPr algn="ctr" defTabSz="914400">
              <a:spcBef>
                <a:spcPts val="0"/>
              </a:spcBef>
              <a:defRPr spc="0" sz="2400">
                <a:solidFill>
                  <a:srgbClr val="C00000"/>
                </a:solidFill>
                <a:latin typeface="Calibri"/>
                <a:ea typeface="Calibri"/>
                <a:cs typeface="Calibri"/>
                <a:sym typeface="Calibri"/>
              </a:defRPr>
            </a:pPr>
          </a:p>
        </p:txBody>
      </p:sp>
      <p:sp>
        <p:nvSpPr>
          <p:cNvPr id="249" name="Rectangle 5"/>
          <p:cNvSpPr/>
          <p:nvPr/>
        </p:nvSpPr>
        <p:spPr>
          <a:xfrm>
            <a:off x="15840445" y="2515355"/>
            <a:ext cx="579261" cy="10901175"/>
          </a:xfrm>
          <a:prstGeom prst="rect">
            <a:avLst/>
          </a:prstGeom>
          <a:solidFill>
            <a:srgbClr val="C00000"/>
          </a:solidFill>
          <a:ln w="12700">
            <a:miter lim="400000"/>
          </a:ln>
        </p:spPr>
        <p:txBody>
          <a:bodyPr lIns="50800" tIns="50800" rIns="50800" bIns="50800" anchor="ctr"/>
          <a:lstStyle/>
          <a:p>
            <a:pPr algn="ctr" defTabSz="914400">
              <a:spcBef>
                <a:spcPts val="0"/>
              </a:spcBef>
              <a:defRPr spc="0" sz="2400">
                <a:solidFill>
                  <a:srgbClr val="C00000"/>
                </a:solidFill>
                <a:latin typeface="Calibri"/>
                <a:ea typeface="Calibri"/>
                <a:cs typeface="Calibri"/>
                <a:sym typeface="Calibri"/>
              </a:defRPr>
            </a:pPr>
          </a:p>
        </p:txBody>
      </p:sp>
      <p:sp>
        <p:nvSpPr>
          <p:cNvPr id="250" name="TextBox 6"/>
          <p:cNvSpPr txBox="1"/>
          <p:nvPr/>
        </p:nvSpPr>
        <p:spPr>
          <a:xfrm>
            <a:off x="17842383" y="2517640"/>
            <a:ext cx="5751846" cy="7238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spcBef>
                <a:spcPts val="0"/>
              </a:spcBef>
              <a:defRPr b="1" spc="0" sz="4200">
                <a:solidFill>
                  <a:srgbClr val="FFFFFF"/>
                </a:solidFill>
                <a:latin typeface="Calibri"/>
                <a:ea typeface="Calibri"/>
                <a:cs typeface="Calibri"/>
                <a:sym typeface="Calibri"/>
              </a:defRPr>
            </a:pPr>
            <a:r>
              <a:t>Exploring the full energy </a:t>
            </a:r>
            <a:r>
              <a:t>productivity/energy harvesting</a:t>
            </a:r>
            <a:r>
              <a:t> potential: ~900 or more billion barrels of oil equivalent  for the Global Economy through the year 2050. </a:t>
            </a:r>
            <a:endParaRPr i="1" spc="39" sz="1800"/>
          </a:p>
          <a:p>
            <a:pPr defTabSz="914400">
              <a:spcBef>
                <a:spcPts val="0"/>
              </a:spcBef>
              <a:defRPr b="1" spc="0" sz="4200">
                <a:solidFill>
                  <a:srgbClr val="FFFFFF"/>
                </a:solidFill>
                <a:latin typeface="Calibri"/>
                <a:ea typeface="Calibri"/>
                <a:cs typeface="Calibri"/>
                <a:sym typeface="Calibri"/>
              </a:defRPr>
            </a:pPr>
          </a:p>
          <a:p>
            <a:pPr defTabSz="914400">
              <a:spcBef>
                <a:spcPts val="0"/>
              </a:spcBef>
              <a:defRPr b="1" spc="0" sz="4200">
                <a:solidFill>
                  <a:srgbClr val="FFFFFF"/>
                </a:solidFill>
                <a:latin typeface="Calibri"/>
                <a:ea typeface="Calibri"/>
                <a:cs typeface="Calibri"/>
                <a:sym typeface="Calibri"/>
              </a:defRPr>
            </a:pPr>
            <a:r>
              <a:t>Enough to reduce total World energy demand by ~40% or more!</a:t>
            </a:r>
          </a:p>
        </p:txBody>
      </p:sp>
      <p:sp>
        <p:nvSpPr>
          <p:cNvPr id="251" name="TextBox 7"/>
          <p:cNvSpPr txBox="1"/>
          <p:nvPr/>
        </p:nvSpPr>
        <p:spPr>
          <a:xfrm>
            <a:off x="1510228" y="874831"/>
            <a:ext cx="6642456" cy="129451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defTabSz="914400">
              <a:spcBef>
                <a:spcPts val="0"/>
              </a:spcBef>
              <a:defRPr b="1" spc="0" sz="4200">
                <a:solidFill>
                  <a:srgbClr val="FFFFFF"/>
                </a:solidFill>
                <a:latin typeface="Calibri"/>
                <a:ea typeface="Calibri"/>
                <a:cs typeface="Calibri"/>
                <a:sym typeface="Calibri"/>
              </a:defRPr>
            </a:pPr>
            <a:r>
              <a:t>Conventional assumptions</a:t>
            </a:r>
            <a:endParaRPr i="1" spc="39" sz="1600"/>
          </a:p>
          <a:p>
            <a:pPr algn="ctr" defTabSz="914400">
              <a:spcBef>
                <a:spcPts val="0"/>
              </a:spcBef>
              <a:defRPr b="1" spc="0" sz="4200">
                <a:solidFill>
                  <a:srgbClr val="FFFFFF"/>
                </a:solidFill>
                <a:latin typeface="Calibri"/>
                <a:ea typeface="Calibri"/>
                <a:cs typeface="Calibri"/>
                <a:sym typeface="Calibri"/>
              </a:defRPr>
            </a:pPr>
            <a:r>
              <a:t>about the efficiency potential</a:t>
            </a:r>
          </a:p>
        </p:txBody>
      </p:sp>
      <p:sp>
        <p:nvSpPr>
          <p:cNvPr id="252" name="TextBox 8"/>
          <p:cNvSpPr txBox="1"/>
          <p:nvPr/>
        </p:nvSpPr>
        <p:spPr>
          <a:xfrm>
            <a:off x="-31241" y="8304726"/>
            <a:ext cx="14991156" cy="79098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914400">
              <a:spcBef>
                <a:spcPts val="0"/>
              </a:spcBef>
              <a:defRPr b="1" spc="0" sz="5400">
                <a:solidFill>
                  <a:srgbClr val="C00000"/>
                </a:solidFill>
                <a:effectLst>
                  <a:outerShdw sx="100000" sy="100000" kx="0" ky="0" algn="b" rotWithShape="0" blurRad="38100" dist="38100" dir="2700000">
                    <a:srgbClr val="000000">
                      <a:alpha val="43137"/>
                    </a:srgbClr>
                  </a:outerShdw>
                </a:effectLst>
                <a:latin typeface="Calibri"/>
                <a:ea typeface="Calibri"/>
                <a:cs typeface="Calibri"/>
                <a:sym typeface="Calibri"/>
              </a:defRPr>
            </a:pPr>
            <a:r>
              <a:t>      …an anemic ~16</a:t>
            </a:r>
            <a:r>
              <a:t>-19</a:t>
            </a:r>
            <a:r>
              <a:t>% Global energy (in)efficiency</a:t>
            </a:r>
          </a:p>
        </p:txBody>
      </p:sp>
      <p:sp>
        <p:nvSpPr>
          <p:cNvPr id="253" name="TextBox 9"/>
          <p:cNvSpPr txBox="1"/>
          <p:nvPr/>
        </p:nvSpPr>
        <p:spPr>
          <a:xfrm>
            <a:off x="17808516" y="10405197"/>
            <a:ext cx="5751846" cy="26153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400">
              <a:spcBef>
                <a:spcPts val="0"/>
              </a:spcBef>
              <a:defRPr b="1" spc="0" sz="4200">
                <a:solidFill>
                  <a:srgbClr val="FFFFFF"/>
                </a:solidFill>
                <a:latin typeface="Calibri"/>
                <a:ea typeface="Calibri"/>
                <a:cs typeface="Calibri"/>
                <a:sym typeface="Calibri"/>
              </a:defRPr>
            </a:lvl1pPr>
          </a:lstStyle>
          <a:p>
            <a:pPr/>
            <a:r>
              <a:t>With the prospect for a more robust, a more resilient and a more sustainable economy. . .</a:t>
            </a:r>
          </a:p>
        </p:txBody>
      </p:sp>
      <p:sp>
        <p:nvSpPr>
          <p:cNvPr id="254" name="TextBox 1"/>
          <p:cNvSpPr txBox="1"/>
          <p:nvPr/>
        </p:nvSpPr>
        <p:spPr>
          <a:xfrm>
            <a:off x="800847" y="9263358"/>
            <a:ext cx="13548875" cy="48620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spcBef>
                <a:spcPts val="0"/>
              </a:spcBef>
              <a:defRPr b="1" spc="0" sz="2800">
                <a:solidFill>
                  <a:srgbClr val="FFFFFF"/>
                </a:solidFill>
                <a:latin typeface="Arial"/>
                <a:ea typeface="Arial"/>
                <a:cs typeface="Arial"/>
                <a:sym typeface="Arial"/>
              </a:defRPr>
            </a:pPr>
            <a:r>
              <a:t>Source: Adapted from </a:t>
            </a:r>
            <a:r>
              <a:t>Laitner, </a:t>
            </a:r>
            <a:r>
              <a:rPr i="1"/>
              <a:t>Smart Policies and Programs as Critical Drivers</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7"/>
                                        </p:tgtEl>
                                        <p:attrNameLst>
                                          <p:attrName>style.visibility</p:attrName>
                                        </p:attrNameLst>
                                      </p:cBhvr>
                                      <p:to>
                                        <p:strVal val="visible"/>
                                      </p:to>
                                    </p:set>
                                    <p:animEffect filter="fade" transition="in">
                                      <p:cBhvr>
                                        <p:cTn id="7" dur="5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252"/>
                                        </p:tgtEl>
                                        <p:attrNameLst>
                                          <p:attrName>style.visibility</p:attrName>
                                        </p:attrNameLst>
                                      </p:cBhvr>
                                      <p:to>
                                        <p:strVal val="visible"/>
                                      </p:to>
                                    </p:set>
                                    <p:anim calcmode="lin" valueType="num">
                                      <p:cBhvr>
                                        <p:cTn id="12" dur="500" fill="hold"/>
                                        <p:tgtEl>
                                          <p:spTgt spid="252"/>
                                        </p:tgtEl>
                                        <p:attrNameLst>
                                          <p:attrName>ppt_w</p:attrName>
                                        </p:attrNameLst>
                                      </p:cBhvr>
                                      <p:tavLst>
                                        <p:tav tm="0">
                                          <p:val>
                                            <p:fltVal val="0"/>
                                          </p:val>
                                        </p:tav>
                                        <p:tav tm="100000">
                                          <p:val>
                                            <p:strVal val="#ppt_w"/>
                                          </p:val>
                                        </p:tav>
                                      </p:tavLst>
                                    </p:anim>
                                    <p:anim calcmode="lin" valueType="num">
                                      <p:cBhvr>
                                        <p:cTn id="13" dur="500" fill="hold"/>
                                        <p:tgtEl>
                                          <p:spTgt spid="25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248"/>
                                        </p:tgtEl>
                                        <p:attrNameLst>
                                          <p:attrName>style.visibility</p:attrName>
                                        </p:attrNameLst>
                                      </p:cBhvr>
                                      <p:to>
                                        <p:strVal val="visible"/>
                                      </p:to>
                                    </p:set>
                                    <p:animEffect filter="fade" transition="in">
                                      <p:cBhvr>
                                        <p:cTn id="18" dur="500"/>
                                        <p:tgtEl>
                                          <p:spTgt spid="248"/>
                                        </p:tgtEl>
                                      </p:cBhvr>
                                    </p:animEffect>
                                  </p:childTnLst>
                                </p:cTn>
                              </p:par>
                            </p:childTnLst>
                          </p:cTn>
                        </p:par>
                        <p:par>
                          <p:cTn id="19" fill="hold">
                            <p:stCondLst>
                              <p:cond delay="500"/>
                            </p:stCondLst>
                            <p:childTnLst>
                              <p:par>
                                <p:cTn id="20" presetClass="entr" nodeType="afterEffect" presetID="10" grpId="4" fill="hold">
                                  <p:stCondLst>
                                    <p:cond delay="0"/>
                                  </p:stCondLst>
                                  <p:iterate type="el" backwards="0">
                                    <p:tmAbs val="0"/>
                                  </p:iterate>
                                  <p:childTnLst>
                                    <p:set>
                                      <p:cBhvr>
                                        <p:cTn id="21" fill="hold"/>
                                        <p:tgtEl>
                                          <p:spTgt spid="251"/>
                                        </p:tgtEl>
                                        <p:attrNameLst>
                                          <p:attrName>style.visibility</p:attrName>
                                        </p:attrNameLst>
                                      </p:cBhvr>
                                      <p:to>
                                        <p:strVal val="visible"/>
                                      </p:to>
                                    </p:set>
                                    <p:animEffect filter="fade" transition="in">
                                      <p:cBhvr>
                                        <p:cTn id="22" dur="500"/>
                                        <p:tgtEl>
                                          <p:spTgt spid="25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5" fill="hold">
                                  <p:stCondLst>
                                    <p:cond delay="0"/>
                                  </p:stCondLst>
                                  <p:iterate type="el" backwards="0">
                                    <p:tmAbs val="0"/>
                                  </p:iterate>
                                  <p:childTnLst>
                                    <p:set>
                                      <p:cBhvr>
                                        <p:cTn id="26" fill="hold"/>
                                        <p:tgtEl>
                                          <p:spTgt spid="249"/>
                                        </p:tgtEl>
                                        <p:attrNameLst>
                                          <p:attrName>style.visibility</p:attrName>
                                        </p:attrNameLst>
                                      </p:cBhvr>
                                      <p:to>
                                        <p:strVal val="visible"/>
                                      </p:to>
                                    </p:set>
                                    <p:anim calcmode="lin" valueType="num">
                                      <p:cBhvr>
                                        <p:cTn id="27" dur="500" fill="hold"/>
                                        <p:tgtEl>
                                          <p:spTgt spid="249"/>
                                        </p:tgtEl>
                                        <p:attrNameLst>
                                          <p:attrName>ppt_w</p:attrName>
                                        </p:attrNameLst>
                                      </p:cBhvr>
                                      <p:tavLst>
                                        <p:tav tm="0">
                                          <p:val>
                                            <p:fltVal val="0"/>
                                          </p:val>
                                        </p:tav>
                                        <p:tav tm="100000">
                                          <p:val>
                                            <p:strVal val="#ppt_w"/>
                                          </p:val>
                                        </p:tav>
                                      </p:tavLst>
                                    </p:anim>
                                    <p:anim calcmode="lin" valueType="num">
                                      <p:cBhvr>
                                        <p:cTn id="28" dur="500" fill="hold"/>
                                        <p:tgtEl>
                                          <p:spTgt spid="249"/>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Class="entr" nodeType="afterEffect" presetSubtype="16" presetID="23" grpId="6" fill="hold">
                                  <p:stCondLst>
                                    <p:cond delay="0"/>
                                  </p:stCondLst>
                                  <p:iterate type="el" backwards="0">
                                    <p:tmAbs val="0"/>
                                  </p:iterate>
                                  <p:childTnLst>
                                    <p:set>
                                      <p:cBhvr>
                                        <p:cTn id="31" fill="hold"/>
                                        <p:tgtEl>
                                          <p:spTgt spid="250"/>
                                        </p:tgtEl>
                                        <p:attrNameLst>
                                          <p:attrName>style.visibility</p:attrName>
                                        </p:attrNameLst>
                                      </p:cBhvr>
                                      <p:to>
                                        <p:strVal val="visible"/>
                                      </p:to>
                                    </p:set>
                                    <p:anim calcmode="lin" valueType="num">
                                      <p:cBhvr>
                                        <p:cTn id="32" dur="500" fill="hold"/>
                                        <p:tgtEl>
                                          <p:spTgt spid="250"/>
                                        </p:tgtEl>
                                        <p:attrNameLst>
                                          <p:attrName>ppt_w</p:attrName>
                                        </p:attrNameLst>
                                      </p:cBhvr>
                                      <p:tavLst>
                                        <p:tav tm="0">
                                          <p:val>
                                            <p:fltVal val="0"/>
                                          </p:val>
                                        </p:tav>
                                        <p:tav tm="100000">
                                          <p:val>
                                            <p:strVal val="#ppt_w"/>
                                          </p:val>
                                        </p:tav>
                                      </p:tavLst>
                                    </p:anim>
                                    <p:anim calcmode="lin" valueType="num">
                                      <p:cBhvr>
                                        <p:cTn id="33" dur="500" fill="hold"/>
                                        <p:tgtEl>
                                          <p:spTgt spid="250"/>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6" presetID="23" grpId="7" fill="hold">
                                  <p:stCondLst>
                                    <p:cond delay="0"/>
                                  </p:stCondLst>
                                  <p:iterate type="el" backwards="0">
                                    <p:tmAbs val="0"/>
                                  </p:iterate>
                                  <p:childTnLst>
                                    <p:set>
                                      <p:cBhvr>
                                        <p:cTn id="37" fill="hold"/>
                                        <p:tgtEl>
                                          <p:spTgt spid="253"/>
                                        </p:tgtEl>
                                        <p:attrNameLst>
                                          <p:attrName>style.visibility</p:attrName>
                                        </p:attrNameLst>
                                      </p:cBhvr>
                                      <p:to>
                                        <p:strVal val="visible"/>
                                      </p:to>
                                    </p:set>
                                    <p:anim calcmode="lin" valueType="num">
                                      <p:cBhvr>
                                        <p:cTn id="38" dur="500" fill="hold"/>
                                        <p:tgtEl>
                                          <p:spTgt spid="253"/>
                                        </p:tgtEl>
                                        <p:attrNameLst>
                                          <p:attrName>ppt_w</p:attrName>
                                        </p:attrNameLst>
                                      </p:cBhvr>
                                      <p:tavLst>
                                        <p:tav tm="0">
                                          <p:val>
                                            <p:fltVal val="0"/>
                                          </p:val>
                                        </p:tav>
                                        <p:tav tm="100000">
                                          <p:val>
                                            <p:strVal val="#ppt_w"/>
                                          </p:val>
                                        </p:tav>
                                      </p:tavLst>
                                    </p:anim>
                                    <p:anim calcmode="lin" valueType="num">
                                      <p:cBhvr>
                                        <p:cTn id="39" dur="500" fill="hold"/>
                                        <p:tgtEl>
                                          <p:spTgt spid="2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3" grpId="7"/>
      <p:bldP build="whole" bldLvl="1" animBg="1" rev="0" advAuto="0" spid="252" grpId="2"/>
      <p:bldP build="whole" bldLvl="1" animBg="1" rev="0" advAuto="0" spid="247" grpId="1"/>
      <p:bldP build="whole" bldLvl="1" animBg="1" rev="0" advAuto="0" spid="251" grpId="4"/>
      <p:bldP build="whole" bldLvl="1" animBg="1" rev="0" advAuto="0" spid="248" grpId="3"/>
      <p:bldP build="whole" bldLvl="1" animBg="1" rev="0" advAuto="0" spid="250" grpId="6"/>
      <p:bldP build="whole" bldLvl="1" animBg="1" rev="0" advAuto="0" spid="249" grpId="5"/>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 name="Rectangle 1"/>
          <p:cNvSpPr/>
          <p:nvPr/>
        </p:nvSpPr>
        <p:spPr>
          <a:xfrm>
            <a:off x="1015999" y="10397066"/>
            <a:ext cx="12361334" cy="643435"/>
          </a:xfrm>
          <a:prstGeom prst="rect">
            <a:avLst/>
          </a:prstGeom>
          <a:solidFill>
            <a:srgbClr val="FFFFFF"/>
          </a:solidFill>
          <a:ln w="12700">
            <a:miter lim="400000"/>
          </a:ln>
        </p:spPr>
        <p:txBody>
          <a:bodyPr lIns="50800" tIns="50800" rIns="50800" bIns="50800" anchor="ctr"/>
          <a:lstStyle/>
          <a:p>
            <a:pPr algn="ctr">
              <a:spcBef>
                <a:spcPts val="0"/>
              </a:spcBef>
              <a:defRPr spc="0" sz="3500">
                <a:solidFill>
                  <a:srgbClr val="FFFFFF"/>
                </a:solidFill>
                <a:latin typeface="DIN Alternate Bold"/>
                <a:ea typeface="DIN Alternate Bold"/>
                <a:cs typeface="DIN Alternate Bold"/>
                <a:sym typeface="DIN Alternate Bold"/>
              </a:defRPr>
            </a:pPr>
          </a:p>
        </p:txBody>
      </p:sp>
      <p:sp>
        <p:nvSpPr>
          <p:cNvPr id="113" name="This presentation draws on the many ideas that have emerged from wide-ranging interactions and discussions with a variety of friends, colleagues, and collaborators—especially over the past couple years. In particular, I would like to acknowledge the many"/>
          <p:cNvSpPr txBox="1"/>
          <p:nvPr/>
        </p:nvSpPr>
        <p:spPr>
          <a:xfrm>
            <a:off x="1083726" y="5507522"/>
            <a:ext cx="12293607" cy="80078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768094">
              <a:lnSpc>
                <a:spcPct val="108000"/>
              </a:lnSpc>
              <a:spcBef>
                <a:spcPts val="300"/>
              </a:spcBef>
              <a:defRPr b="1" spc="0" sz="2300">
                <a:solidFill>
                  <a:srgbClr val="000000"/>
                </a:solidFill>
                <a:latin typeface="Arial"/>
                <a:ea typeface="Arial"/>
                <a:cs typeface="Arial"/>
                <a:sym typeface="Arial"/>
              </a:defRPr>
            </a:lvl1pPr>
          </a:lstStyle>
          <a:p>
            <a:pPr/>
            <a:r>
              <a:t>Stephen O. Andersen, Frank Avery, Bob Ayres, Carol Blatter, Marilyn Brown, Vera Barinova, Jim Barrett, Colette Pinchon Battle, Edith Bayer, Jeff Bennett, Ed Beshore, Jim Buizer, Clark Bullard, Liz Burke, John Byrne, Chris Calwell, Jennifer Caras, Jill Cliburn, Ken Colburn, Marine Cornelis, Doug Crockett, Courtney Crosson, Michael Crow, Jerry Dion, Jason Dispenza, Kat Donnelly, Gabrielle Dreyfus, Karen Ehrhardt-Martinez, Paul Ekins, Linda Ellinor, Janine Finnell, Steven Fawkes, Kyra Epstein, Kathleen Gaffney, Gregg Garfin, Jeff Genzer, Rick Gibson, Mark Ginsberg, Rachel Gold, Arnulf Grübler, Marca Hagenstad, DaNel Hogan, Briana Ingermann, Ely Jacobsohn, Gilets Jaunes, Henry Johnstone, Chris Juniper, Jonathan Koomey, Reiner Kümmel, Chuck Kutscher, Alice Laird, Melissa Laitner, Rob Lamb, Tatiana Lanshina, Benoît Lebot, Michael Leifman, Claude Lenglet, Debra Little, Diana Liverman, Jeff Logan, Oleg Lugovoy, Diane MacEachern, Malcolm McCulloch, Matthew McDonnell, Jim McMahon, Maggie Molina, John Morrill, Larry Morrissey, Gina Murphy-Darling, Sundarajan Mutialu, Emily Oldfield, David Osterberg, Jeremy Osowski, Michael Peel, Vladimir Postahikov, Katharine Ricke, Jeremy Rifkin, Julie Robinson, Desiree Rose, Katharine Rushton, Sofia Santos, David Schaller, Linda Silverman, Melissa Simon, Sarah Snapp, Erica Sparhawk, Victoria Steele, Janet Stephenson, Kristen Taddonio, Michael Totten, Natasha Vidangos, Suzanne Watson, Judy Weber, Meagan Weiland, Carol Werner, Rob Wilhite, Nancy Winter, and Michelle Wyman.</a:t>
            </a:r>
          </a:p>
        </p:txBody>
      </p:sp>
      <p:sp>
        <p:nvSpPr>
          <p:cNvPr id="114" name="Line"/>
          <p:cNvSpPr/>
          <p:nvPr/>
        </p:nvSpPr>
        <p:spPr>
          <a:xfrm>
            <a:off x="1015998" y="2749088"/>
            <a:ext cx="12090402" cy="5"/>
          </a:xfrm>
          <a:prstGeom prst="line">
            <a:avLst/>
          </a:prstGeom>
          <a:ln w="38100" cap="rnd">
            <a:solidFill>
              <a:srgbClr val="747676"/>
            </a:solidFill>
            <a:custDash>
              <a:ds d="100000" sp="200000"/>
            </a:custDash>
          </a:ln>
        </p:spPr>
        <p:txBody>
          <a:bodyPr lIns="45718" tIns="45718" rIns="45718" bIns="45718"/>
          <a:lstStyle/>
          <a:p>
            <a:pPr/>
          </a:p>
        </p:txBody>
      </p:sp>
      <p:pic>
        <p:nvPicPr>
          <p:cNvPr id="115" name="Image" descr="Image"/>
          <p:cNvPicPr>
            <a:picLocks noChangeAspect="1"/>
          </p:cNvPicPr>
          <p:nvPr>
            <p:ph type="pic" idx="21"/>
          </p:nvPr>
        </p:nvPicPr>
        <p:blipFill>
          <a:blip r:embed="rId2">
            <a:extLst/>
          </a:blip>
          <a:srcRect l="0" t="5306" r="0" b="5306"/>
          <a:stretch>
            <a:fillRect/>
          </a:stretch>
        </p:blipFill>
        <p:spPr>
          <a:xfrm>
            <a:off x="14122400" y="0"/>
            <a:ext cx="10261600" cy="13716000"/>
          </a:xfrm>
          <a:prstGeom prst="rect">
            <a:avLst/>
          </a:prstGeom>
        </p:spPr>
      </p:pic>
      <p:sp>
        <p:nvSpPr>
          <p:cNvPr id="116" name="Many acknowledgments"/>
          <p:cNvSpPr txBox="1"/>
          <p:nvPr>
            <p:ph type="title"/>
          </p:nvPr>
        </p:nvSpPr>
        <p:spPr>
          <a:xfrm>
            <a:off x="1016000" y="1028700"/>
            <a:ext cx="12090400" cy="1905002"/>
          </a:xfrm>
          <a:prstGeom prst="rect">
            <a:avLst/>
          </a:prstGeom>
        </p:spPr>
        <p:txBody>
          <a:bodyPr/>
          <a:lstStyle>
            <a:lvl1pPr defTabSz="536575">
              <a:defRPr sz="9000"/>
            </a:lvl1pPr>
          </a:lstStyle>
          <a:p>
            <a:pPr/>
            <a:r>
              <a:t>Many acknowledgments</a:t>
            </a:r>
          </a:p>
        </p:txBody>
      </p:sp>
      <p:sp>
        <p:nvSpPr>
          <p:cNvPr id="117" name="This presentation draws on the many ideas that have emerged from wide-ranging interactions and discussions with a variety of friends, colleagues, and collaborators—especially over the past couple years. In particular, I would like to acknowledge the many"/>
          <p:cNvSpPr txBox="1"/>
          <p:nvPr>
            <p:ph type="body" sz="quarter" idx="1"/>
          </p:nvPr>
        </p:nvSpPr>
        <p:spPr>
          <a:xfrm>
            <a:off x="1083728" y="3183421"/>
            <a:ext cx="12090401" cy="2362193"/>
          </a:xfrm>
          <a:prstGeom prst="rect">
            <a:avLst/>
          </a:prstGeom>
        </p:spPr>
        <p:txBody>
          <a:bodyPr/>
          <a:lstStyle>
            <a:lvl1pPr algn="l" defTabSz="768094">
              <a:lnSpc>
                <a:spcPct val="120000"/>
              </a:lnSpc>
              <a:spcBef>
                <a:spcPts val="300"/>
              </a:spcBef>
              <a:defRPr b="1" i="0" sz="2300">
                <a:solidFill>
                  <a:srgbClr val="000000"/>
                </a:solidFill>
                <a:latin typeface="Arial"/>
                <a:ea typeface="Arial"/>
                <a:cs typeface="Arial"/>
                <a:sym typeface="Arial"/>
              </a:defRPr>
            </a:lvl1pPr>
          </a:lstStyle>
          <a:p>
            <a:pPr/>
            <a:r>
              <a:t>This presentation draws on the many ideas that have emerged from wide-ranging interactions and discussions with a variety of friends, colleagues, and collaborators—especially over the past couple years. In particular, I would like to acknowledge the many invaluable insights and thoughts from a broad community of “experts” and “non-experts,” including: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3"/>
                                        </p:tgtEl>
                                        <p:attrNameLst>
                                          <p:attrName>style.visibility</p:attrName>
                                        </p:attrNameLst>
                                      </p:cBhvr>
                                      <p:to>
                                        <p:strVal val="visible"/>
                                      </p:to>
                                    </p:set>
                                    <p:animEffect filter="fade" transition="in">
                                      <p:cBhvr>
                                        <p:cTn id="7" dur="5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3"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239396" y="-31066"/>
            <a:ext cx="24862791" cy="13778131"/>
          </a:xfrm>
          <a:prstGeom prst="rect">
            <a:avLst/>
          </a:prstGeom>
          <a:ln w="12700">
            <a:miter lim="400000"/>
          </a:ln>
        </p:spPr>
      </p:pic>
      <p:sp>
        <p:nvSpPr>
          <p:cNvPr id="259" name="What’s this thing called energy harvesting?"/>
          <p:cNvSpPr txBox="1"/>
          <p:nvPr/>
        </p:nvSpPr>
        <p:spPr>
          <a:xfrm>
            <a:off x="1061719" y="8577378"/>
            <a:ext cx="22260564" cy="218694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0"/>
              </a:spcBef>
              <a:defRPr cap="all" spc="0" sz="7500">
                <a:solidFill>
                  <a:srgbClr val="FFFFFF"/>
                </a:solidFill>
              </a:defRPr>
            </a:pPr>
            <a:r>
              <a:t>And Now ONto Some Specific FormS</a:t>
            </a:r>
          </a:p>
          <a:p>
            <a:pPr algn="ctr">
              <a:spcBef>
                <a:spcPts val="0"/>
              </a:spcBef>
              <a:defRPr cap="all" spc="0" sz="7500">
                <a:solidFill>
                  <a:srgbClr val="FFFFFF"/>
                </a:solidFill>
              </a:defRPr>
            </a:pPr>
            <a:r>
              <a:t>of THIS thing called energy harvesting?</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472418"/>
        </a:solidFill>
      </p:bgPr>
    </p:bg>
    <p:spTree>
      <p:nvGrpSpPr>
        <p:cNvPr id="1" name=""/>
        <p:cNvGrpSpPr/>
        <p:nvPr/>
      </p:nvGrpSpPr>
      <p:grpSpPr>
        <a:xfrm>
          <a:off x="0" y="0"/>
          <a:ext cx="0" cy="0"/>
          <a:chOff x="0" y="0"/>
          <a:chExt cx="0" cy="0"/>
        </a:xfrm>
      </p:grpSpPr>
      <p:pic>
        <p:nvPicPr>
          <p:cNvPr id="261" name="Picture 3" descr="Picture 3"/>
          <p:cNvPicPr>
            <a:picLocks noChangeAspect="1"/>
          </p:cNvPicPr>
          <p:nvPr/>
        </p:nvPicPr>
        <p:blipFill>
          <a:blip r:embed="rId3">
            <a:extLst/>
          </a:blip>
          <a:srcRect l="4238" t="15875" r="4065" b="18436"/>
          <a:stretch>
            <a:fillRect/>
          </a:stretch>
        </p:blipFill>
        <p:spPr>
          <a:xfrm>
            <a:off x="1100178" y="51200"/>
            <a:ext cx="22183648" cy="8939069"/>
          </a:xfrm>
          <a:prstGeom prst="rect">
            <a:avLst/>
          </a:prstGeom>
          <a:ln w="12700">
            <a:miter lim="400000"/>
          </a:ln>
        </p:spPr>
      </p:pic>
      <p:pic>
        <p:nvPicPr>
          <p:cNvPr id="262" name="Picture 4" descr="Picture 4"/>
          <p:cNvPicPr>
            <a:picLocks noChangeAspect="1"/>
          </p:cNvPicPr>
          <p:nvPr/>
        </p:nvPicPr>
        <p:blipFill>
          <a:blip r:embed="rId4">
            <a:extLst/>
          </a:blip>
          <a:srcRect l="4237" t="18286" r="4067" b="20245"/>
          <a:stretch>
            <a:fillRect/>
          </a:stretch>
        </p:blipFill>
        <p:spPr>
          <a:xfrm>
            <a:off x="1100175" y="5299797"/>
            <a:ext cx="22183648" cy="8365004"/>
          </a:xfrm>
          <a:prstGeom prst="rect">
            <a:avLst/>
          </a:prstGeom>
          <a:ln w="12700">
            <a:miter lim="400000"/>
          </a:ln>
        </p:spPr>
      </p:pic>
      <p:pic>
        <p:nvPicPr>
          <p:cNvPr id="263" name="Picture 5" descr="Picture 5"/>
          <p:cNvPicPr>
            <a:picLocks noChangeAspect="1"/>
          </p:cNvPicPr>
          <p:nvPr/>
        </p:nvPicPr>
        <p:blipFill>
          <a:blip r:embed="rId5">
            <a:extLst/>
          </a:blip>
          <a:srcRect l="25253" t="0" r="24577" b="43999"/>
          <a:stretch>
            <a:fillRect/>
          </a:stretch>
        </p:blipFill>
        <p:spPr>
          <a:xfrm>
            <a:off x="7291916" y="836222"/>
            <a:ext cx="12137449" cy="7620933"/>
          </a:xfrm>
          <a:prstGeom prst="rect">
            <a:avLst/>
          </a:prstGeom>
          <a:ln w="12700">
            <a:miter lim="400000"/>
          </a:ln>
        </p:spPr>
      </p:pic>
      <p:sp>
        <p:nvSpPr>
          <p:cNvPr id="264" name="Radiative Cooling Materials"/>
          <p:cNvSpPr txBox="1"/>
          <p:nvPr/>
        </p:nvSpPr>
        <p:spPr>
          <a:xfrm>
            <a:off x="1296742" y="3070036"/>
            <a:ext cx="9214248" cy="21971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300"/>
              </a:spcBef>
              <a:defRPr cap="all" spc="0" sz="7500">
                <a:solidFill>
                  <a:srgbClr val="FFFFFF"/>
                </a:solidFill>
              </a:defRPr>
            </a:lvl1pPr>
          </a:lstStyle>
          <a:p>
            <a:pPr/>
            <a:r>
              <a:t>Radiative Cooling Materials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tgtEl>
                                        <p:attrNameLst>
                                          <p:attrName>style.visibility</p:attrName>
                                        </p:attrNameLst>
                                      </p:cBhvr>
                                      <p:to>
                                        <p:strVal val="visible"/>
                                      </p:to>
                                    </p:set>
                                    <p:animEffect filter="fade" transition="in">
                                      <p:cBhvr>
                                        <p:cTn id="7" dur="2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Picture 1" descr="Picture 1"/>
          <p:cNvPicPr>
            <a:picLocks noChangeAspect="1"/>
          </p:cNvPicPr>
          <p:nvPr/>
        </p:nvPicPr>
        <p:blipFill>
          <a:blip r:embed="rId2">
            <a:extLst/>
          </a:blip>
          <a:stretch>
            <a:fillRect/>
          </a:stretch>
        </p:blipFill>
        <p:spPr>
          <a:xfrm>
            <a:off x="363606" y="0"/>
            <a:ext cx="23656789"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0" name="Image" descr="Image"/>
          <p:cNvPicPr>
            <a:picLocks noChangeAspect="1"/>
          </p:cNvPicPr>
          <p:nvPr>
            <p:ph type="pic" idx="21"/>
          </p:nvPr>
        </p:nvPicPr>
        <p:blipFill>
          <a:blip r:embed="rId3">
            <a:extLst/>
          </a:blip>
          <a:srcRect l="0" t="7833" r="0" b="7833"/>
          <a:stretch>
            <a:fillRect/>
          </a:stretch>
        </p:blipFill>
        <p:spPr>
          <a:xfrm>
            <a:off x="0" y="-1"/>
            <a:ext cx="24384000" cy="13716002"/>
          </a:xfrm>
          <a:prstGeom prst="rect">
            <a:avLst/>
          </a:prstGeom>
        </p:spPr>
      </p:pic>
      <p:sp>
        <p:nvSpPr>
          <p:cNvPr id="271" name="What constitutes greater energy  productivity?"/>
          <p:cNvSpPr txBox="1"/>
          <p:nvPr/>
        </p:nvSpPr>
        <p:spPr>
          <a:xfrm>
            <a:off x="8081099" y="11717893"/>
            <a:ext cx="14257870" cy="1191264"/>
          </a:xfrm>
          <a:prstGeom prst="rect">
            <a:avLst/>
          </a:prstGeom>
          <a:ln w="12700">
            <a:miter lim="400000"/>
          </a:ln>
          <a:effectLst>
            <a:outerShdw sx="100000" sy="100000" kx="0" ky="0" algn="b" rotWithShape="0" blurRad="50800" dist="25400" dir="36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300"/>
              </a:spcBef>
              <a:defRPr cap="all" spc="0" sz="8600">
                <a:solidFill>
                  <a:srgbClr val="FFFFFF"/>
                </a:solidFill>
              </a:defRPr>
            </a:lvl1pPr>
          </a:lstStyle>
          <a:p>
            <a:pPr/>
            <a:r>
              <a:t>Piezoelectric Dance Floors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Image" descr="Image"/>
          <p:cNvPicPr>
            <a:picLocks noChangeAspect="1"/>
          </p:cNvPicPr>
          <p:nvPr>
            <p:ph type="pic" idx="21"/>
          </p:nvPr>
        </p:nvPicPr>
        <p:blipFill>
          <a:blip r:embed="rId3">
            <a:extLst/>
          </a:blip>
          <a:srcRect l="0" t="59" r="0" b="59"/>
          <a:stretch>
            <a:fillRect/>
          </a:stretch>
        </p:blipFill>
        <p:spPr>
          <a:xfrm>
            <a:off x="0" y="0"/>
            <a:ext cx="24384000" cy="13716000"/>
          </a:xfrm>
          <a:prstGeom prst="rect">
            <a:avLst/>
          </a:prstGeom>
        </p:spPr>
      </p:pic>
      <p:sp>
        <p:nvSpPr>
          <p:cNvPr id="276" name="What constitutes greater energy  productivity?"/>
          <p:cNvSpPr txBox="1"/>
          <p:nvPr/>
        </p:nvSpPr>
        <p:spPr>
          <a:xfrm>
            <a:off x="2799211" y="12063814"/>
            <a:ext cx="21268268" cy="1117604"/>
          </a:xfrm>
          <a:prstGeom prst="rect">
            <a:avLst/>
          </a:prstGeom>
          <a:ln w="12700">
            <a:miter lim="400000"/>
          </a:ln>
          <a:effectLst>
            <a:outerShdw sx="100000" sy="100000" kx="0" ky="0" algn="b" rotWithShape="0" blurRad="50800" dist="25400" dir="36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3300"/>
              </a:spcBef>
              <a:defRPr cap="all" spc="0" sz="8000">
                <a:solidFill>
                  <a:srgbClr val="FFFFFF"/>
                </a:solidFill>
              </a:defRPr>
            </a:lvl1pPr>
          </a:lstStyle>
          <a:p>
            <a:pPr/>
            <a:r>
              <a:t>Energy Harvesting Electronics &amp; TEXTILES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0" name="Image" descr="Image"/>
          <p:cNvPicPr>
            <a:picLocks noChangeAspect="1"/>
          </p:cNvPicPr>
          <p:nvPr>
            <p:ph type="pic" idx="21"/>
          </p:nvPr>
        </p:nvPicPr>
        <p:blipFill>
          <a:blip r:embed="rId3">
            <a:extLst/>
          </a:blip>
          <a:srcRect l="3481" t="0" r="3481" b="0"/>
          <a:stretch>
            <a:fillRect/>
          </a:stretch>
        </p:blipFill>
        <p:spPr>
          <a:xfrm>
            <a:off x="0" y="0"/>
            <a:ext cx="24384000" cy="13716000"/>
          </a:xfrm>
          <a:prstGeom prst="rect">
            <a:avLst/>
          </a:prstGeom>
        </p:spPr>
      </p:pic>
      <p:sp>
        <p:nvSpPr>
          <p:cNvPr id="281" name="What constitutes greater energy  productivity?"/>
          <p:cNvSpPr txBox="1"/>
          <p:nvPr/>
        </p:nvSpPr>
        <p:spPr>
          <a:xfrm>
            <a:off x="4233332" y="11446958"/>
            <a:ext cx="18152538" cy="1191264"/>
          </a:xfrm>
          <a:prstGeom prst="rect">
            <a:avLst/>
          </a:prstGeom>
          <a:ln w="12700">
            <a:miter lim="400000"/>
          </a:ln>
          <a:effectLst>
            <a:outerShdw sx="100000" sy="100000" kx="0" ky="0" algn="b" rotWithShape="0" blurRad="50800" dist="25400" dir="36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a:spcBef>
                <a:spcPts val="3300"/>
              </a:spcBef>
              <a:defRPr cap="all" spc="0" sz="8600">
                <a:solidFill>
                  <a:srgbClr val="FFFFFF"/>
                </a:solidFill>
              </a:defRPr>
            </a:lvl1pPr>
          </a:lstStyle>
          <a:p>
            <a:pPr/>
            <a:r>
              <a:t>agrivoltaics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Image" descr="Image"/>
          <p:cNvPicPr>
            <a:picLocks noChangeAspect="1"/>
          </p:cNvPicPr>
          <p:nvPr>
            <p:ph type="pic" idx="21"/>
          </p:nvPr>
        </p:nvPicPr>
        <p:blipFill>
          <a:blip r:embed="rId3">
            <a:extLst/>
          </a:blip>
          <a:srcRect l="5555" t="0" r="5555" b="0"/>
          <a:stretch>
            <a:fillRect/>
          </a:stretch>
        </p:blipFill>
        <p:spPr>
          <a:xfrm>
            <a:off x="-1" y="0"/>
            <a:ext cx="24384002" cy="13716000"/>
          </a:xfrm>
          <a:prstGeom prst="rect">
            <a:avLst/>
          </a:prstGeom>
        </p:spPr>
      </p:pic>
      <p:sp>
        <p:nvSpPr>
          <p:cNvPr id="286" name="What constitutes greater energy  productivity?"/>
          <p:cNvSpPr txBox="1"/>
          <p:nvPr/>
        </p:nvSpPr>
        <p:spPr>
          <a:xfrm>
            <a:off x="3860799" y="11819495"/>
            <a:ext cx="18152538" cy="1191264"/>
          </a:xfrm>
          <a:prstGeom prst="rect">
            <a:avLst/>
          </a:prstGeom>
          <a:ln w="12700">
            <a:miter lim="400000"/>
          </a:ln>
          <a:effectLst>
            <a:outerShdw sx="100000" sy="100000" kx="0" ky="0" algn="b" rotWithShape="0" blurRad="50800" dist="25400" dir="36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r">
              <a:spcBef>
                <a:spcPts val="3300"/>
              </a:spcBef>
              <a:defRPr cap="all" spc="0" sz="8600">
                <a:solidFill>
                  <a:srgbClr val="FFFFFF"/>
                </a:solidFill>
              </a:defRPr>
            </a:lvl1pPr>
          </a:lstStyle>
          <a:p>
            <a:pPr/>
            <a:r>
              <a:t>FLOATOvoltaics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D9D9"/>
        </a:solidFill>
      </p:bgPr>
    </p:bg>
    <p:spTree>
      <p:nvGrpSpPr>
        <p:cNvPr id="1" name=""/>
        <p:cNvGrpSpPr/>
        <p:nvPr/>
      </p:nvGrpSpPr>
      <p:grpSpPr>
        <a:xfrm>
          <a:off x="0" y="0"/>
          <a:ext cx="0" cy="0"/>
          <a:chOff x="0" y="0"/>
          <a:chExt cx="0" cy="0"/>
        </a:xfrm>
      </p:grpSpPr>
      <p:pic>
        <p:nvPicPr>
          <p:cNvPr id="290" name="Picture 23" descr="Picture 23"/>
          <p:cNvPicPr>
            <a:picLocks noChangeAspect="1"/>
          </p:cNvPicPr>
          <p:nvPr/>
        </p:nvPicPr>
        <p:blipFill>
          <a:blip r:embed="rId2">
            <a:extLst/>
          </a:blip>
          <a:stretch>
            <a:fillRect/>
          </a:stretch>
        </p:blipFill>
        <p:spPr>
          <a:xfrm>
            <a:off x="3508323" y="2706622"/>
            <a:ext cx="17373501" cy="9586306"/>
          </a:xfrm>
          <a:prstGeom prst="rect">
            <a:avLst/>
          </a:prstGeom>
          <a:ln w="12700">
            <a:miter lim="400000"/>
          </a:ln>
        </p:spPr>
      </p:pic>
      <p:sp>
        <p:nvSpPr>
          <p:cNvPr id="291" name="Title 1"/>
          <p:cNvSpPr txBox="1"/>
          <p:nvPr/>
        </p:nvSpPr>
        <p:spPr>
          <a:xfrm>
            <a:off x="3855719" y="694947"/>
            <a:ext cx="16672562" cy="18135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0"/>
              </a:spcBef>
              <a:defRPr sz="6200">
                <a:solidFill>
                  <a:srgbClr val="002060"/>
                </a:solidFill>
                <a:effectLst>
                  <a:outerShdw sx="100000" sy="100000" kx="0" ky="0" algn="b" rotWithShape="0" blurRad="38100" dist="38100" dir="2700000">
                    <a:srgbClr val="000000">
                      <a:alpha val="43137"/>
                    </a:srgbClr>
                  </a:outerShdw>
                </a:effectLst>
              </a:defRPr>
            </a:lvl1pPr>
          </a:lstStyle>
          <a:p>
            <a:pPr/>
            <a:r>
              <a:t>The Connection Between US Energy Productivity and Per Capita Income (1950-2020)</a:t>
            </a:r>
          </a:p>
        </p:txBody>
      </p:sp>
      <p:sp>
        <p:nvSpPr>
          <p:cNvPr id="292" name="TextBox 7"/>
          <p:cNvSpPr txBox="1"/>
          <p:nvPr/>
        </p:nvSpPr>
        <p:spPr>
          <a:xfrm>
            <a:off x="4946653" y="12439232"/>
            <a:ext cx="14790023"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2800">
                <a:solidFill>
                  <a:srgbClr val="45414F"/>
                </a:solidFill>
                <a:latin typeface="Arial"/>
                <a:ea typeface="Arial"/>
                <a:cs typeface="Arial"/>
                <a:sym typeface="Arial"/>
              </a:defRPr>
            </a:lvl1pPr>
          </a:lstStyle>
          <a:p>
            <a:pPr/>
            <a:r>
              <a:t>Source: Calculations by John A. “Skip” Laitner using US EIA-BEA data, March 2021.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92"/>
                                        </p:tgtEl>
                                        <p:attrNameLst>
                                          <p:attrName>style.visibility</p:attrName>
                                        </p:attrNameLst>
                                      </p:cBhvr>
                                      <p:to>
                                        <p:strVal val="visible"/>
                                      </p:to>
                                    </p:set>
                                    <p:animEffect filter="fade" transition="in">
                                      <p:cBhvr>
                                        <p:cTn id="7" dur="5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2"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2">
            <a:extLst/>
          </a:blip>
          <a:srcRect l="0" t="7599" r="0" b="7599"/>
          <a:stretch>
            <a:fillRect/>
          </a:stretch>
        </p:blipFill>
        <p:spPr>
          <a:xfrm>
            <a:off x="0" y="-1"/>
            <a:ext cx="24384000" cy="13716002"/>
          </a:xfrm>
          <a:prstGeom prst="rect">
            <a:avLst/>
          </a:prstGeom>
          <a:ln w="12700">
            <a:miter lim="400000"/>
          </a:ln>
        </p:spPr>
      </p:pic>
      <p:sp>
        <p:nvSpPr>
          <p:cNvPr id="295" name="Energy Harvesting!"/>
          <p:cNvSpPr txBox="1"/>
          <p:nvPr/>
        </p:nvSpPr>
        <p:spPr>
          <a:xfrm>
            <a:off x="7763509" y="10242225"/>
            <a:ext cx="8856981" cy="13716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0"/>
              </a:spcBef>
              <a:defRPr cap="all" spc="0" sz="10000">
                <a:solidFill>
                  <a:srgbClr val="FFFFFF"/>
                </a:solidFill>
              </a:defRPr>
            </a:lvl1pPr>
          </a:lstStyle>
          <a:p>
            <a:pPr/>
            <a:r>
              <a:t>Energy Harvesting! </a:t>
            </a:r>
          </a:p>
        </p:txBody>
      </p:sp>
      <p:sp>
        <p:nvSpPr>
          <p:cNvPr id="296" name="Should we choose…"/>
          <p:cNvSpPr txBox="1"/>
          <p:nvPr/>
        </p:nvSpPr>
        <p:spPr>
          <a:xfrm>
            <a:off x="7530576" y="10256561"/>
            <a:ext cx="9354821" cy="13716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0"/>
              </a:spcBef>
              <a:defRPr cap="all" spc="0" sz="10000">
                <a:solidFill>
                  <a:srgbClr val="FFFFFF"/>
                </a:solidFill>
              </a:defRPr>
            </a:lvl1pPr>
          </a:lstStyle>
          <a:p>
            <a:pPr/>
            <a:r>
              <a:t>Should we choose…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96"/>
                                        </p:tgtEl>
                                        <p:attrNameLst>
                                          <p:attrName>style.visibility</p:attrName>
                                        </p:attrNameLst>
                                      </p:cBhvr>
                                      <p:to>
                                        <p:strVal val="visible"/>
                                      </p:to>
                                    </p:set>
                                    <p:anim calcmode="lin" valueType="num">
                                      <p:cBhvr>
                                        <p:cTn id="7" dur="1822" fill="hold"/>
                                        <p:tgtEl>
                                          <p:spTgt spid="296"/>
                                        </p:tgtEl>
                                        <p:attrNameLst>
                                          <p:attrName>ppt_x</p:attrName>
                                        </p:attrNameLst>
                                      </p:cBhvr>
                                      <p:tavLst>
                                        <p:tav tm="0">
                                          <p:val>
                                            <p:strVal val="#ppt_x"/>
                                          </p:val>
                                        </p:tav>
                                        <p:tav tm="100000">
                                          <p:val>
                                            <p:strVal val="#ppt_x"/>
                                          </p:val>
                                        </p:tav>
                                      </p:tavLst>
                                    </p:anim>
                                    <p:anim calcmode="lin" valueType="num">
                                      <p:cBhvr>
                                        <p:cTn id="8" dur="1822" fill="hold"/>
                                        <p:tgtEl>
                                          <p:spTgt spid="29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2" presetID="2" grpId="2" fill="hold">
                                  <p:stCondLst>
                                    <p:cond delay="0"/>
                                  </p:stCondLst>
                                  <p:iterate type="el" backwards="0">
                                    <p:tmAbs val="0"/>
                                  </p:iterate>
                                  <p:childTnLst>
                                    <p:anim calcmode="lin" valueType="num">
                                      <p:cBhvr>
                                        <p:cTn id="12" dur="1000" fill="hold"/>
                                        <p:tgtEl>
                                          <p:spTgt spid="296"/>
                                        </p:tgtEl>
                                        <p:attrNameLst>
                                          <p:attrName>ppt_x</p:attrName>
                                        </p:attrNameLst>
                                      </p:cBhvr>
                                      <p:tavLst>
                                        <p:tav tm="0">
                                          <p:val>
                                            <p:strVal val="ppt_x"/>
                                          </p:val>
                                        </p:tav>
                                        <p:tav tm="100000">
                                          <p:val>
                                            <p:strVal val="1+ppt_w/2"/>
                                          </p:val>
                                        </p:tav>
                                      </p:tavLst>
                                    </p:anim>
                                    <p:anim calcmode="lin" valueType="num">
                                      <p:cBhvr>
                                        <p:cTn id="13" dur="1000" fill="hold"/>
                                        <p:tgtEl>
                                          <p:spTgt spid="296"/>
                                        </p:tgtEl>
                                        <p:attrNameLst>
                                          <p:attrName>ppt_y</p:attrName>
                                        </p:attrNameLst>
                                      </p:cBhvr>
                                      <p:tavLst>
                                        <p:tav tm="0">
                                          <p:val>
                                            <p:strVal val="ppt_y"/>
                                          </p:val>
                                        </p:tav>
                                        <p:tav tm="100000">
                                          <p:val>
                                            <p:strVal val="ppt_y"/>
                                          </p:val>
                                        </p:tav>
                                      </p:tavLst>
                                    </p:anim>
                                    <p:set>
                                      <p:cBhvr>
                                        <p:cTn id="14" fill="hold">
                                          <p:stCondLst>
                                            <p:cond delay="999"/>
                                          </p:stCondLst>
                                        </p:cTn>
                                        <p:tgtEl>
                                          <p:spTgt spid="29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3" fill="hold">
                                  <p:stCondLst>
                                    <p:cond delay="0"/>
                                  </p:stCondLst>
                                  <p:iterate type="el" backwards="0">
                                    <p:tmAbs val="0"/>
                                  </p:iterate>
                                  <p:childTnLst>
                                    <p:set>
                                      <p:cBhvr>
                                        <p:cTn id="18" fill="hold"/>
                                        <p:tgtEl>
                                          <p:spTgt spid="295"/>
                                        </p:tgtEl>
                                        <p:attrNameLst>
                                          <p:attrName>style.visibility</p:attrName>
                                        </p:attrNameLst>
                                      </p:cBhvr>
                                      <p:to>
                                        <p:strVal val="visible"/>
                                      </p:to>
                                    </p:set>
                                    <p:animEffect filter="fade" transition="in">
                                      <p:cBhvr>
                                        <p:cTn id="19" dur="2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5" grpId="3"/>
      <p:bldP build="whole" bldLvl="1" animBg="1" rev="0" advAuto="0" spid="296" grpId="1"/>
      <p:bldP build="whole" bldLvl="1" animBg="1" rev="0" advAuto="0" spid="296"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3E6169"/>
            </a:gs>
          </a:gsLst>
          <a:lin ang="5400000" scaled="0"/>
        </a:gradFill>
      </p:bgPr>
    </p:bg>
    <p:spTree>
      <p:nvGrpSpPr>
        <p:cNvPr id="1" name=""/>
        <p:cNvGrpSpPr/>
        <p:nvPr/>
      </p:nvGrpSpPr>
      <p:grpSpPr>
        <a:xfrm>
          <a:off x="0" y="0"/>
          <a:ext cx="0" cy="0"/>
          <a:chOff x="0" y="0"/>
          <a:chExt cx="0" cy="0"/>
        </a:xfrm>
      </p:grpSpPr>
      <p:pic>
        <p:nvPicPr>
          <p:cNvPr id="298" name="Picture 4" descr="Picture 4"/>
          <p:cNvPicPr>
            <a:picLocks noChangeAspect="1"/>
          </p:cNvPicPr>
          <p:nvPr/>
        </p:nvPicPr>
        <p:blipFill>
          <a:blip r:embed="rId2">
            <a:extLst/>
          </a:blip>
          <a:stretch>
            <a:fillRect/>
          </a:stretch>
        </p:blipFill>
        <p:spPr>
          <a:xfrm>
            <a:off x="3249852" y="749914"/>
            <a:ext cx="18324259" cy="12216173"/>
          </a:xfrm>
          <a:prstGeom prst="rect">
            <a:avLst/>
          </a:prstGeom>
          <a:ln w="12700">
            <a:miter lim="400000"/>
          </a:ln>
        </p:spPr>
      </p:pic>
      <p:pic>
        <p:nvPicPr>
          <p:cNvPr id="299" name="Picture 5" descr="Picture 5"/>
          <p:cNvPicPr>
            <a:picLocks noChangeAspect="1"/>
          </p:cNvPicPr>
          <p:nvPr/>
        </p:nvPicPr>
        <p:blipFill>
          <a:blip r:embed="rId2">
            <a:extLst/>
          </a:blip>
          <a:srcRect l="10552" t="24145" r="52359" b="47376"/>
          <a:stretch>
            <a:fillRect/>
          </a:stretch>
        </p:blipFill>
        <p:spPr>
          <a:xfrm>
            <a:off x="5226777" y="3723049"/>
            <a:ext cx="6751242" cy="3455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8" y="0"/>
                </a:moveTo>
                <a:cubicBezTo>
                  <a:pt x="4834" y="0"/>
                  <a:pt x="0" y="4836"/>
                  <a:pt x="0" y="10800"/>
                </a:cubicBezTo>
                <a:cubicBezTo>
                  <a:pt x="0" y="16764"/>
                  <a:pt x="4834" y="21600"/>
                  <a:pt x="10798" y="21600"/>
                </a:cubicBezTo>
                <a:cubicBezTo>
                  <a:pt x="16763" y="21600"/>
                  <a:pt x="21600" y="16764"/>
                  <a:pt x="21600" y="10800"/>
                </a:cubicBezTo>
                <a:cubicBezTo>
                  <a:pt x="21600" y="4836"/>
                  <a:pt x="16763" y="0"/>
                  <a:pt x="10798" y="0"/>
                </a:cubicBezTo>
                <a:close/>
              </a:path>
            </a:pathLst>
          </a:cu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298"/>
                                        </p:tgtEl>
                                        <p:attrNameLst>
                                          <p:attrName>style.visibility</p:attrName>
                                        </p:attrNameLst>
                                      </p:cBhvr>
                                      <p:to>
                                        <p:strVal val="visible"/>
                                      </p:to>
                                    </p:set>
                                    <p:anim calcmode="lin" valueType="num">
                                      <p:cBhvr>
                                        <p:cTn id="7" dur="500" fill="hold"/>
                                        <p:tgtEl>
                                          <p:spTgt spid="298"/>
                                        </p:tgtEl>
                                        <p:attrNameLst>
                                          <p:attrName>ppt_w</p:attrName>
                                        </p:attrNameLst>
                                      </p:cBhvr>
                                      <p:tavLst>
                                        <p:tav tm="0">
                                          <p:val>
                                            <p:fltVal val="0"/>
                                          </p:val>
                                        </p:tav>
                                        <p:tav tm="100000">
                                          <p:val>
                                            <p:strVal val="#ppt_w"/>
                                          </p:val>
                                        </p:tav>
                                      </p:tavLst>
                                    </p:anim>
                                    <p:anim calcmode="lin" valueType="num">
                                      <p:cBhvr>
                                        <p:cTn id="8" dur="500" fill="hold"/>
                                        <p:tgtEl>
                                          <p:spTgt spid="2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19" name="Image" descr="Image"/>
          <p:cNvPicPr>
            <a:picLocks noChangeAspect="1"/>
          </p:cNvPicPr>
          <p:nvPr>
            <p:ph type="pic" idx="21"/>
          </p:nvPr>
        </p:nvPicPr>
        <p:blipFill>
          <a:blip r:embed="rId2">
            <a:extLst/>
          </a:blip>
          <a:srcRect l="0" t="8806" r="0" b="8806"/>
          <a:stretch>
            <a:fillRect/>
          </a:stretch>
        </p:blipFill>
        <p:spPr>
          <a:xfrm>
            <a:off x="-34133" y="-19200"/>
            <a:ext cx="24452266" cy="13754401"/>
          </a:xfrm>
          <a:prstGeom prst="rect">
            <a:avLst/>
          </a:prstGeom>
          <a:ln w="25400">
            <a:solidFill>
              <a:srgbClr val="F3F7F5"/>
            </a:solidFill>
          </a:ln>
          <a:effectLst>
            <a:outerShdw sx="100000" sy="100000" kx="0" ky="0" algn="b" rotWithShape="0" blurRad="50800" dist="25400" dir="3600000">
              <a:srgbClr val="000000">
                <a:alpha val="70000"/>
              </a:srgbClr>
            </a:outerShdw>
          </a:effectLst>
        </p:spPr>
      </p:pic>
      <p:sp>
        <p:nvSpPr>
          <p:cNvPr id="120" name="This month marks the 86th anniversary of"/>
          <p:cNvSpPr txBox="1"/>
          <p:nvPr>
            <p:ph type="title" idx="4294967295"/>
          </p:nvPr>
        </p:nvSpPr>
        <p:spPr>
          <a:xfrm>
            <a:off x="1015998" y="1084165"/>
            <a:ext cx="22352004" cy="1016002"/>
          </a:xfrm>
          <a:prstGeom prst="rect">
            <a:avLst/>
          </a:prstGeom>
          <a:effectLst>
            <a:outerShdw sx="100000" sy="100000" kx="0" ky="0" algn="b" rotWithShape="0" blurRad="50800" dist="63500" dir="2700000">
              <a:srgbClr val="000000">
                <a:alpha val="50000"/>
              </a:srgbClr>
            </a:outerShdw>
          </a:effectLst>
        </p:spPr>
        <p:txBody>
          <a:bodyPr/>
          <a:lstStyle>
            <a:lvl1pPr algn="ctr" defTabSz="693419">
              <a:spcBef>
                <a:spcPts val="2700"/>
              </a:spcBef>
              <a:defRPr cap="none" sz="5500">
                <a:solidFill>
                  <a:srgbClr val="FFFFFF"/>
                </a:solidFill>
                <a:latin typeface="Arial Narrow"/>
                <a:ea typeface="Arial Narrow"/>
                <a:cs typeface="Arial Narrow"/>
                <a:sym typeface="Arial Narrow"/>
              </a:defRPr>
            </a:lvl1pPr>
          </a:lstStyle>
          <a:p>
            <a:pPr/>
            <a:r>
              <a:t>This month marks the 86th anniversary of</a:t>
            </a:r>
          </a:p>
        </p:txBody>
      </p:sp>
      <p:sp>
        <p:nvSpPr>
          <p:cNvPr id="121" name="Black Sunday"/>
          <p:cNvSpPr txBox="1"/>
          <p:nvPr/>
        </p:nvSpPr>
        <p:spPr>
          <a:xfrm>
            <a:off x="-2" y="2218414"/>
            <a:ext cx="24384004" cy="3319779"/>
          </a:xfrm>
          <a:prstGeom prst="rect">
            <a:avLst/>
          </a:prstGeom>
          <a:ln w="12700">
            <a:miter lim="400000"/>
          </a:ln>
          <a:effectLst>
            <a:outerShdw sx="100000" sy="100000" kx="0" ky="0" algn="b" rotWithShape="0" blurRad="50800" dist="63500" dir="27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lgn="ctr">
              <a:spcBef>
                <a:spcPts val="3300"/>
              </a:spcBef>
              <a:defRPr cap="all" spc="0" sz="17100">
                <a:solidFill>
                  <a:srgbClr val="FFFFFF"/>
                </a:solidFill>
              </a:defRPr>
            </a:lvl1pPr>
          </a:lstStyle>
          <a:p>
            <a:pPr/>
            <a:r>
              <a:t>Black Sunday</a:t>
            </a:r>
          </a:p>
        </p:txBody>
      </p:sp>
      <p:sp>
        <p:nvSpPr>
          <p:cNvPr id="122" name="And we’re about to do it again, only worse..."/>
          <p:cNvSpPr txBox="1"/>
          <p:nvPr/>
        </p:nvSpPr>
        <p:spPr>
          <a:xfrm>
            <a:off x="1015998" y="7843384"/>
            <a:ext cx="22352004" cy="1838445"/>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defTabSz="914400">
              <a:spcBef>
                <a:spcPts val="0"/>
              </a:spcBef>
              <a:defRPr b="1" spc="0" sz="5200">
                <a:solidFill>
                  <a:srgbClr val="FFFFFF"/>
                </a:solidFill>
                <a:latin typeface="Arial"/>
                <a:ea typeface="Arial"/>
                <a:cs typeface="Arial"/>
                <a:sym typeface="Arial"/>
              </a:defRPr>
            </a:lvl1pPr>
          </a:lstStyle>
          <a:p>
            <a:pPr/>
            <a:r>
              <a:t>And we’re about to do it again, only worse...</a:t>
            </a:r>
          </a:p>
        </p:txBody>
      </p:sp>
      <p:sp>
        <p:nvSpPr>
          <p:cNvPr id="123" name="We created The Dust Bowl drought of the 1930s – one of the worst environmental disasters of the Twentieth Century anywhere in the world."/>
          <p:cNvSpPr txBox="1"/>
          <p:nvPr/>
        </p:nvSpPr>
        <p:spPr>
          <a:xfrm>
            <a:off x="2571718" y="5656440"/>
            <a:ext cx="19240564" cy="1838445"/>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ctr" defTabSz="914400">
              <a:spcBef>
                <a:spcPts val="0"/>
              </a:spcBef>
              <a:defRPr spc="0" sz="4400">
                <a:solidFill>
                  <a:srgbClr val="FFFFFF"/>
                </a:solidFill>
                <a:latin typeface="Arial"/>
                <a:ea typeface="Arial"/>
                <a:cs typeface="Arial"/>
                <a:sym typeface="Arial"/>
              </a:defRPr>
            </a:pPr>
            <a:r>
              <a:t>We created </a:t>
            </a:r>
            <a:r>
              <a:rPr b="1"/>
              <a:t>The Dust Bowl</a:t>
            </a:r>
            <a:r>
              <a:t> drought of the 1930s – one of the </a:t>
            </a:r>
            <a:r>
              <a:rPr b="1"/>
              <a:t>worst environmental disasters</a:t>
            </a:r>
            <a:r>
              <a:t> of the Twentieth Century anywhere </a:t>
            </a:r>
            <a:r>
              <a:rPr b="1"/>
              <a:t>in</a:t>
            </a:r>
            <a:r>
              <a:t> the world.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3"/>
                                        </p:tgtEl>
                                        <p:attrNameLst>
                                          <p:attrName>style.visibility</p:attrName>
                                        </p:attrNameLst>
                                      </p:cBhvr>
                                      <p:to>
                                        <p:strVal val="visible"/>
                                      </p:to>
                                    </p:set>
                                    <p:animEffect filter="fade" transition="in">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22"/>
                                        </p:tgtEl>
                                        <p:attrNameLst>
                                          <p:attrName>style.visibility</p:attrName>
                                        </p:attrNameLst>
                                      </p:cBhvr>
                                      <p:to>
                                        <p:strVal val="visible"/>
                                      </p:to>
                                    </p:set>
                                    <p:animEffect filter="fade" transition="in">
                                      <p:cBhvr>
                                        <p:cTn id="12" dur="5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 grpId="1"/>
      <p:bldP build="whole" bldLvl="1" animBg="1" rev="0" advAuto="0" spid="122" grpId="2"/>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Line"/>
          <p:cNvSpPr/>
          <p:nvPr/>
        </p:nvSpPr>
        <p:spPr>
          <a:xfrm>
            <a:off x="1016000" y="10718799"/>
            <a:ext cx="12090401" cy="4"/>
          </a:xfrm>
          <a:prstGeom prst="line">
            <a:avLst/>
          </a:prstGeom>
          <a:ln w="38100" cap="rnd">
            <a:solidFill>
              <a:srgbClr val="747676"/>
            </a:solidFill>
            <a:custDash>
              <a:ds d="100000" sp="200000"/>
            </a:custDash>
          </a:ln>
        </p:spPr>
        <p:txBody>
          <a:bodyPr lIns="45718" tIns="45718" rIns="45718" bIns="45718"/>
          <a:lstStyle/>
          <a:p>
            <a:pPr/>
          </a:p>
        </p:txBody>
      </p:sp>
      <p:sp>
        <p:nvSpPr>
          <p:cNvPr id="302" name="“Americans guess because they are in too great a hurry to think.”"/>
          <p:cNvSpPr txBox="1"/>
          <p:nvPr>
            <p:ph type="title"/>
          </p:nvPr>
        </p:nvSpPr>
        <p:spPr>
          <a:prstGeom prst="rect">
            <a:avLst/>
          </a:prstGeom>
        </p:spPr>
        <p:txBody>
          <a:bodyPr anchor="ctr"/>
          <a:lstStyle>
            <a:lvl1pPr>
              <a:lnSpc>
                <a:spcPct val="100000"/>
              </a:lnSpc>
              <a:spcBef>
                <a:spcPts val="2300"/>
              </a:spcBef>
              <a:defRPr b="1" cap="none" sz="7000">
                <a:solidFill>
                  <a:srgbClr val="0D3043"/>
                </a:solidFill>
                <a:latin typeface="Iowan Old Style Roman"/>
                <a:ea typeface="Iowan Old Style Roman"/>
                <a:cs typeface="Iowan Old Style Roman"/>
                <a:sym typeface="Iowan Old Style Roman"/>
              </a:defRPr>
            </a:lvl1pPr>
          </a:lstStyle>
          <a:p>
            <a:pPr/>
            <a:r>
              <a:t>“Americans guess because they are in too great a hurry to think.”</a:t>
            </a:r>
          </a:p>
        </p:txBody>
      </p:sp>
      <p:sp>
        <p:nvSpPr>
          <p:cNvPr id="303" name="– Lionel Strachey"/>
          <p:cNvSpPr txBox="1"/>
          <p:nvPr>
            <p:ph type="body" sz="quarter" idx="1"/>
          </p:nvPr>
        </p:nvSpPr>
        <p:spPr>
          <a:xfrm>
            <a:off x="1016000" y="10985500"/>
            <a:ext cx="12090400" cy="1905000"/>
          </a:xfrm>
          <a:prstGeom prst="rect">
            <a:avLst/>
          </a:prstGeom>
        </p:spPr>
        <p:txBody>
          <a:bodyPr/>
          <a:lstStyle/>
          <a:p>
            <a:pPr/>
            <a:r>
              <a:t>– Lionel Strachey</a:t>
            </a:r>
          </a:p>
        </p:txBody>
      </p:sp>
      <p:pic>
        <p:nvPicPr>
          <p:cNvPr id="304" name="Image" descr="Image"/>
          <p:cNvPicPr>
            <a:picLocks noChangeAspect="1"/>
          </p:cNvPicPr>
          <p:nvPr/>
        </p:nvPicPr>
        <p:blipFill>
          <a:blip r:embed="rId2">
            <a:extLst/>
          </a:blip>
          <a:stretch>
            <a:fillRect/>
          </a:stretch>
        </p:blipFill>
        <p:spPr>
          <a:xfrm>
            <a:off x="15240175" y="-13823"/>
            <a:ext cx="9171611" cy="13743645"/>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Line"/>
          <p:cNvSpPr/>
          <p:nvPr/>
        </p:nvSpPr>
        <p:spPr>
          <a:xfrm>
            <a:off x="1016000" y="10718799"/>
            <a:ext cx="12090401" cy="4"/>
          </a:xfrm>
          <a:prstGeom prst="line">
            <a:avLst/>
          </a:prstGeom>
          <a:ln w="38100" cap="rnd">
            <a:solidFill>
              <a:srgbClr val="747676"/>
            </a:solidFill>
            <a:custDash>
              <a:ds d="100000" sp="200000"/>
            </a:custDash>
          </a:ln>
        </p:spPr>
        <p:txBody>
          <a:bodyPr lIns="45718" tIns="45718" rIns="45718" bIns="45718"/>
          <a:lstStyle/>
          <a:p>
            <a:pPr/>
          </a:p>
        </p:txBody>
      </p:sp>
      <p:sp>
        <p:nvSpPr>
          <p:cNvPr id="307" name="Jerry Hirshberg"/>
          <p:cNvSpPr txBox="1"/>
          <p:nvPr>
            <p:ph type="body" sz="quarter" idx="1"/>
          </p:nvPr>
        </p:nvSpPr>
        <p:spPr>
          <a:xfrm>
            <a:off x="1016000" y="10985500"/>
            <a:ext cx="12090400" cy="1905000"/>
          </a:xfrm>
          <a:prstGeom prst="rect">
            <a:avLst/>
          </a:prstGeom>
        </p:spPr>
        <p:txBody>
          <a:bodyPr/>
          <a:lstStyle/>
          <a:p>
            <a:pPr/>
            <a:r>
              <a:t>– Jerry Hirshberg</a:t>
            </a:r>
          </a:p>
        </p:txBody>
      </p:sp>
      <p:pic>
        <p:nvPicPr>
          <p:cNvPr id="308" name="Image" descr="Image"/>
          <p:cNvPicPr>
            <a:picLocks noChangeAspect="1"/>
          </p:cNvPicPr>
          <p:nvPr/>
        </p:nvPicPr>
        <p:blipFill>
          <a:blip r:embed="rId2">
            <a:extLst/>
          </a:blip>
          <a:stretch>
            <a:fillRect/>
          </a:stretch>
        </p:blipFill>
        <p:spPr>
          <a:xfrm>
            <a:off x="15387823" y="0"/>
            <a:ext cx="9027649" cy="13716000"/>
          </a:xfrm>
          <a:prstGeom prst="rect">
            <a:avLst/>
          </a:prstGeom>
          <a:ln w="12700">
            <a:miter lim="400000"/>
          </a:ln>
        </p:spPr>
      </p:pic>
      <p:sp>
        <p:nvSpPr>
          <p:cNvPr id="309" name="“Creativity is not an escape from disciplined thinking. It is an escape with disciplined thinking.”"/>
          <p:cNvSpPr txBox="1"/>
          <p:nvPr>
            <p:ph type="title"/>
          </p:nvPr>
        </p:nvSpPr>
        <p:spPr>
          <a:xfrm>
            <a:off x="1016000" y="431800"/>
            <a:ext cx="12090400" cy="9779000"/>
          </a:xfrm>
          <a:prstGeom prst="rect">
            <a:avLst/>
          </a:prstGeom>
        </p:spPr>
        <p:txBody>
          <a:bodyPr anchor="ctr"/>
          <a:lstStyle>
            <a:lvl1pPr>
              <a:lnSpc>
                <a:spcPct val="100000"/>
              </a:lnSpc>
              <a:spcBef>
                <a:spcPts val="2300"/>
              </a:spcBef>
              <a:defRPr b="1" cap="none" sz="7400">
                <a:solidFill>
                  <a:srgbClr val="BF312F"/>
                </a:solidFill>
                <a:latin typeface="Iowan Old Style Roman"/>
                <a:ea typeface="Iowan Old Style Roman"/>
                <a:cs typeface="Iowan Old Style Roman"/>
                <a:sym typeface="Iowan Old Style Roman"/>
              </a:defRPr>
            </a:lvl1pPr>
          </a:lstStyle>
          <a:p>
            <a:pPr/>
            <a:r>
              <a:t>“Creativity is not an escape from disciplined thinking. It is an escape with disciplined thinking.”</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2">
            <a:extLst/>
          </a:blip>
          <a:stretch>
            <a:fillRect/>
          </a:stretch>
        </p:blipFill>
        <p:spPr>
          <a:xfrm>
            <a:off x="-6289083" y="0"/>
            <a:ext cx="24292049" cy="13716002"/>
          </a:xfrm>
          <a:prstGeom prst="rect">
            <a:avLst/>
          </a:prstGeom>
          <a:ln w="12700">
            <a:miter lim="400000"/>
          </a:ln>
        </p:spPr>
      </p:pic>
      <p:sp>
        <p:nvSpPr>
          <p:cNvPr id="312" name="– Henry Ford"/>
          <p:cNvSpPr txBox="1"/>
          <p:nvPr>
            <p:ph type="body" sz="quarter" idx="4294967295"/>
          </p:nvPr>
        </p:nvSpPr>
        <p:spPr>
          <a:xfrm>
            <a:off x="11713881" y="9808881"/>
            <a:ext cx="12090403" cy="1905002"/>
          </a:xfrm>
          <a:prstGeom prst="rect">
            <a:avLst/>
          </a:prstGeom>
        </p:spPr>
        <p:txBody>
          <a:bodyPr/>
          <a:lstStyle>
            <a:lvl1pPr marL="0" indent="0" algn="r">
              <a:lnSpc>
                <a:spcPct val="70000"/>
              </a:lnSpc>
              <a:spcBef>
                <a:spcPts val="800"/>
              </a:spcBef>
              <a:buSzTx/>
              <a:buNone/>
              <a:defRPr i="1" sz="5600">
                <a:solidFill>
                  <a:srgbClr val="000000"/>
                </a:solidFill>
              </a:defRPr>
            </a:lvl1pPr>
          </a:lstStyle>
          <a:p>
            <a:pPr/>
            <a:r>
              <a:t>– Henry Ford</a:t>
            </a:r>
          </a:p>
        </p:txBody>
      </p:sp>
      <p:sp>
        <p:nvSpPr>
          <p:cNvPr id="313" name="“Thinking is the hardest work there is which is the probable reason why so few engage in it.”"/>
          <p:cNvSpPr txBox="1"/>
          <p:nvPr>
            <p:ph type="title" idx="4294967295"/>
          </p:nvPr>
        </p:nvSpPr>
        <p:spPr>
          <a:xfrm>
            <a:off x="18877008" y="1128291"/>
            <a:ext cx="4759188" cy="8074191"/>
          </a:xfrm>
          <a:prstGeom prst="rect">
            <a:avLst/>
          </a:prstGeom>
        </p:spPr>
        <p:txBody>
          <a:bodyPr anchor="ctr"/>
          <a:lstStyle>
            <a:lvl1pPr defTabSz="668655">
              <a:spcBef>
                <a:spcPts val="1800"/>
              </a:spcBef>
              <a:defRPr b="1" cap="none" sz="5600">
                <a:solidFill>
                  <a:srgbClr val="000000"/>
                </a:solidFill>
                <a:latin typeface="Iowan Old Style Roman"/>
                <a:ea typeface="Iowan Old Style Roman"/>
                <a:cs typeface="Iowan Old Style Roman"/>
                <a:sym typeface="Iowan Old Style Roman"/>
              </a:defRPr>
            </a:lvl1pPr>
          </a:lstStyle>
          <a:p>
            <a:pPr/>
            <a:r>
              <a:t>“Thinking is the hardest work there is which is the probable reason why so few engage in it.”</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3E6169"/>
            </a:gs>
          </a:gsLst>
          <a:lin ang="5400000" scaled="0"/>
        </a:gradFill>
      </p:bgPr>
    </p:bg>
    <p:spTree>
      <p:nvGrpSpPr>
        <p:cNvPr id="1" name=""/>
        <p:cNvGrpSpPr/>
        <p:nvPr/>
      </p:nvGrpSpPr>
      <p:grpSpPr>
        <a:xfrm>
          <a:off x="0" y="0"/>
          <a:ext cx="0" cy="0"/>
          <a:chOff x="0" y="0"/>
          <a:chExt cx="0" cy="0"/>
        </a:xfrm>
      </p:grpSpPr>
      <p:pic>
        <p:nvPicPr>
          <p:cNvPr id="315" name="Picture 3" descr="Picture 3"/>
          <p:cNvPicPr>
            <a:picLocks noChangeAspect="1"/>
          </p:cNvPicPr>
          <p:nvPr/>
        </p:nvPicPr>
        <p:blipFill>
          <a:blip r:embed="rId2">
            <a:extLst/>
          </a:blip>
          <a:srcRect l="0" t="0" r="0" b="16399"/>
          <a:stretch>
            <a:fillRect/>
          </a:stretch>
        </p:blipFill>
        <p:spPr>
          <a:xfrm>
            <a:off x="2301401" y="495283"/>
            <a:ext cx="9700099" cy="10700347"/>
          </a:xfrm>
          <a:prstGeom prst="rect">
            <a:avLst/>
          </a:prstGeom>
          <a:ln w="12700">
            <a:miter lim="400000"/>
          </a:ln>
        </p:spPr>
      </p:pic>
      <p:pic>
        <p:nvPicPr>
          <p:cNvPr id="316" name="Picture 4" descr="Picture 4"/>
          <p:cNvPicPr>
            <a:picLocks noChangeAspect="1"/>
          </p:cNvPicPr>
          <p:nvPr/>
        </p:nvPicPr>
        <p:blipFill>
          <a:blip r:embed="rId2">
            <a:extLst/>
          </a:blip>
          <a:srcRect l="0" t="82231" r="0" b="0"/>
          <a:stretch>
            <a:fillRect/>
          </a:stretch>
        </p:blipFill>
        <p:spPr>
          <a:xfrm>
            <a:off x="2308579" y="10934693"/>
            <a:ext cx="9700098" cy="2274309"/>
          </a:xfrm>
          <a:prstGeom prst="rect">
            <a:avLst/>
          </a:prstGeom>
          <a:ln w="12700">
            <a:miter lim="400000"/>
          </a:ln>
        </p:spPr>
      </p:pic>
      <p:pic>
        <p:nvPicPr>
          <p:cNvPr id="317" name="Picture 5" descr="Picture 5"/>
          <p:cNvPicPr>
            <a:picLocks noChangeAspect="1"/>
          </p:cNvPicPr>
          <p:nvPr/>
        </p:nvPicPr>
        <p:blipFill>
          <a:blip r:embed="rId3">
            <a:extLst/>
          </a:blip>
          <a:srcRect l="29063" t="0" r="0" b="0"/>
          <a:stretch>
            <a:fillRect/>
          </a:stretch>
        </p:blipFill>
        <p:spPr>
          <a:xfrm>
            <a:off x="14173200" y="581025"/>
            <a:ext cx="8648700" cy="8591550"/>
          </a:xfrm>
          <a:prstGeom prst="rect">
            <a:avLst/>
          </a:prstGeom>
          <a:ln w="12700">
            <a:miter lim="400000"/>
          </a:ln>
        </p:spPr>
      </p:pic>
      <p:sp>
        <p:nvSpPr>
          <p:cNvPr id="318" name="“Thinking is the hardest work there is which is the probable reason why so few engage in it.”"/>
          <p:cNvSpPr txBox="1"/>
          <p:nvPr/>
        </p:nvSpPr>
        <p:spPr>
          <a:xfrm>
            <a:off x="14173200" y="8453020"/>
            <a:ext cx="9105900" cy="530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68655">
              <a:spcBef>
                <a:spcPts val="600"/>
              </a:spcBef>
              <a:defRPr b="1" i="1" spc="0" sz="6000">
                <a:solidFill>
                  <a:srgbClr val="000000"/>
                </a:solidFill>
                <a:latin typeface="Iowan Old Style Roman"/>
                <a:ea typeface="Iowan Old Style Roman"/>
                <a:cs typeface="Iowan Old Style Roman"/>
                <a:sym typeface="Iowan Old Style Roman"/>
              </a:defRPr>
            </a:lvl1pPr>
          </a:lstStyle>
          <a:p>
            <a:pPr/>
            <a:r>
              <a:t>Perhaps a last word from, not my favorite physicist, but my favorite American Philosopher, Gary Larson. .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15"/>
                                        </p:tgtEl>
                                        <p:attrNameLst>
                                          <p:attrName>style.visibility</p:attrName>
                                        </p:attrNameLst>
                                      </p:cBhvr>
                                      <p:to>
                                        <p:strVal val="visible"/>
                                      </p:to>
                                    </p:set>
                                    <p:anim calcmode="lin" valueType="num">
                                      <p:cBhvr>
                                        <p:cTn id="7" dur="500" fill="hold"/>
                                        <p:tgtEl>
                                          <p:spTgt spid="315"/>
                                        </p:tgtEl>
                                        <p:attrNameLst>
                                          <p:attrName>ppt_w</p:attrName>
                                        </p:attrNameLst>
                                      </p:cBhvr>
                                      <p:tavLst>
                                        <p:tav tm="0">
                                          <p:val>
                                            <p:fltVal val="0"/>
                                          </p:val>
                                        </p:tav>
                                        <p:tav tm="100000">
                                          <p:val>
                                            <p:strVal val="#ppt_w"/>
                                          </p:val>
                                        </p:tav>
                                      </p:tavLst>
                                    </p:anim>
                                    <p:anim calcmode="lin" valueType="num">
                                      <p:cBhvr>
                                        <p:cTn id="8" dur="500" fill="hold"/>
                                        <p:tgtEl>
                                          <p:spTgt spid="3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316"/>
                                        </p:tgtEl>
                                        <p:attrNameLst>
                                          <p:attrName>style.visibility</p:attrName>
                                        </p:attrNameLst>
                                      </p:cBhvr>
                                      <p:to>
                                        <p:strVal val="visible"/>
                                      </p:to>
                                    </p:set>
                                    <p:animEffect filter="fade" transition="in">
                                      <p:cBhvr>
                                        <p:cTn id="13"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5" grpId="1"/>
      <p:bldP build="whole" bldLvl="1" animBg="1" rev="0" advAuto="0" spid="316"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Picture 4" descr="Picture 4"/>
          <p:cNvPicPr>
            <a:picLocks noChangeAspect="1"/>
          </p:cNvPicPr>
          <p:nvPr/>
        </p:nvPicPr>
        <p:blipFill>
          <a:blip r:embed="rId2">
            <a:extLst/>
          </a:blip>
          <a:stretch>
            <a:fillRect/>
          </a:stretch>
        </p:blipFill>
        <p:spPr>
          <a:xfrm>
            <a:off x="0" y="0"/>
            <a:ext cx="24384002" cy="15297440"/>
          </a:xfrm>
          <a:prstGeom prst="rect">
            <a:avLst/>
          </a:prstGeom>
          <a:ln w="12700">
            <a:miter lim="400000"/>
          </a:ln>
        </p:spPr>
      </p:pic>
      <p:sp>
        <p:nvSpPr>
          <p:cNvPr id="321" name="Rectangle 4"/>
          <p:cNvSpPr txBox="1"/>
          <p:nvPr/>
        </p:nvSpPr>
        <p:spPr>
          <a:xfrm>
            <a:off x="503238" y="5982977"/>
            <a:ext cx="12023724" cy="3883646"/>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chor="ctr">
            <a:spAutoFit/>
          </a:bodyPr>
          <a:lstStyle>
            <a:lvl1pPr algn="ctr" defTabSz="914400">
              <a:spcBef>
                <a:spcPts val="0"/>
              </a:spcBef>
              <a:defRPr b="1" i="1" spc="0" sz="8700">
                <a:solidFill>
                  <a:srgbClr val="FFFFFF"/>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The difficulty lies not with the new ideas, but in escaping the old ones. . .</a:t>
            </a:r>
          </a:p>
        </p:txBody>
      </p:sp>
      <p:sp>
        <p:nvSpPr>
          <p:cNvPr id="322" name="Rectangle 5"/>
          <p:cNvSpPr txBox="1"/>
          <p:nvPr/>
        </p:nvSpPr>
        <p:spPr>
          <a:xfrm>
            <a:off x="5418138" y="10266278"/>
            <a:ext cx="10652124" cy="1752601"/>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spAutoFit/>
          </a:bodyPr>
          <a:lstStyle/>
          <a:p>
            <a:pPr defTabSz="914400">
              <a:spcBef>
                <a:spcPts val="0"/>
              </a:spcBef>
              <a:defRPr b="1" i="1" sz="9600">
                <a:solidFill>
                  <a:srgbClr val="008000"/>
                </a:solidFill>
                <a:latin typeface="Iowan Old Style Roman"/>
                <a:ea typeface="Iowan Old Style Roman"/>
                <a:cs typeface="Iowan Old Style Roman"/>
                <a:sym typeface="Iowan Old Style Roman"/>
              </a:defRPr>
            </a:pPr>
            <a:r>
              <a:t>– </a:t>
            </a:r>
            <a:r>
              <a:rPr spc="0" sz="7800">
                <a:latin typeface="Calibri"/>
                <a:ea typeface="Calibri"/>
                <a:cs typeface="Calibri"/>
                <a:sym typeface="Calibri"/>
              </a:rPr>
              <a:t>John Maynard Keynes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Picture 1" descr="Picture 1"/>
          <p:cNvPicPr>
            <a:picLocks noChangeAspect="1"/>
          </p:cNvPicPr>
          <p:nvPr/>
        </p:nvPicPr>
        <p:blipFill>
          <a:blip r:embed="rId2">
            <a:extLst/>
          </a:blip>
          <a:stretch>
            <a:fillRect/>
          </a:stretch>
        </p:blipFill>
        <p:spPr>
          <a:xfrm>
            <a:off x="0" y="38099"/>
            <a:ext cx="24384000" cy="18097589"/>
          </a:xfrm>
          <a:prstGeom prst="rect">
            <a:avLst/>
          </a:prstGeom>
          <a:ln w="12700">
            <a:miter lim="400000"/>
          </a:ln>
        </p:spPr>
      </p:pic>
      <p:sp>
        <p:nvSpPr>
          <p:cNvPr id="325" name="Should we choose…"/>
          <p:cNvSpPr txBox="1"/>
          <p:nvPr/>
        </p:nvSpPr>
        <p:spPr>
          <a:xfrm>
            <a:off x="3940279" y="2118800"/>
            <a:ext cx="3874517" cy="11176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0"/>
              </a:spcBef>
              <a:defRPr cap="all" spc="0" sz="8000">
                <a:solidFill>
                  <a:srgbClr val="002060"/>
                </a:solidFill>
                <a:effectLst>
                  <a:outerShdw sx="100000" sy="100000" kx="0" ky="0" algn="b" rotWithShape="0" blurRad="38100" dist="38100" dir="2700000">
                    <a:srgbClr val="000000">
                      <a:alpha val="43137"/>
                    </a:srgbClr>
                  </a:outerShdw>
                </a:effectLst>
              </a:defRPr>
            </a:lvl1pPr>
          </a:lstStyle>
          <a:p>
            <a:pPr/>
            <a:r>
              <a:t>Thank You!</a:t>
            </a:r>
          </a:p>
        </p:txBody>
      </p:sp>
      <p:sp>
        <p:nvSpPr>
          <p:cNvPr id="326" name="Should we choose…"/>
          <p:cNvSpPr txBox="1"/>
          <p:nvPr/>
        </p:nvSpPr>
        <p:spPr>
          <a:xfrm>
            <a:off x="12211487" y="11637917"/>
            <a:ext cx="9110981" cy="11176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lnSpc>
                <a:spcPct val="80000"/>
              </a:lnSpc>
              <a:spcBef>
                <a:spcPts val="0"/>
              </a:spcBef>
              <a:defRPr cap="all" spc="0" sz="8000">
                <a:solidFill>
                  <a:srgbClr val="002060"/>
                </a:solidFill>
                <a:effectLst>
                  <a:outerShdw sx="100000" sy="100000" kx="0" ky="0" algn="b" rotWithShape="0" blurRad="38100" dist="38100" dir="2700000">
                    <a:srgbClr val="000000">
                      <a:alpha val="43137"/>
                    </a:srgbClr>
                  </a:outerShdw>
                </a:effectLst>
              </a:defRPr>
            </a:lvl1pPr>
          </a:lstStyle>
          <a:p>
            <a:pPr/>
            <a:r>
              <a:t>Now Let’s make it happen!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25"/>
                                        </p:tgtEl>
                                        <p:attrNameLst>
                                          <p:attrName>style.visibility</p:attrName>
                                        </p:attrNameLst>
                                      </p:cBhvr>
                                      <p:to>
                                        <p:strVal val="visible"/>
                                      </p:to>
                                    </p:set>
                                    <p:anim calcmode="lin" valueType="num">
                                      <p:cBhvr>
                                        <p:cTn id="7" dur="1822" fill="hold"/>
                                        <p:tgtEl>
                                          <p:spTgt spid="325"/>
                                        </p:tgtEl>
                                        <p:attrNameLst>
                                          <p:attrName>ppt_x</p:attrName>
                                        </p:attrNameLst>
                                      </p:cBhvr>
                                      <p:tavLst>
                                        <p:tav tm="0">
                                          <p:val>
                                            <p:strVal val="#ppt_x"/>
                                          </p:val>
                                        </p:tav>
                                        <p:tav tm="100000">
                                          <p:val>
                                            <p:strVal val="#ppt_x"/>
                                          </p:val>
                                        </p:tav>
                                      </p:tavLst>
                                    </p:anim>
                                    <p:anim calcmode="lin" valueType="num">
                                      <p:cBhvr>
                                        <p:cTn id="8" dur="1822" fill="hold"/>
                                        <p:tgtEl>
                                          <p:spTgt spid="3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Subtype="2" presetID="2" grpId="2" fill="hold">
                                  <p:stCondLst>
                                    <p:cond delay="0"/>
                                  </p:stCondLst>
                                  <p:iterate type="el" backwards="0">
                                    <p:tmAbs val="0"/>
                                  </p:iterate>
                                  <p:childTnLst>
                                    <p:anim calcmode="lin" valueType="num">
                                      <p:cBhvr>
                                        <p:cTn id="12" dur="1000" fill="hold"/>
                                        <p:tgtEl>
                                          <p:spTgt spid="325"/>
                                        </p:tgtEl>
                                        <p:attrNameLst>
                                          <p:attrName>ppt_x</p:attrName>
                                        </p:attrNameLst>
                                      </p:cBhvr>
                                      <p:tavLst>
                                        <p:tav tm="0">
                                          <p:val>
                                            <p:strVal val="ppt_x"/>
                                          </p:val>
                                        </p:tav>
                                        <p:tav tm="100000">
                                          <p:val>
                                            <p:strVal val="1+ppt_w/2"/>
                                          </p:val>
                                        </p:tav>
                                      </p:tavLst>
                                    </p:anim>
                                    <p:anim calcmode="lin" valueType="num">
                                      <p:cBhvr>
                                        <p:cTn id="13" dur="1000" fill="hold"/>
                                        <p:tgtEl>
                                          <p:spTgt spid="325"/>
                                        </p:tgtEl>
                                        <p:attrNameLst>
                                          <p:attrName>ppt_y</p:attrName>
                                        </p:attrNameLst>
                                      </p:cBhvr>
                                      <p:tavLst>
                                        <p:tav tm="0">
                                          <p:val>
                                            <p:strVal val="ppt_y"/>
                                          </p:val>
                                        </p:tav>
                                        <p:tav tm="100000">
                                          <p:val>
                                            <p:strVal val="ppt_y"/>
                                          </p:val>
                                        </p:tav>
                                      </p:tavLst>
                                    </p:anim>
                                    <p:set>
                                      <p:cBhvr>
                                        <p:cTn id="14" fill="hold">
                                          <p:stCondLst>
                                            <p:cond delay="999"/>
                                          </p:stCondLst>
                                        </p:cTn>
                                        <p:tgtEl>
                                          <p:spTgt spid="3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3" fill="hold">
                                  <p:stCondLst>
                                    <p:cond delay="0"/>
                                  </p:stCondLst>
                                  <p:iterate type="el" backwards="0">
                                    <p:tmAbs val="0"/>
                                  </p:iterate>
                                  <p:childTnLst>
                                    <p:set>
                                      <p:cBhvr>
                                        <p:cTn id="18" fill="hold"/>
                                        <p:tgtEl>
                                          <p:spTgt spid="326"/>
                                        </p:tgtEl>
                                        <p:attrNameLst>
                                          <p:attrName>style.visibility</p:attrName>
                                        </p:attrNameLst>
                                      </p:cBhvr>
                                      <p:to>
                                        <p:strVal val="visible"/>
                                      </p:to>
                                    </p:set>
                                    <p:animEffect filter="fade" transition="in">
                                      <p:cBhvr>
                                        <p:cTn id="19" dur="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 grpId="2"/>
      <p:bldP build="whole" bldLvl="1" animBg="1" rev="0" advAuto="0" spid="326" grpId="3"/>
      <p:bldP build="whole" bldLvl="1" animBg="1" rev="0" advAuto="0" spid="32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25" name="Picture 7" descr="Picture 7"/>
          <p:cNvPicPr>
            <a:picLocks noChangeAspect="1"/>
          </p:cNvPicPr>
          <p:nvPr/>
        </p:nvPicPr>
        <p:blipFill>
          <a:blip r:embed="rId2">
            <a:extLst/>
          </a:blip>
          <a:srcRect l="2731" t="15876" r="25118" b="16627"/>
          <a:stretch>
            <a:fillRect/>
          </a:stretch>
        </p:blipFill>
        <p:spPr>
          <a:xfrm>
            <a:off x="2515194" y="2798539"/>
            <a:ext cx="19353512" cy="10184499"/>
          </a:xfrm>
          <a:prstGeom prst="rect">
            <a:avLst/>
          </a:prstGeom>
          <a:ln w="12700">
            <a:miter lim="400000"/>
          </a:ln>
        </p:spPr>
      </p:pic>
      <p:sp>
        <p:nvSpPr>
          <p:cNvPr id="126" name="435th consecutive month of above average global temps"/>
          <p:cNvSpPr txBox="1"/>
          <p:nvPr>
            <p:ph type="title" idx="4294967295"/>
          </p:nvPr>
        </p:nvSpPr>
        <p:spPr>
          <a:xfrm>
            <a:off x="1015999" y="1467192"/>
            <a:ext cx="22352004" cy="1391389"/>
          </a:xfrm>
          <a:prstGeom prst="rect">
            <a:avLst/>
          </a:prstGeom>
        </p:spPr>
        <p:txBody>
          <a:bodyPr/>
          <a:lstStyle/>
          <a:p>
            <a:pPr algn="ctr">
              <a:defRPr sz="7600">
                <a:solidFill>
                  <a:srgbClr val="FFFFFF"/>
                </a:solidFill>
              </a:defRPr>
            </a:pPr>
            <a:r>
              <a:t>435</a:t>
            </a:r>
            <a:r>
              <a:rPr baseline="31575"/>
              <a:t>th</a:t>
            </a:r>
            <a:r>
              <a:t> consecutive month of above average global temps</a:t>
            </a:r>
          </a:p>
        </p:txBody>
      </p:sp>
      <p:sp>
        <p:nvSpPr>
          <p:cNvPr id="127" name="March, 2021"/>
          <p:cNvSpPr txBox="1"/>
          <p:nvPr/>
        </p:nvSpPr>
        <p:spPr>
          <a:xfrm>
            <a:off x="1015999" y="492360"/>
            <a:ext cx="22352004" cy="1012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ctr" defTabSz="701675">
              <a:lnSpc>
                <a:spcPct val="80000"/>
              </a:lnSpc>
              <a:spcBef>
                <a:spcPts val="2800"/>
              </a:spcBef>
              <a:defRPr cap="all" spc="0" sz="6600">
                <a:solidFill>
                  <a:srgbClr val="FFFFFF"/>
                </a:solidFill>
              </a:defRPr>
            </a:lvl1pPr>
          </a:lstStyle>
          <a:p>
            <a:pPr/>
            <a:r>
              <a:t>March, 2021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25"/>
                                        </p:tgtEl>
                                        <p:attrNameLst>
                                          <p:attrName>style.visibility</p:attrName>
                                        </p:attrNameLst>
                                      </p:cBhvr>
                                      <p:to>
                                        <p:strVal val="visible"/>
                                      </p:to>
                                    </p:set>
                                    <p:anim calcmode="lin" valueType="num">
                                      <p:cBhvr>
                                        <p:cTn id="7" dur="500" fill="hold"/>
                                        <p:tgtEl>
                                          <p:spTgt spid="125"/>
                                        </p:tgtEl>
                                        <p:attrNameLst>
                                          <p:attrName>ppt_w</p:attrName>
                                        </p:attrNameLst>
                                      </p:cBhvr>
                                      <p:tavLst>
                                        <p:tav tm="0">
                                          <p:val>
                                            <p:fltVal val="0"/>
                                          </p:val>
                                        </p:tav>
                                        <p:tav tm="100000">
                                          <p:val>
                                            <p:strVal val="#ppt_w"/>
                                          </p:val>
                                        </p:tav>
                                      </p:tavLst>
                                    </p:anim>
                                    <p:anim calcmode="lin" valueType="num">
                                      <p:cBhvr>
                                        <p:cTn id="8" dur="500" fill="hold"/>
                                        <p:tgtEl>
                                          <p:spTgt spid="1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D9D9D9"/>
        </a:solidFill>
      </p:bgPr>
    </p:bg>
    <p:spTree>
      <p:nvGrpSpPr>
        <p:cNvPr id="1" name=""/>
        <p:cNvGrpSpPr/>
        <p:nvPr/>
      </p:nvGrpSpPr>
      <p:grpSpPr>
        <a:xfrm>
          <a:off x="0" y="0"/>
          <a:ext cx="0" cy="0"/>
          <a:chOff x="0" y="0"/>
          <a:chExt cx="0" cy="0"/>
        </a:xfrm>
      </p:grpSpPr>
      <p:graphicFrame>
        <p:nvGraphicFramePr>
          <p:cNvPr id="129" name="Content Placeholder 5"/>
          <p:cNvGraphicFramePr/>
          <p:nvPr/>
        </p:nvGraphicFramePr>
        <p:xfrm>
          <a:off x="4507123" y="3065062"/>
          <a:ext cx="14959857" cy="8357080"/>
        </p:xfrm>
        <a:graphic xmlns:a="http://schemas.openxmlformats.org/drawingml/2006/main">
          <a:graphicData uri="http://schemas.openxmlformats.org/drawingml/2006/chart">
            <c:chart xmlns:c="http://schemas.openxmlformats.org/drawingml/2006/chart" r:id="rId2"/>
          </a:graphicData>
        </a:graphic>
      </p:graphicFrame>
      <p:sp>
        <p:nvSpPr>
          <p:cNvPr id="130" name="Title 1"/>
          <p:cNvSpPr txBox="1"/>
          <p:nvPr/>
        </p:nvSpPr>
        <p:spPr>
          <a:xfrm>
            <a:off x="3357720" y="596706"/>
            <a:ext cx="17038321" cy="2014132"/>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ctr" defTabSz="1828800">
              <a:lnSpc>
                <a:spcPct val="90000"/>
              </a:lnSpc>
              <a:spcBef>
                <a:spcPts val="0"/>
              </a:spcBef>
              <a:defRPr b="1" spc="0" sz="6800">
                <a:solidFill>
                  <a:srgbClr val="002060"/>
                </a:solidFill>
                <a:effectLst>
                  <a:outerShdw sx="100000" sy="100000" kx="0" ky="0" algn="b" rotWithShape="0" blurRad="38100" dist="38100" dir="2700000">
                    <a:srgbClr val="000000">
                      <a:alpha val="43137"/>
                    </a:srgbClr>
                  </a:outerShdw>
                </a:effectLst>
                <a:latin typeface="Calibri"/>
                <a:ea typeface="Calibri"/>
                <a:cs typeface="Calibri"/>
                <a:sym typeface="Calibri"/>
              </a:defRPr>
            </a:lvl1pPr>
          </a:lstStyle>
          <a:p>
            <a:pPr/>
            <a:r>
              <a:t>Comparing Past Perspectives and Actual Outcomes: United States (2005-2020)</a:t>
            </a:r>
          </a:p>
        </p:txBody>
      </p:sp>
      <p:sp>
        <p:nvSpPr>
          <p:cNvPr id="131" name="TextBox 19"/>
          <p:cNvSpPr txBox="1"/>
          <p:nvPr/>
        </p:nvSpPr>
        <p:spPr>
          <a:xfrm>
            <a:off x="5869792" y="8967268"/>
            <a:ext cx="3702617" cy="9923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685784">
              <a:spcBef>
                <a:spcPts val="0"/>
              </a:spcBef>
              <a:defRPr b="1" i="1" sz="3200">
                <a:solidFill>
                  <a:srgbClr val="000000"/>
                </a:solidFill>
                <a:latin typeface="Calibri"/>
                <a:ea typeface="Calibri"/>
                <a:cs typeface="Calibri"/>
                <a:sym typeface="Calibri"/>
              </a:defRPr>
            </a:pPr>
            <a:r>
              <a:t>$14,900 Billion GDP</a:t>
            </a:r>
            <a:endParaRPr>
              <a:latin typeface="Iowan Old Style Roman"/>
              <a:ea typeface="Iowan Old Style Roman"/>
              <a:cs typeface="Iowan Old Style Roman"/>
              <a:sym typeface="Iowan Old Style Roman"/>
            </a:endParaRPr>
          </a:p>
          <a:p>
            <a:pPr algn="ctr" defTabSz="685784">
              <a:spcBef>
                <a:spcPts val="0"/>
              </a:spcBef>
              <a:defRPr b="1" i="1" sz="3200">
                <a:solidFill>
                  <a:srgbClr val="000000"/>
                </a:solidFill>
                <a:latin typeface="Calibri"/>
                <a:ea typeface="Calibri"/>
                <a:cs typeface="Calibri"/>
                <a:sym typeface="Calibri"/>
              </a:defRPr>
            </a:pPr>
            <a:r>
              <a:t>~176 Million Jobs</a:t>
            </a:r>
          </a:p>
        </p:txBody>
      </p:sp>
      <p:sp>
        <p:nvSpPr>
          <p:cNvPr id="132" name="TextBox 20"/>
          <p:cNvSpPr txBox="1"/>
          <p:nvPr/>
        </p:nvSpPr>
        <p:spPr>
          <a:xfrm>
            <a:off x="18508647" y="3225804"/>
            <a:ext cx="3899234" cy="9923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685784">
              <a:spcBef>
                <a:spcPts val="0"/>
              </a:spcBef>
              <a:defRPr b="1" i="1" sz="3200">
                <a:solidFill>
                  <a:srgbClr val="000000"/>
                </a:solidFill>
                <a:latin typeface="Calibri"/>
                <a:ea typeface="Calibri"/>
                <a:cs typeface="Calibri"/>
                <a:sym typeface="Calibri"/>
              </a:defRPr>
            </a:pPr>
            <a:r>
              <a:t>$23,500 Billion GDP</a:t>
            </a:r>
            <a:endParaRPr>
              <a:latin typeface="Iowan Old Style Roman"/>
              <a:ea typeface="Iowan Old Style Roman"/>
              <a:cs typeface="Iowan Old Style Roman"/>
              <a:sym typeface="Iowan Old Style Roman"/>
            </a:endParaRPr>
          </a:p>
          <a:p>
            <a:pPr algn="ctr" defTabSz="685784">
              <a:spcBef>
                <a:spcPts val="0"/>
              </a:spcBef>
              <a:defRPr b="1" i="1" sz="3200">
                <a:solidFill>
                  <a:srgbClr val="000000"/>
                </a:solidFill>
                <a:latin typeface="Calibri"/>
                <a:ea typeface="Calibri"/>
                <a:cs typeface="Calibri"/>
                <a:sym typeface="Calibri"/>
              </a:defRPr>
            </a:pPr>
            <a:r>
              <a:t>~212 Million Jobs</a:t>
            </a:r>
          </a:p>
        </p:txBody>
      </p:sp>
      <p:sp>
        <p:nvSpPr>
          <p:cNvPr id="133" name="TextBox 21"/>
          <p:cNvSpPr txBox="1"/>
          <p:nvPr/>
        </p:nvSpPr>
        <p:spPr>
          <a:xfrm>
            <a:off x="18757303" y="6146791"/>
            <a:ext cx="3899234" cy="9923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685784">
              <a:spcBef>
                <a:spcPts val="0"/>
              </a:spcBef>
              <a:defRPr b="1" i="1" sz="3200">
                <a:solidFill>
                  <a:srgbClr val="000000"/>
                </a:solidFill>
                <a:latin typeface="Calibri"/>
                <a:ea typeface="Calibri"/>
                <a:cs typeface="Calibri"/>
                <a:sym typeface="Calibri"/>
              </a:defRPr>
            </a:pPr>
            <a:r>
              <a:t>$18,400 Billion GDP</a:t>
            </a:r>
            <a:endParaRPr>
              <a:latin typeface="Iowan Old Style Roman"/>
              <a:ea typeface="Iowan Old Style Roman"/>
              <a:cs typeface="Iowan Old Style Roman"/>
              <a:sym typeface="Iowan Old Style Roman"/>
            </a:endParaRPr>
          </a:p>
          <a:p>
            <a:pPr algn="ctr" defTabSz="685784">
              <a:spcBef>
                <a:spcPts val="0"/>
              </a:spcBef>
              <a:defRPr b="1" i="1" sz="3200">
                <a:solidFill>
                  <a:srgbClr val="000000"/>
                </a:solidFill>
                <a:latin typeface="Calibri"/>
                <a:ea typeface="Calibri"/>
                <a:cs typeface="Calibri"/>
                <a:sym typeface="Calibri"/>
              </a:defRPr>
            </a:pPr>
            <a:r>
              <a:t>&lt; 200 Million Jobs</a:t>
            </a:r>
          </a:p>
        </p:txBody>
      </p:sp>
      <p:sp>
        <p:nvSpPr>
          <p:cNvPr id="134" name="TextBox 22"/>
          <p:cNvSpPr txBox="1"/>
          <p:nvPr/>
        </p:nvSpPr>
        <p:spPr>
          <a:xfrm>
            <a:off x="4579974" y="11544080"/>
            <a:ext cx="15205388"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685784">
              <a:defRPr b="1" i="1" sz="2800">
                <a:solidFill>
                  <a:srgbClr val="000000"/>
                </a:solidFill>
                <a:latin typeface="Calibri"/>
                <a:ea typeface="Calibri"/>
                <a:cs typeface="Calibri"/>
                <a:sym typeface="Calibri"/>
              </a:defRPr>
            </a:lvl1pPr>
          </a:lstStyle>
          <a:p>
            <a:pPr/>
            <a:r>
              <a:t>Source: Calculations by Laitner, using projections from EIA and other sources, March 2021.</a:t>
            </a:r>
          </a:p>
        </p:txBody>
      </p:sp>
      <p:sp>
        <p:nvSpPr>
          <p:cNvPr id="135" name="TextBox 23"/>
          <p:cNvSpPr txBox="1"/>
          <p:nvPr/>
        </p:nvSpPr>
        <p:spPr>
          <a:xfrm rot="20325236">
            <a:off x="9276639" y="6038574"/>
            <a:ext cx="6561813" cy="4970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685784">
              <a:defRPr b="1" i="1" sz="3200">
                <a:solidFill>
                  <a:srgbClr val="000000"/>
                </a:solidFill>
                <a:latin typeface="Calibri"/>
                <a:ea typeface="Calibri"/>
                <a:cs typeface="Calibri"/>
                <a:sym typeface="Calibri"/>
              </a:defRPr>
            </a:lvl1pPr>
          </a:lstStyle>
          <a:p>
            <a:pPr/>
            <a:r>
              <a:t>A 2005 Standard Economic Projection</a:t>
            </a:r>
          </a:p>
        </p:txBody>
      </p:sp>
      <p:sp>
        <p:nvSpPr>
          <p:cNvPr id="136" name="TextBox 24"/>
          <p:cNvSpPr txBox="1"/>
          <p:nvPr/>
        </p:nvSpPr>
        <p:spPr>
          <a:xfrm rot="20730086">
            <a:off x="10869805" y="7524273"/>
            <a:ext cx="3601856" cy="4970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685784">
              <a:defRPr b="1" i="1" sz="3200">
                <a:solidFill>
                  <a:srgbClr val="000000"/>
                </a:solidFill>
                <a:latin typeface="Calibri"/>
                <a:ea typeface="Calibri"/>
                <a:cs typeface="Calibri"/>
                <a:sym typeface="Calibri"/>
              </a:defRPr>
            </a:lvl1pPr>
          </a:lstStyle>
          <a:p>
            <a:pPr/>
            <a:r>
              <a:t>The Actual Outcome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childTnLst>
                                    <p:set>
                                      <p:cBhvr>
                                        <p:cTn id="6" fill="hold"/>
                                        <p:tgtEl>
                                          <p:spTgt spid="129">
                                            <p:graphicEl>
                                              <a:chart bldStep="gridLegend" categoryIdx="-3" seriesIdx="-3"/>
                                            </p:graphicEl>
                                          </p:spTgt>
                                        </p:tgtEl>
                                        <p:attrNameLst>
                                          <p:attrName>style.visibility</p:attrName>
                                        </p:attrNameLst>
                                      </p:cBhvr>
                                      <p:to>
                                        <p:strVal val="visible"/>
                                      </p:to>
                                    </p:set>
                                    <p:animEffect filter="fade" transition="in">
                                      <p:cBhvr>
                                        <p:cTn id="7" dur="500"/>
                                        <p:tgtEl>
                                          <p:spTgt spid="129">
                                            <p:graphicEl>
                                              <a:chart bldStep="gridLegend" categoryIdx="-3" seriesIdx="-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134"/>
                                        </p:tgtEl>
                                        <p:attrNameLst>
                                          <p:attrName>style.visibility</p:attrName>
                                        </p:attrNameLst>
                                      </p:cBhvr>
                                      <p:to>
                                        <p:strVal val="visible"/>
                                      </p:to>
                                    </p:set>
                                    <p:animEffect filter="fade" transition="in">
                                      <p:cBhvr>
                                        <p:cTn id="12" dur="500"/>
                                        <p:tgtEl>
                                          <p:spTgt spid="13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131"/>
                                        </p:tgtEl>
                                        <p:attrNameLst>
                                          <p:attrName>style.visibility</p:attrName>
                                        </p:attrNameLst>
                                      </p:cBhvr>
                                      <p:to>
                                        <p:strVal val="visible"/>
                                      </p:to>
                                    </p:set>
                                    <p:animEffect filter="fade" transition="in">
                                      <p:cBhvr>
                                        <p:cTn id="17" dur="500"/>
                                        <p:tgtEl>
                                          <p:spTgt spid="13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childTnLst>
                                    <p:set>
                                      <p:cBhvr>
                                        <p:cTn id="21" fill="hold"/>
                                        <p:tgtEl>
                                          <p:spTgt spid="129">
                                            <p:graphicEl>
                                              <a:chart bldStep="series" categoryIdx="-4" seriesIdx="0"/>
                                            </p:graphicEl>
                                          </p:spTgt>
                                        </p:tgtEl>
                                        <p:attrNameLst>
                                          <p:attrName>style.visibility</p:attrName>
                                        </p:attrNameLst>
                                      </p:cBhvr>
                                      <p:to>
                                        <p:strVal val="visible"/>
                                      </p:to>
                                    </p:set>
                                    <p:animEffect filter="fade" transition="in">
                                      <p:cBhvr>
                                        <p:cTn id="22" dur="500"/>
                                        <p:tgtEl>
                                          <p:spTgt spid="129">
                                            <p:graphicEl>
                                              <a:chart bldStep="series" categoryIdx="-4" seriesIdx="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4" fill="hold">
                                  <p:stCondLst>
                                    <p:cond delay="0"/>
                                  </p:stCondLst>
                                  <p:iterate type="el" backwards="0">
                                    <p:tmAbs val="0"/>
                                  </p:iterate>
                                  <p:childTnLst>
                                    <p:set>
                                      <p:cBhvr>
                                        <p:cTn id="26" fill="hold"/>
                                        <p:tgtEl>
                                          <p:spTgt spid="135"/>
                                        </p:tgtEl>
                                        <p:attrNameLst>
                                          <p:attrName>style.visibility</p:attrName>
                                        </p:attrNameLst>
                                      </p:cBhvr>
                                      <p:to>
                                        <p:strVal val="visible"/>
                                      </p:to>
                                    </p:set>
                                    <p:animEffect filter="fade" transition="in">
                                      <p:cBhvr>
                                        <p:cTn id="27" dur="500"/>
                                        <p:tgtEl>
                                          <p:spTgt spid="135"/>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5" fill="hold">
                                  <p:stCondLst>
                                    <p:cond delay="0"/>
                                  </p:stCondLst>
                                  <p:iterate type="el" backwards="0">
                                    <p:tmAbs val="0"/>
                                  </p:iterate>
                                  <p:childTnLst>
                                    <p:set>
                                      <p:cBhvr>
                                        <p:cTn id="31" fill="hold"/>
                                        <p:tgtEl>
                                          <p:spTgt spid="132"/>
                                        </p:tgtEl>
                                        <p:attrNameLst>
                                          <p:attrName>style.visibility</p:attrName>
                                        </p:attrNameLst>
                                      </p:cBhvr>
                                      <p:to>
                                        <p:strVal val="visible"/>
                                      </p:to>
                                    </p:set>
                                    <p:animEffect filter="fade" transition="in">
                                      <p:cBhvr>
                                        <p:cTn id="32" dur="500"/>
                                        <p:tgtEl>
                                          <p:spTgt spid="132"/>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ID="10" grpId="1" fill="hold">
                                  <p:stCondLst>
                                    <p:cond delay="0"/>
                                  </p:stCondLst>
                                  <p:childTnLst>
                                    <p:set>
                                      <p:cBhvr>
                                        <p:cTn id="36" fill="hold"/>
                                        <p:tgtEl>
                                          <p:spTgt spid="129">
                                            <p:graphicEl>
                                              <a:chart bldStep="series" categoryIdx="-4" seriesIdx="1"/>
                                            </p:graphicEl>
                                          </p:spTgt>
                                        </p:tgtEl>
                                        <p:attrNameLst>
                                          <p:attrName>style.visibility</p:attrName>
                                        </p:attrNameLst>
                                      </p:cBhvr>
                                      <p:to>
                                        <p:strVal val="visible"/>
                                      </p:to>
                                    </p:set>
                                    <p:animEffect filter="fade" transition="in">
                                      <p:cBhvr>
                                        <p:cTn id="37" dur="500"/>
                                        <p:tgtEl>
                                          <p:spTgt spid="129">
                                            <p:graphicEl>
                                              <a:chart bldStep="series" categoryIdx="-4" seriesIdx="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Class="entr" nodeType="clickEffect" presetID="10" grpId="1" fill="hold">
                                  <p:stCondLst>
                                    <p:cond delay="0"/>
                                  </p:stCondLst>
                                  <p:childTnLst>
                                    <p:set>
                                      <p:cBhvr>
                                        <p:cTn id="41" fill="hold"/>
                                        <p:tgtEl>
                                          <p:spTgt spid="129">
                                            <p:graphicEl>
                                              <a:chart bldStep="series" categoryIdx="-4" seriesIdx="2"/>
                                            </p:graphicEl>
                                          </p:spTgt>
                                        </p:tgtEl>
                                        <p:attrNameLst>
                                          <p:attrName>style.visibility</p:attrName>
                                        </p:attrNameLst>
                                      </p:cBhvr>
                                      <p:to>
                                        <p:strVal val="visible"/>
                                      </p:to>
                                    </p:set>
                                    <p:animEffect filter="fade" transition="in">
                                      <p:cBhvr>
                                        <p:cTn id="42" dur="500"/>
                                        <p:tgtEl>
                                          <p:spTgt spid="129">
                                            <p:graphicEl>
                                              <a:chart bldStep="series" categoryIdx="-4" seriesIdx="2"/>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6" presetID="23" grpId="6" fill="hold">
                                  <p:stCondLst>
                                    <p:cond delay="0"/>
                                  </p:stCondLst>
                                  <p:iterate type="el" backwards="0">
                                    <p:tmAbs val="0"/>
                                  </p:iterate>
                                  <p:childTnLst>
                                    <p:set>
                                      <p:cBhvr>
                                        <p:cTn id="46" fill="hold"/>
                                        <p:tgtEl>
                                          <p:spTgt spid="136"/>
                                        </p:tgtEl>
                                        <p:attrNameLst>
                                          <p:attrName>style.visibility</p:attrName>
                                        </p:attrNameLst>
                                      </p:cBhvr>
                                      <p:to>
                                        <p:strVal val="visible"/>
                                      </p:to>
                                    </p:set>
                                    <p:anim calcmode="lin" valueType="num">
                                      <p:cBhvr>
                                        <p:cTn id="47" dur="500" fill="hold"/>
                                        <p:tgtEl>
                                          <p:spTgt spid="136"/>
                                        </p:tgtEl>
                                        <p:attrNameLst>
                                          <p:attrName>ppt_w</p:attrName>
                                        </p:attrNameLst>
                                      </p:cBhvr>
                                      <p:tavLst>
                                        <p:tav tm="0">
                                          <p:val>
                                            <p:fltVal val="0"/>
                                          </p:val>
                                        </p:tav>
                                        <p:tav tm="100000">
                                          <p:val>
                                            <p:strVal val="#ppt_w"/>
                                          </p:val>
                                        </p:tav>
                                      </p:tavLst>
                                    </p:anim>
                                    <p:anim calcmode="lin" valueType="num">
                                      <p:cBhvr>
                                        <p:cTn id="48" dur="500" fill="hold"/>
                                        <p:tgtEl>
                                          <p:spTgt spid="136"/>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ID="10" grpId="7" fill="hold">
                                  <p:stCondLst>
                                    <p:cond delay="0"/>
                                  </p:stCondLst>
                                  <p:iterate type="el" backwards="0">
                                    <p:tmAbs val="0"/>
                                  </p:iterate>
                                  <p:childTnLst>
                                    <p:set>
                                      <p:cBhvr>
                                        <p:cTn id="52" fill="hold"/>
                                        <p:tgtEl>
                                          <p:spTgt spid="133"/>
                                        </p:tgtEl>
                                        <p:attrNameLst>
                                          <p:attrName>style.visibility</p:attrName>
                                        </p:attrNameLst>
                                      </p:cBhvr>
                                      <p:to>
                                        <p:strVal val="visible"/>
                                      </p:to>
                                    </p:set>
                                    <p:animEffect filter="fade" transition="in">
                                      <p:cBhvr>
                                        <p:cTn id="53" dur="5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3" grpId="7"/>
      <p:bldGraphic spid="129" grpId="1">
        <p:bldSub>
          <a:bldChart bld="series"/>
        </p:bldSub>
      </p:bldGraphic>
      <p:bldP build="whole" bldLvl="1" animBg="1" rev="0" advAuto="0" spid="134" grpId="2"/>
      <p:bldP build="whole" bldLvl="1" animBg="1" rev="0" advAuto="0" spid="132" grpId="5"/>
      <p:bldP build="whole" bldLvl="1" animBg="1" rev="0" advAuto="0" spid="135" grpId="4"/>
      <p:bldP build="whole" bldLvl="1" animBg="1" rev="0" advAuto="0" spid="131" grpId="3"/>
      <p:bldP build="whole" bldLvl="1" animBg="1" rev="0" advAuto="0" spid="136" grpId="6"/>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Image" descr="Image"/>
          <p:cNvPicPr>
            <a:picLocks noChangeAspect="1"/>
          </p:cNvPicPr>
          <p:nvPr>
            <p:ph type="pic" idx="21"/>
          </p:nvPr>
        </p:nvPicPr>
        <p:blipFill>
          <a:blip r:embed="rId3">
            <a:extLst/>
          </a:blip>
          <a:srcRect l="0" t="7647" r="0" b="7647"/>
          <a:stretch>
            <a:fillRect/>
          </a:stretch>
        </p:blipFill>
        <p:spPr>
          <a:xfrm>
            <a:off x="0" y="-12701"/>
            <a:ext cx="24384000" cy="13716002"/>
          </a:xfrm>
          <a:prstGeom prst="rect">
            <a:avLst/>
          </a:prstGeom>
        </p:spPr>
      </p:pic>
      <p:sp>
        <p:nvSpPr>
          <p:cNvPr id="139" name="TextBox 3"/>
          <p:cNvSpPr txBox="1"/>
          <p:nvPr/>
        </p:nvSpPr>
        <p:spPr>
          <a:xfrm>
            <a:off x="10096068" y="6187639"/>
            <a:ext cx="11225809" cy="14587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pc="0" sz="9600">
                <a:solidFill>
                  <a:srgbClr val="002060"/>
                </a:solidFill>
                <a:latin typeface="Arial"/>
                <a:ea typeface="Arial"/>
                <a:cs typeface="Arial"/>
                <a:sym typeface="Arial"/>
              </a:defRPr>
            </a:lvl1pPr>
          </a:lstStyle>
          <a:p>
            <a:pPr/>
            <a:r>
              <a:t>Yet, there is hope...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chemeClr val="accent1"/>
            </a:gs>
            <a:gs pos="100000">
              <a:srgbClr val="3E6169"/>
            </a:gs>
          </a:gsLst>
          <a:lin ang="5400000" scaled="0"/>
        </a:gradFill>
      </p:bgPr>
    </p:bg>
    <p:spTree>
      <p:nvGrpSpPr>
        <p:cNvPr id="1" name=""/>
        <p:cNvGrpSpPr/>
        <p:nvPr/>
      </p:nvGrpSpPr>
      <p:grpSpPr>
        <a:xfrm>
          <a:off x="0" y="0"/>
          <a:ext cx="0" cy="0"/>
          <a:chOff x="0" y="0"/>
          <a:chExt cx="0" cy="0"/>
        </a:xfrm>
      </p:grpSpPr>
      <p:pic>
        <p:nvPicPr>
          <p:cNvPr id="143" name="image2.jpeg" descr="image2.jpeg"/>
          <p:cNvPicPr>
            <a:picLocks noChangeAspect="1"/>
          </p:cNvPicPr>
          <p:nvPr>
            <p:ph type="pic" idx="21"/>
          </p:nvPr>
        </p:nvPicPr>
        <p:blipFill>
          <a:blip r:embed="rId2">
            <a:extLst/>
          </a:blip>
          <a:srcRect l="0" t="3212" r="0" b="3212"/>
          <a:stretch>
            <a:fillRect/>
          </a:stretch>
        </p:blipFill>
        <p:spPr>
          <a:xfrm>
            <a:off x="1016000" y="1015999"/>
            <a:ext cx="13970000" cy="9804402"/>
          </a:xfrm>
          <a:prstGeom prst="rect">
            <a:avLst/>
          </a:prstGeom>
        </p:spPr>
      </p:pic>
      <p:pic>
        <p:nvPicPr>
          <p:cNvPr id="144" name="image1.jpeg" descr="image1.jpeg"/>
          <p:cNvPicPr>
            <a:picLocks noChangeAspect="1"/>
          </p:cNvPicPr>
          <p:nvPr>
            <p:ph type="pic" idx="22"/>
          </p:nvPr>
        </p:nvPicPr>
        <p:blipFill>
          <a:blip r:embed="rId3">
            <a:extLst/>
          </a:blip>
          <a:srcRect l="0" t="10833" r="0" b="10833"/>
          <a:stretch>
            <a:fillRect/>
          </a:stretch>
        </p:blipFill>
        <p:spPr>
          <a:xfrm>
            <a:off x="15240000" y="1015999"/>
            <a:ext cx="8128000" cy="4775202"/>
          </a:xfrm>
          <a:prstGeom prst="rect">
            <a:avLst/>
          </a:prstGeom>
        </p:spPr>
      </p:pic>
      <p:sp>
        <p:nvSpPr>
          <p:cNvPr id="145" name="Winner of the doe solar decathlon"/>
          <p:cNvSpPr txBox="1"/>
          <p:nvPr>
            <p:ph type="body" sz="quarter" idx="1"/>
          </p:nvPr>
        </p:nvSpPr>
        <p:spPr>
          <a:xfrm>
            <a:off x="1016000" y="11085762"/>
            <a:ext cx="22352000" cy="1905001"/>
          </a:xfrm>
          <a:prstGeom prst="rect">
            <a:avLst/>
          </a:prstGeom>
        </p:spPr>
        <p:txBody>
          <a:bodyPr/>
          <a:lstStyle/>
          <a:p>
            <a:pPr algn="ctr" defTabSz="460628">
              <a:lnSpc>
                <a:spcPct val="64000"/>
              </a:lnSpc>
              <a:spcBef>
                <a:spcPts val="0"/>
              </a:spcBef>
              <a:defRPr cap="all" i="0" spc="0" sz="5219">
                <a:solidFill>
                  <a:srgbClr val="FFFFFF"/>
                </a:solidFill>
                <a:latin typeface="DIN Condensed Bold"/>
                <a:ea typeface="DIN Condensed Bold"/>
                <a:cs typeface="DIN Condensed Bold"/>
                <a:sym typeface="DIN Condensed Bold"/>
              </a:defRPr>
            </a:pPr>
            <a:r>
              <a:t>Winner of the doe solar decathlon</a:t>
            </a:r>
          </a:p>
          <a:p>
            <a:pPr algn="ctr" defTabSz="460628">
              <a:lnSpc>
                <a:spcPct val="64000"/>
              </a:lnSpc>
              <a:spcBef>
                <a:spcPts val="0"/>
              </a:spcBef>
              <a:defRPr cap="all" i="0" spc="0" sz="5219">
                <a:solidFill>
                  <a:srgbClr val="FFFFFF"/>
                </a:solidFill>
                <a:latin typeface="DIN Condensed Bold"/>
                <a:ea typeface="DIN Condensed Bold"/>
                <a:cs typeface="DIN Condensed Bold"/>
                <a:sym typeface="DIN Condensed Bold"/>
              </a:defRPr>
            </a:pPr>
          </a:p>
          <a:p>
            <a:pPr algn="ctr" defTabSz="460628">
              <a:lnSpc>
                <a:spcPct val="64000"/>
              </a:lnSpc>
              <a:spcBef>
                <a:spcPts val="0"/>
              </a:spcBef>
              <a:defRPr i="0" spc="0" sz="5219">
                <a:solidFill>
                  <a:srgbClr val="FFFFFF"/>
                </a:solidFill>
                <a:latin typeface="DIN Condensed Bold"/>
                <a:ea typeface="DIN Condensed Bold"/>
                <a:cs typeface="DIN Condensed Bold"/>
                <a:sym typeface="DIN Condensed Bold"/>
              </a:defRPr>
            </a:pPr>
            <a:r>
              <a:t>Congratulations CU Boulder, Kristen Taddonio and Joe Smyth</a:t>
            </a:r>
            <a:r>
              <a:rPr cap="all"/>
              <a:t>  </a:t>
            </a:r>
          </a:p>
        </p:txBody>
      </p:sp>
      <p:pic>
        <p:nvPicPr>
          <p:cNvPr id="146" name="Picture 2" descr="Picture 2">
            <a:hlinkClick r:id="" invalidUrl="" action="ppaction://hlinkshowjump?jump=nextslide" tgtFrame="" tooltip="" history="1" highlightClick="0" endSnd="0"/>
          </p:cNvPr>
          <p:cNvPicPr>
            <a:picLocks noChangeAspect="1"/>
          </p:cNvPicPr>
          <p:nvPr/>
        </p:nvPicPr>
        <p:blipFill>
          <a:blip r:embed="rId4">
            <a:extLst/>
          </a:blip>
          <a:srcRect l="0" t="18654" r="0" b="0"/>
          <a:stretch>
            <a:fillRect/>
          </a:stretch>
        </p:blipFill>
        <p:spPr>
          <a:xfrm>
            <a:off x="15240000" y="5985072"/>
            <a:ext cx="8128001" cy="4958839"/>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Picture 12" descr="Picture 12"/>
          <p:cNvPicPr>
            <a:picLocks noChangeAspect="1"/>
          </p:cNvPicPr>
          <p:nvPr/>
        </p:nvPicPr>
        <p:blipFill>
          <a:blip r:embed="rId2">
            <a:extLst/>
          </a:blip>
          <a:srcRect l="0" t="12500" r="0" b="12500"/>
          <a:stretch>
            <a:fillRect/>
          </a:stretch>
        </p:blipFill>
        <p:spPr>
          <a:xfrm>
            <a:off x="0" y="-1"/>
            <a:ext cx="24383999" cy="13716002"/>
          </a:xfrm>
          <a:prstGeom prst="rect">
            <a:avLst/>
          </a:prstGeom>
          <a:ln w="12700">
            <a:miter lim="400000"/>
          </a:ln>
        </p:spPr>
      </p:pic>
      <p:pic>
        <p:nvPicPr>
          <p:cNvPr id="149" name="Picture 14" descr="Picture 14"/>
          <p:cNvPicPr>
            <a:picLocks noChangeAspect="1"/>
          </p:cNvPicPr>
          <p:nvPr/>
        </p:nvPicPr>
        <p:blipFill>
          <a:blip r:embed="rId3">
            <a:extLst/>
          </a:blip>
          <a:stretch>
            <a:fillRect/>
          </a:stretch>
        </p:blipFill>
        <p:spPr>
          <a:xfrm>
            <a:off x="1753448" y="541864"/>
            <a:ext cx="7703620" cy="229959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49"/>
                                        </p:tgtEl>
                                        <p:attrNameLst>
                                          <p:attrName>style.visibility</p:attrName>
                                        </p:attrNameLst>
                                      </p:cBhvr>
                                      <p:to>
                                        <p:strVal val="visible"/>
                                      </p:to>
                                    </p:set>
                                    <p:animEffect filter="fade" transition="in">
                                      <p:cBhvr>
                                        <p:cTn id="7" dur="5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1"/>
    </p:bldLst>
  </p:timing>
</p:sld>
</file>

<file path=ppt/theme/theme1.xml><?xml version="1.0" encoding="utf-8"?>
<a:theme xmlns:a="http://schemas.openxmlformats.org/drawingml/2006/main" xmlns:r="http://schemas.openxmlformats.org/officeDocument/2006/relationships" name="New_Template9">
  <a:themeElements>
    <a:clrScheme name="New_Template9">
      <a:dk1>
        <a:srgbClr val="5C5C5C"/>
      </a:dk1>
      <a:lt1>
        <a:srgbClr val="FFFFFF"/>
      </a:lt1>
      <a:dk2>
        <a:srgbClr val="A7A7A7"/>
      </a:dk2>
      <a:lt2>
        <a:srgbClr val="535353"/>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Helvetica"/>
        <a:ea typeface="Helvetica"/>
        <a:cs typeface="Helvetica"/>
      </a:majorFont>
      <a:minorFont>
        <a:latin typeface="Helvetica Neue"/>
        <a:ea typeface="Helvetica Neue"/>
        <a:cs typeface="Helvetica Neue"/>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9">
  <a:themeElements>
    <a:clrScheme name="New_Template9">
      <a:dk1>
        <a:srgbClr val="000000"/>
      </a:dk1>
      <a:lt1>
        <a:srgbClr val="FFFFFF"/>
      </a:lt1>
      <a:dk2>
        <a:srgbClr val="A7A7A7"/>
      </a:dk2>
      <a:lt2>
        <a:srgbClr val="535353"/>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Helvetica"/>
        <a:ea typeface="Helvetica"/>
        <a:cs typeface="Helvetica"/>
      </a:majorFont>
      <a:minorFont>
        <a:latin typeface="Helvetica Neue"/>
        <a:ea typeface="Helvetica Neue"/>
        <a:cs typeface="Helvetica Neue"/>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2000"/>
          </a:spcBef>
          <a:spcAft>
            <a:spcPts val="0"/>
          </a:spcAft>
          <a:buClrTx/>
          <a:buSzTx/>
          <a:buFontTx/>
          <a:buNone/>
          <a:tabLst/>
          <a:defRPr b="0" baseline="0" cap="none" i="0" spc="39" strike="noStrike" sz="4000" u="none" kumimoji="0" normalizeH="0">
            <a:ln>
              <a:noFill/>
            </a:ln>
            <a:solidFill>
              <a:srgbClr val="5C5C5C"/>
            </a:solidFill>
            <a:effectLst/>
            <a:uFillTx/>
            <a:latin typeface="DIN Condensed Bold"/>
            <a:ea typeface="DIN Condensed Bold"/>
            <a:cs typeface="DIN Condensed Bold"/>
            <a:sym typeface="DIN Condensed Bol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