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Default Extension="emf" ContentType="image/x-emf"/>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docProps/app.xml" ContentType="application/vnd.openxmlformats-officedocument.extended-properties+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notesSlides/notesSlide6.xml" ContentType="application/vnd.openxmlformats-officedocument.presentationml.notes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p:sldMasterIdLst>
    <p:sldMasterId id="2147483648" r:id="rId1"/>
  </p:sldMasterIdLst>
  <p:notesMasterIdLst>
    <p:notesMasterId r:id="rId16"/>
  </p:notesMasterIdLst>
  <p:handoutMasterIdLst>
    <p:handoutMasterId r:id="rId17"/>
  </p:handoutMasterIdLst>
  <p:sldIdLst>
    <p:sldId id="256" r:id="rId2"/>
    <p:sldId id="391" r:id="rId3"/>
    <p:sldId id="404" r:id="rId4"/>
    <p:sldId id="405" r:id="rId5"/>
    <p:sldId id="406" r:id="rId6"/>
    <p:sldId id="400" r:id="rId7"/>
    <p:sldId id="401" r:id="rId8"/>
    <p:sldId id="408" r:id="rId9"/>
    <p:sldId id="407" r:id="rId10"/>
    <p:sldId id="409" r:id="rId11"/>
    <p:sldId id="410" r:id="rId12"/>
    <p:sldId id="411" r:id="rId13"/>
    <p:sldId id="412" r:id="rId14"/>
    <p:sldId id="270" r:id="rId15"/>
  </p:sldIdLst>
  <p:sldSz cx="9906000" cy="6858000" type="A4"/>
  <p:notesSz cx="6858000" cy="9144000"/>
  <p:defaultTextStyle>
    <a:defPPr>
      <a:defRPr lang="ru-RU"/>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xmlns:p="http://schemas.openxmlformats.org/presentationml/2006/main" xmlns:r="http://schemas.openxmlformats.org/officeDocument/2006/relationships" xmlns:a="http://schemas.openxmlformats.org/drawingml/2006/main" xmlns="">
        <p15:guide id="1" orient="horz" pos="812">
          <p15:clr>
            <a:srgbClr val="A4A3A4"/>
          </p15:clr>
        </p15:guide>
        <p15:guide id="2" pos="55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F26724"/>
    <a:srgbClr val="E62B25"/>
    <a:srgbClr val="F99B1C"/>
    <a:srgbClr val="F18420"/>
    <a:srgbClr val="E78E24"/>
    <a:srgbClr val="FFFF00"/>
    <a:srgbClr val="951A1D"/>
    <a:srgbClr val="921A1D"/>
    <a:srgbClr val="FE7D19"/>
    <a:srgbClr val="903838"/>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20"/>
    <p:restoredTop sz="94660"/>
  </p:normalViewPr>
  <p:slideViewPr>
    <p:cSldViewPr snapToGrid="0">
      <p:cViewPr varScale="1">
        <p:scale>
          <a:sx n="108" d="100"/>
          <a:sy n="108" d="100"/>
        </p:scale>
        <p:origin x="-96" y="-160"/>
      </p:cViewPr>
      <p:guideLst>
        <p:guide orient="horz" pos="812"/>
        <p:guide pos="558"/>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ru-RU"/>
          </a:p>
        </p:txBody>
      </p:sp>
      <p:sp>
        <p:nvSpPr>
          <p:cNvPr id="409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410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ru-RU"/>
          </a:p>
        </p:txBody>
      </p:sp>
      <p:sp>
        <p:nvSpPr>
          <p:cNvPr id="410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CAD1885-E098-4B7A-990F-592BFF924F96}" type="slidenum">
              <a:rPr lang="ru-RU"/>
              <a:pPr/>
              <a:t>‹#›</a:t>
            </a:fld>
            <a:endParaRPr lang="ru-RU"/>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72919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245306-B2CB-4645-898C-C2FCC6886318}" type="datetimeFigureOut">
              <a:rPr lang="ru-RU" smtClean="0"/>
              <a:pPr/>
              <a:t>5/25/19</a:t>
            </a:fld>
            <a:endParaRPr lang="ru-RU"/>
          </a:p>
        </p:txBody>
      </p:sp>
      <p:sp>
        <p:nvSpPr>
          <p:cNvPr id="4" name="Образ слайда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4F20C5-343F-447E-95CE-BEBA09498CFE}" type="slidenum">
              <a:rPr lang="ru-RU" smtClean="0"/>
              <a:pPr/>
              <a:t>‹#›</a:t>
            </a:fld>
            <a:endParaRPr lang="ru-RU"/>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8266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1</a:t>
            </a:fld>
            <a:endParaRPr lang="ru-RU"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13</a:t>
            </a:fld>
            <a:endParaRPr lang="ru-RU"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79157660"/>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2</a:t>
            </a:fld>
            <a:endParaRPr lang="ru-R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6</a:t>
            </a:fld>
            <a:endParaRPr lang="ru-R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7</a:t>
            </a:fld>
            <a:endParaRPr lang="ru-R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8</a:t>
            </a:fld>
            <a:endParaRPr lang="ru-RU"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5084162"/>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9</a:t>
            </a:fld>
            <a:endParaRPr lang="ru-RU"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33660177"/>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10</a:t>
            </a:fld>
            <a:endParaRPr lang="ru-RU"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30739094"/>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11</a:t>
            </a:fld>
            <a:endParaRPr lang="ru-RU"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86879172"/>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B4F20C5-343F-447E-95CE-BEBA09498CFE}" type="slidenum">
              <a:rPr lang="ru-RU" smtClean="0"/>
              <a:pPr/>
              <a:t>12</a:t>
            </a:fld>
            <a:endParaRPr lang="ru-RU"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45334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5"/>
            <a:ext cx="8420100" cy="1470025"/>
          </a:xfrm>
        </p:spPr>
        <p:txBody>
          <a:bodyPr/>
          <a:lstStyle/>
          <a:p>
            <a:r>
              <a:rPr lang="ru-RU"/>
              <a:t>Образец заголовка</a:t>
            </a:r>
          </a:p>
        </p:txBody>
      </p:sp>
      <p:sp>
        <p:nvSpPr>
          <p:cNvPr id="3" name="Подзаголовок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E741858-E3CA-4C30-9D94-B3E7454F7347}"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DE355F6-8B83-4D65-896D-3EEBFD751116}"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058025" y="609600"/>
            <a:ext cx="2105025" cy="54864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742950" y="609600"/>
            <a:ext cx="6162675" cy="54864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ECA39E0-91F1-4BC9-BE67-AB32F1E71E63}"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C3933E49-F42B-4B24-8ECA-067FDC6D3F0A}"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638" y="4406900"/>
            <a:ext cx="84201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1DD68EA-4154-45CC-BBE3-438B7F56B3E5}"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B269AF0C-A13A-461F-987E-CD43E91FF7F6}"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54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020306DE-A36F-4B98-B5B7-872FDA113A29}"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D233BCCF-00E1-43E0-A013-7B74FDB6F766}"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027F3A33-6A4A-4395-8324-C6DCD486F135}"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3050"/>
            <a:ext cx="3259138"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1DF35FE-C004-4173-8268-FCF9B3B392AF}"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513" y="4800600"/>
            <a:ext cx="59436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D75E57B-67AF-45F9-A9C5-5C088F397C07}"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1027" name="Rectangle 3"/>
          <p:cNvSpPr>
            <a:spLocks noGrp="1" noChangeArrowheads="1"/>
          </p:cNvSpPr>
          <p:nvPr>
            <p:ph type="body" idx="1"/>
          </p:nvPr>
        </p:nvSpPr>
        <p:spPr bwMode="auto">
          <a:xfrm>
            <a:off x="742950" y="1981200"/>
            <a:ext cx="84201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ru-RU"/>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8654A06-2576-4317-9918-DE5666745605}"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4.emf"/><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539556" y="854094"/>
            <a:ext cx="2540005" cy="790927"/>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8" name="Прямоугольник 7"/>
          <p:cNvSpPr>
            <a:spLocks noChangeArrowheads="1"/>
          </p:cNvSpPr>
          <p:nvPr/>
        </p:nvSpPr>
        <p:spPr bwMode="auto">
          <a:xfrm flipH="1">
            <a:off x="-2" y="2640555"/>
            <a:ext cx="3079561" cy="1537745"/>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dirty="0"/>
          </a:p>
        </p:txBody>
      </p:sp>
      <p:sp>
        <p:nvSpPr>
          <p:cNvPr id="2071" name="Text Box 23"/>
          <p:cNvSpPr txBox="1">
            <a:spLocks noChangeArrowheads="1"/>
          </p:cNvSpPr>
          <p:nvPr/>
        </p:nvSpPr>
        <p:spPr bwMode="auto">
          <a:xfrm>
            <a:off x="3373679" y="2640554"/>
            <a:ext cx="6309163" cy="2616101"/>
          </a:xfrm>
          <a:prstGeom prst="rect">
            <a:avLst/>
          </a:prstGeom>
          <a:noFill/>
          <a:ln w="9525">
            <a:noFill/>
            <a:miter lim="800000"/>
            <a:headEnd/>
            <a:tailEnd/>
          </a:ln>
          <a:effectLst/>
        </p:spPr>
        <p:txBody>
          <a:bodyPr wrap="square">
            <a:spAutoFit/>
          </a:bodyPr>
          <a:lstStyle/>
          <a:p>
            <a:r>
              <a:rPr lang="en-US" b="1" dirty="0"/>
              <a:t>Cost and Benefits of Deep Decarbonization in Russia: </a:t>
            </a:r>
            <a:endParaRPr lang="en-US" dirty="0"/>
          </a:p>
          <a:p>
            <a:r>
              <a:rPr lang="en-US" b="1" dirty="0"/>
              <a:t>A Thought Experiment</a:t>
            </a:r>
            <a:r>
              <a:rPr lang="ru-RU" sz="1200" dirty="0"/>
              <a:t> </a:t>
            </a:r>
          </a:p>
          <a:p>
            <a:endParaRPr lang="en-US" sz="1200" dirty="0"/>
          </a:p>
          <a:p>
            <a:r>
              <a:rPr lang="en-US" sz="2000" dirty="0"/>
              <a:t>The 7</a:t>
            </a:r>
            <a:r>
              <a:rPr lang="en-US" sz="2000" i="1" dirty="0"/>
              <a:t>th</a:t>
            </a:r>
            <a:r>
              <a:rPr lang="en-US" sz="2000" dirty="0"/>
              <a:t> International Symposium on Environment and Energy Finance Issues (ISEFI-2019)</a:t>
            </a:r>
          </a:p>
          <a:p>
            <a:r>
              <a:rPr lang="en-US" sz="2000" dirty="0"/>
              <a:t>Paris, France</a:t>
            </a:r>
          </a:p>
          <a:p>
            <a:r>
              <a:rPr lang="en-US" sz="2000" dirty="0"/>
              <a:t>May 24, 2019</a:t>
            </a:r>
            <a:endParaRPr lang="ru-RU" sz="2000" dirty="0"/>
          </a:p>
        </p:txBody>
      </p:sp>
      <p:sp>
        <p:nvSpPr>
          <p:cNvPr id="10" name="Text Box 23"/>
          <p:cNvSpPr txBox="1">
            <a:spLocks noChangeArrowheads="1"/>
          </p:cNvSpPr>
          <p:nvPr/>
        </p:nvSpPr>
        <p:spPr bwMode="auto">
          <a:xfrm>
            <a:off x="600348" y="4994168"/>
            <a:ext cx="3739179" cy="1600438"/>
          </a:xfrm>
          <a:prstGeom prst="rect">
            <a:avLst/>
          </a:prstGeom>
          <a:noFill/>
          <a:ln w="9525">
            <a:noFill/>
            <a:miter lim="800000"/>
            <a:headEnd/>
            <a:tailEnd/>
          </a:ln>
          <a:effectLst/>
        </p:spPr>
        <p:txBody>
          <a:bodyPr wrap="square">
            <a:spAutoFit/>
          </a:bodyPr>
          <a:lstStyle/>
          <a:p>
            <a:pPr algn="l">
              <a:spcBef>
                <a:spcPts val="0"/>
              </a:spcBef>
            </a:pPr>
            <a:r>
              <a:rPr lang="en-US" sz="1800" dirty="0">
                <a:latin typeface="Tahoma" pitchFamily="34" charset="0"/>
                <a:ea typeface="Tahoma" pitchFamily="34" charset="0"/>
                <a:cs typeface="Tahoma" pitchFamily="34" charset="0"/>
              </a:rPr>
              <a:t>John A. “Skip” Laitner</a:t>
            </a:r>
            <a:endParaRPr lang="ru-RU" sz="1800" dirty="0">
              <a:latin typeface="Tahoma" pitchFamily="34" charset="0"/>
              <a:ea typeface="Tahoma" pitchFamily="34" charset="0"/>
              <a:cs typeface="Tahoma" pitchFamily="34" charset="0"/>
            </a:endParaRPr>
          </a:p>
          <a:p>
            <a:pPr algn="l">
              <a:spcBef>
                <a:spcPts val="0"/>
              </a:spcBef>
            </a:pPr>
            <a:r>
              <a:rPr lang="en-US" sz="1800" dirty="0">
                <a:latin typeface="Tahoma" pitchFamily="34" charset="0"/>
                <a:ea typeface="Tahoma" pitchFamily="34" charset="0"/>
                <a:cs typeface="Tahoma" pitchFamily="34" charset="0"/>
              </a:rPr>
              <a:t>Senior Research Economist </a:t>
            </a:r>
            <a:endParaRPr lang="ru-RU" sz="1800" dirty="0">
              <a:latin typeface="Tahoma" pitchFamily="34" charset="0"/>
              <a:ea typeface="Tahoma" pitchFamily="34" charset="0"/>
              <a:cs typeface="Tahoma" pitchFamily="34" charset="0"/>
            </a:endParaRPr>
          </a:p>
          <a:p>
            <a:pPr algn="l">
              <a:spcBef>
                <a:spcPts val="0"/>
              </a:spcBef>
            </a:pPr>
            <a:r>
              <a:rPr lang="en-US" sz="1800" dirty="0">
                <a:latin typeface="Tahoma" pitchFamily="34" charset="0"/>
                <a:ea typeface="Tahoma" pitchFamily="34" charset="0"/>
                <a:cs typeface="Tahoma" pitchFamily="34" charset="0"/>
              </a:rPr>
              <a:t>E-mail</a:t>
            </a:r>
            <a:r>
              <a:rPr lang="ru-RU" sz="1800" dirty="0">
                <a:latin typeface="Tahoma" pitchFamily="34" charset="0"/>
                <a:ea typeface="Tahoma" pitchFamily="34" charset="0"/>
                <a:cs typeface="Tahoma" pitchFamily="34" charset="0"/>
              </a:rPr>
              <a:t>: </a:t>
            </a:r>
            <a:r>
              <a:rPr lang="en-US" sz="1800" dirty="0">
                <a:latin typeface="Tahoma" pitchFamily="34" charset="0"/>
                <a:ea typeface="Tahoma" pitchFamily="34" charset="0"/>
                <a:cs typeface="Tahoma" pitchFamily="34" charset="0"/>
              </a:rPr>
              <a:t>EconSkip@gmail.com</a:t>
            </a:r>
          </a:p>
          <a:p>
            <a:pPr algn="l">
              <a:spcBef>
                <a:spcPts val="0"/>
              </a:spcBef>
            </a:pPr>
            <a:endParaRPr lang="en-US" sz="800" dirty="0">
              <a:latin typeface="Tahoma" pitchFamily="34" charset="0"/>
              <a:ea typeface="Tahoma" pitchFamily="34" charset="0"/>
              <a:cs typeface="Tahoma" pitchFamily="34" charset="0"/>
            </a:endParaRPr>
          </a:p>
          <a:p>
            <a:pPr algn="l">
              <a:spcBef>
                <a:spcPts val="0"/>
              </a:spcBef>
            </a:pPr>
            <a:r>
              <a:rPr lang="en-US" sz="1800" dirty="0">
                <a:latin typeface="Tahoma" pitchFamily="34" charset="0"/>
                <a:ea typeface="Tahoma" pitchFamily="34" charset="0"/>
                <a:cs typeface="Tahoma" pitchFamily="34" charset="0"/>
              </a:rPr>
              <a:t>In collaboration with Oleg Lugovoy and Vladimir Potashnikov</a:t>
            </a:r>
            <a:endParaRPr lang="ru-RU" sz="1800" dirty="0">
              <a:latin typeface="Tahoma" pitchFamily="34" charset="0"/>
              <a:ea typeface="Tahoma" pitchFamily="34" charset="0"/>
              <a:cs typeface="Tahoma" pitchFamily="34" charset="0"/>
            </a:endParaRPr>
          </a:p>
        </p:txBody>
      </p:sp>
      <p:sp>
        <p:nvSpPr>
          <p:cNvPr id="6" name="TextBox 5"/>
          <p:cNvSpPr txBox="1"/>
          <p:nvPr/>
        </p:nvSpPr>
        <p:spPr>
          <a:xfrm>
            <a:off x="4757977" y="1018724"/>
            <a:ext cx="4315956" cy="461665"/>
          </a:xfrm>
          <a:prstGeom prst="rect">
            <a:avLst/>
          </a:prstGeom>
          <a:noFill/>
        </p:spPr>
        <p:txBody>
          <a:bodyPr wrap="square" rtlCol="0">
            <a:spAutoFit/>
          </a:bodyPr>
          <a:lstStyle/>
          <a:p>
            <a:r>
              <a:rPr lang="en-US" sz="1200" b="1" dirty="0">
                <a:latin typeface="Tahoma" pitchFamily="34" charset="0"/>
                <a:ea typeface="Tahoma" pitchFamily="34" charset="0"/>
                <a:cs typeface="Tahoma" pitchFamily="34" charset="0"/>
              </a:rPr>
              <a:t>Institute for Applied Research </a:t>
            </a:r>
          </a:p>
          <a:p>
            <a:r>
              <a:rPr lang="en-US" sz="1200" b="1" dirty="0">
                <a:latin typeface="Tahoma" pitchFamily="34" charset="0"/>
                <a:ea typeface="Tahoma" pitchFamily="34" charset="0"/>
                <a:cs typeface="Tahoma" pitchFamily="34" charset="0"/>
              </a:rPr>
              <a:t>Center for Economic Modeling of Energy and Ecology</a:t>
            </a:r>
            <a:endParaRPr lang="ru-RU" sz="1200" b="1" dirty="0">
              <a:latin typeface="Tahoma" pitchFamily="34" charset="0"/>
              <a:ea typeface="Tahoma" pitchFamily="34" charset="0"/>
              <a:cs typeface="Tahoma" pitchFamily="34" charset="0"/>
            </a:endParaRPr>
          </a:p>
        </p:txBody>
      </p:sp>
    </p:spTree>
  </p:cSld>
  <p:clrMapOvr>
    <a:masterClrMapping/>
  </p:clrMapOvr>
  <p:transition advClick="0"/>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929120" y="431426"/>
            <a:ext cx="1164169" cy="36250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8" name="Прямоугольник 7"/>
          <p:cNvSpPr>
            <a:spLocks noChangeArrowheads="1"/>
          </p:cNvSpPr>
          <p:nvPr/>
        </p:nvSpPr>
        <p:spPr bwMode="auto">
          <a:xfrm>
            <a:off x="0" y="1196562"/>
            <a:ext cx="9324975" cy="599581"/>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sz="2100" b="0" dirty="0"/>
          </a:p>
        </p:txBody>
      </p:sp>
      <p:sp>
        <p:nvSpPr>
          <p:cNvPr id="9" name="Text Box 23"/>
          <p:cNvSpPr txBox="1">
            <a:spLocks noChangeArrowheads="1"/>
          </p:cNvSpPr>
          <p:nvPr/>
        </p:nvSpPr>
        <p:spPr bwMode="auto">
          <a:xfrm>
            <a:off x="0" y="1293314"/>
            <a:ext cx="9324975" cy="369332"/>
          </a:xfrm>
          <a:prstGeom prst="rect">
            <a:avLst/>
          </a:prstGeom>
          <a:noFill/>
          <a:ln w="9525">
            <a:noFill/>
            <a:miter lim="800000"/>
            <a:headEnd/>
            <a:tailEnd/>
          </a:ln>
          <a:effectLst/>
        </p:spPr>
        <p:txBody>
          <a:bodyPr wrap="square">
            <a:spAutoFit/>
          </a:bodyPr>
          <a:lstStyle/>
          <a:p>
            <a:pPr algn="l">
              <a:spcBef>
                <a:spcPct val="50000"/>
              </a:spcBef>
            </a:pPr>
            <a:r>
              <a:rPr lang="en-US" sz="1800" b="1" dirty="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Annual Difference in GDP for the DDPP Scenario vs. BAU, Billion 2012 US$</a:t>
            </a:r>
            <a:endParaRPr lang="ru-RU" sz="1800" b="1" dirty="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11" name="TextBox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D910DA9-AE9C-4358-A2B2-30C529779BC4}"/>
              </a:ext>
            </a:extLst>
          </p:cNvPr>
          <p:cNvSpPr txBox="1"/>
          <p:nvPr/>
        </p:nvSpPr>
        <p:spPr>
          <a:xfrm>
            <a:off x="5656881" y="431426"/>
            <a:ext cx="3668094" cy="400110"/>
          </a:xfrm>
          <a:prstGeom prst="rect">
            <a:avLst/>
          </a:prstGeom>
          <a:noFill/>
        </p:spPr>
        <p:txBody>
          <a:bodyPr wrap="square" rtlCol="0">
            <a:spAutoFit/>
          </a:bodyPr>
          <a:lstStyle/>
          <a:p>
            <a:r>
              <a:rPr lang="en-US" sz="1000" b="1" dirty="0">
                <a:latin typeface="Tahoma" pitchFamily="34" charset="0"/>
                <a:ea typeface="Tahoma" pitchFamily="34" charset="0"/>
                <a:cs typeface="Tahoma" pitchFamily="34" charset="0"/>
              </a:rPr>
              <a:t>Institute for Applied Research </a:t>
            </a:r>
          </a:p>
          <a:p>
            <a:r>
              <a:rPr lang="en-US" sz="1000" b="1" dirty="0">
                <a:latin typeface="Tahoma" pitchFamily="34" charset="0"/>
                <a:ea typeface="Tahoma" pitchFamily="34" charset="0"/>
                <a:cs typeface="Tahoma" pitchFamily="34" charset="0"/>
              </a:rPr>
              <a:t>Center for Economic Modeling of Energy and Ecology</a:t>
            </a:r>
            <a:endParaRPr lang="ru-RU" sz="1000" b="1" dirty="0">
              <a:latin typeface="Tahoma" pitchFamily="34" charset="0"/>
              <a:ea typeface="Tahoma" pitchFamily="34" charset="0"/>
              <a:cs typeface="Tahoma" pitchFamily="34" charset="0"/>
            </a:endParaRPr>
          </a:p>
        </p:txBody>
      </p:sp>
      <p:graphicFrame>
        <p:nvGraphicFramePr>
          <p:cNvPr id="3" name="Tab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044BC28-AA18-4377-9D68-0013E9CCC9D9}"/>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612857527"/>
              </p:ext>
            </p:extLst>
          </p:nvPr>
        </p:nvGraphicFramePr>
        <p:xfrm>
          <a:off x="804942" y="3620844"/>
          <a:ext cx="7772400" cy="1730408"/>
        </p:xfrm>
        <a:graphic>
          <a:graphicData uri="http://schemas.openxmlformats.org/drawingml/2006/table">
            <a:tbl>
              <a:tblPr firstRow="1" firstCol="1" bandRow="1">
                <a:tableStyleId>{5C22544A-7EE6-4342-B048-85BDC9FD1C3A}</a:tableStyleId>
              </a:tblPr>
              <a:tblGrid>
                <a:gridCol w="15544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901198805"/>
                    </a:ext>
                  </a:extLst>
                </a:gridCol>
                <a:gridCol w="15544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649815069"/>
                    </a:ext>
                  </a:extLst>
                </a:gridCol>
                <a:gridCol w="15544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781734547"/>
                    </a:ext>
                  </a:extLst>
                </a:gridCol>
                <a:gridCol w="15544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321135877"/>
                    </a:ext>
                  </a:extLst>
                </a:gridCol>
                <a:gridCol w="15544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49186302"/>
                    </a:ext>
                  </a:extLst>
                </a:gridCol>
              </a:tblGrid>
              <a:tr h="816008">
                <a:tc>
                  <a:txBody>
                    <a:bodyPr/>
                    <a:lstStyle/>
                    <a:p>
                      <a:pPr marL="0" marR="0" algn="ctr">
                        <a:lnSpc>
                          <a:spcPct val="107000"/>
                        </a:lnSpc>
                        <a:spcBef>
                          <a:spcPts val="0"/>
                        </a:spcBef>
                        <a:spcAft>
                          <a:spcPts val="0"/>
                        </a:spcAft>
                      </a:pPr>
                      <a:r>
                        <a:rPr lang="en-US" sz="1800"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800"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 </a:t>
                      </a:r>
                    </a:p>
                    <a:p>
                      <a:pPr marL="0" marR="0" algn="ctr">
                        <a:lnSpc>
                          <a:spcPct val="107000"/>
                        </a:lnSpc>
                        <a:spcBef>
                          <a:spcPts val="0"/>
                        </a:spcBef>
                        <a:spcAft>
                          <a:spcPts val="0"/>
                        </a:spcAft>
                      </a:pPr>
                      <a:r>
                        <a:rPr lang="en-US" sz="1800"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2020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800"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 </a:t>
                      </a:r>
                    </a:p>
                    <a:p>
                      <a:pPr marL="0" marR="0" algn="ctr">
                        <a:lnSpc>
                          <a:spcPct val="107000"/>
                        </a:lnSpc>
                        <a:spcBef>
                          <a:spcPts val="0"/>
                        </a:spcBef>
                        <a:spcAft>
                          <a:spcPts val="0"/>
                        </a:spcAft>
                      </a:pPr>
                      <a:r>
                        <a:rPr lang="en-US" sz="1800"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2030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800"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 </a:t>
                      </a:r>
                    </a:p>
                    <a:p>
                      <a:pPr marL="0" marR="0" algn="ctr">
                        <a:lnSpc>
                          <a:spcPct val="107000"/>
                        </a:lnSpc>
                        <a:spcBef>
                          <a:spcPts val="0"/>
                        </a:spcBef>
                        <a:spcAft>
                          <a:spcPts val="0"/>
                        </a:spcAft>
                      </a:pPr>
                      <a:r>
                        <a:rPr lang="en-US" sz="1800"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2050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algn="ctr">
                        <a:lnSpc>
                          <a:spcPct val="107000"/>
                        </a:lnSpc>
                        <a:spcBef>
                          <a:spcPts val="0"/>
                        </a:spcBef>
                        <a:spcAft>
                          <a:spcPts val="0"/>
                        </a:spcAft>
                      </a:pPr>
                      <a:r>
                        <a:rPr lang="en-US" sz="1800"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Annual Growth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025195120"/>
                  </a:ext>
                </a:extLst>
              </a:tr>
              <a:tr h="457200">
                <a:tc>
                  <a:txBody>
                    <a:bodyPr/>
                    <a:lstStyle/>
                    <a:p>
                      <a:pPr marL="0" marR="0">
                        <a:lnSpc>
                          <a:spcPct val="107000"/>
                        </a:lnSpc>
                        <a:spcBef>
                          <a:spcPts val="0"/>
                        </a:spcBef>
                        <a:spcAft>
                          <a:spcPts val="0"/>
                        </a:spcAft>
                      </a:pPr>
                      <a:r>
                        <a:rPr lang="en-US" sz="1800"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BAU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lnSpc>
                          <a:spcPct val="107000"/>
                        </a:lnSpc>
                        <a:spcBef>
                          <a:spcPts val="0"/>
                        </a:spcBef>
                        <a:spcAft>
                          <a:spcPts val="0"/>
                        </a:spcAft>
                      </a:pPr>
                      <a:r>
                        <a:rPr lang="en-US" sz="1800"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1,781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lnSpc>
                          <a:spcPct val="107000"/>
                        </a:lnSpc>
                        <a:spcBef>
                          <a:spcPts val="0"/>
                        </a:spcBef>
                        <a:spcAft>
                          <a:spcPts val="0"/>
                        </a:spcAft>
                      </a:pPr>
                      <a:r>
                        <a:rPr lang="en-US" sz="1800"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1,908</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lnSpc>
                          <a:spcPct val="107000"/>
                        </a:lnSpc>
                        <a:spcBef>
                          <a:spcPts val="0"/>
                        </a:spcBef>
                        <a:spcAft>
                          <a:spcPts val="0"/>
                        </a:spcAft>
                      </a:pPr>
                      <a:r>
                        <a:rPr lang="en-US" sz="1800"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2,661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lnSpc>
                          <a:spcPct val="107000"/>
                        </a:lnSpc>
                        <a:spcBef>
                          <a:spcPts val="0"/>
                        </a:spcBef>
                        <a:spcAft>
                          <a:spcPts val="0"/>
                        </a:spcAft>
                      </a:pPr>
                      <a:r>
                        <a:rPr lang="en-US" sz="1800" b="1"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1.3%</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696905423"/>
                  </a:ext>
                </a:extLst>
              </a:tr>
              <a:tr h="457200">
                <a:tc>
                  <a:txBody>
                    <a:bodyPr/>
                    <a:lstStyle/>
                    <a:p>
                      <a:pPr marL="0" marR="0">
                        <a:lnSpc>
                          <a:spcPct val="107000"/>
                        </a:lnSpc>
                        <a:spcBef>
                          <a:spcPts val="0"/>
                        </a:spcBef>
                        <a:spcAft>
                          <a:spcPts val="0"/>
                        </a:spcAft>
                      </a:pPr>
                      <a:r>
                        <a:rPr lang="en-US" sz="1800"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DDPP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algn="ctr">
                        <a:lnSpc>
                          <a:spcPct val="107000"/>
                        </a:lnSpc>
                        <a:spcBef>
                          <a:spcPts val="0"/>
                        </a:spcBef>
                        <a:spcAft>
                          <a:spcPts val="0"/>
                        </a:spcAft>
                      </a:pPr>
                      <a:r>
                        <a:rPr lang="en-US" sz="1800"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1,781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algn="ctr">
                        <a:lnSpc>
                          <a:spcPct val="107000"/>
                        </a:lnSpc>
                        <a:spcBef>
                          <a:spcPts val="0"/>
                        </a:spcBef>
                        <a:spcAft>
                          <a:spcPts val="0"/>
                        </a:spcAft>
                      </a:pPr>
                      <a:r>
                        <a:rPr lang="en-US" sz="1800"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2,342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algn="ctr">
                        <a:lnSpc>
                          <a:spcPct val="107000"/>
                        </a:lnSpc>
                        <a:spcBef>
                          <a:spcPts val="0"/>
                        </a:spcBef>
                        <a:spcAft>
                          <a:spcPts val="0"/>
                        </a:spcAft>
                      </a:pPr>
                      <a:r>
                        <a:rPr lang="en-US" sz="1800"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3,718</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algn="ctr">
                        <a:lnSpc>
                          <a:spcPct val="107000"/>
                        </a:lnSpc>
                        <a:spcBef>
                          <a:spcPts val="0"/>
                        </a:spcBef>
                        <a:spcAft>
                          <a:spcPts val="0"/>
                        </a:spcAft>
                      </a:pPr>
                      <a:r>
                        <a:rPr lang="en-US" sz="1800" b="1" dirty="0">
                          <a:solidFill>
                            <a:schemeClr val="tx1">
                              <a:lumMod val="75000"/>
                              <a:lumOff val="25000"/>
                            </a:schemeClr>
                          </a:solidFill>
                          <a:effectLst/>
                          <a:latin typeface="Tahoma" panose="020B0604030504040204" pitchFamily="34" charset="0"/>
                          <a:ea typeface="Tahoma" panose="020B0604030504040204" pitchFamily="34" charset="0"/>
                          <a:cs typeface="Tahoma" panose="020B0604030504040204" pitchFamily="34" charset="0"/>
                        </a:rPr>
                        <a:t>2.5%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669241901"/>
                  </a:ext>
                </a:extLst>
              </a:tr>
            </a:tbl>
          </a:graphicData>
        </a:graphic>
      </p:graphicFrame>
      <p:sp>
        <p:nvSpPr>
          <p:cNvPr id="10" name="Text Box 2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FA490A1-9D2C-4E86-BA78-E4976C6CCB0F}"/>
              </a:ext>
            </a:extLst>
          </p:cNvPr>
          <p:cNvSpPr txBox="1">
            <a:spLocks noChangeArrowheads="1"/>
          </p:cNvSpPr>
          <p:nvPr/>
        </p:nvSpPr>
        <p:spPr bwMode="auto">
          <a:xfrm>
            <a:off x="275972" y="1980528"/>
            <a:ext cx="9415035" cy="1369606"/>
          </a:xfrm>
          <a:prstGeom prst="rect">
            <a:avLst/>
          </a:prstGeom>
          <a:noFill/>
          <a:ln w="9525">
            <a:noFill/>
            <a:miter lim="800000"/>
            <a:headEnd/>
            <a:tailEnd/>
          </a:ln>
          <a:effectLst/>
        </p:spPr>
        <p:txBody>
          <a:bodyPr wrap="square">
            <a:spAutoFit/>
          </a:bodyPr>
          <a:lstStyle/>
          <a:p>
            <a:pPr marL="179388" indent="-179388" algn="l">
              <a:spcBef>
                <a:spcPct val="50000"/>
              </a:spcBef>
              <a:buClr>
                <a:srgbClr val="C00000"/>
              </a:buClr>
            </a:pPr>
            <a:r>
              <a:rPr lang="en-US" sz="2000" b="1" dirty="0">
                <a:solidFill>
                  <a:srgbClr val="C00000"/>
                </a:solidFill>
                <a:latin typeface="Tahoma" pitchFamily="34" charset="0"/>
                <a:ea typeface="Tahoma" pitchFamily="34" charset="0"/>
                <a:cs typeface="Tahoma" pitchFamily="34" charset="0"/>
              </a:rPr>
              <a:t>As the Evidence Suggests</a:t>
            </a:r>
            <a:r>
              <a:rPr lang="ru-RU" sz="2000" b="1" dirty="0">
                <a:solidFill>
                  <a:srgbClr val="C00000"/>
                </a:solidFill>
                <a:latin typeface="Tahoma" pitchFamily="34" charset="0"/>
                <a:ea typeface="Tahoma" pitchFamily="34" charset="0"/>
                <a:cs typeface="Tahoma" pitchFamily="34" charset="0"/>
              </a:rPr>
              <a:t>:</a:t>
            </a:r>
          </a:p>
          <a:p>
            <a:pPr algn="l">
              <a:spcBef>
                <a:spcPct val="50000"/>
              </a:spcBef>
              <a:buClr>
                <a:srgbClr val="C00000"/>
              </a:buClr>
            </a:pPr>
            <a:r>
              <a:rPr lang="en-US" sz="1800" dirty="0">
                <a:solidFill>
                  <a:schemeClr val="tx1">
                    <a:lumMod val="75000"/>
                    <a:lumOff val="25000"/>
                  </a:schemeClr>
                </a:solidFill>
                <a:latin typeface="Tahoma" pitchFamily="34" charset="0"/>
                <a:ea typeface="Tahoma" pitchFamily="34" charset="0"/>
                <a:cs typeface="Tahoma" pitchFamily="34" charset="0"/>
              </a:rPr>
              <a:t>With the more productive use of resources in the DDPP scenario, especially in the manufacturing sectors, the findings of this thought experiment indicate the annual</a:t>
            </a:r>
          </a:p>
          <a:p>
            <a:pPr algn="l">
              <a:spcBef>
                <a:spcPts val="0"/>
              </a:spcBef>
              <a:buClr>
                <a:srgbClr val="C00000"/>
              </a:buClr>
            </a:pPr>
            <a:r>
              <a:rPr lang="en-US" sz="1800" dirty="0">
                <a:solidFill>
                  <a:schemeClr val="tx1">
                    <a:lumMod val="75000"/>
                    <a:lumOff val="25000"/>
                  </a:schemeClr>
                </a:solidFill>
                <a:latin typeface="Tahoma" pitchFamily="34" charset="0"/>
                <a:ea typeface="Tahoma" pitchFamily="34" charset="0"/>
                <a:cs typeface="Tahoma" pitchFamily="34" charset="0"/>
              </a:rPr>
              <a:t>growth in GDP might be increased from 1.3% to 2.5% through 2050, with this likely result.</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37617260"/>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929120" y="431426"/>
            <a:ext cx="1164169" cy="36250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8" name="Прямоугольник 7"/>
          <p:cNvSpPr>
            <a:spLocks noChangeArrowheads="1"/>
          </p:cNvSpPr>
          <p:nvPr/>
        </p:nvSpPr>
        <p:spPr bwMode="auto">
          <a:xfrm>
            <a:off x="0" y="1196562"/>
            <a:ext cx="9324975" cy="599581"/>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sz="2100" b="0" dirty="0"/>
          </a:p>
        </p:txBody>
      </p:sp>
      <p:sp>
        <p:nvSpPr>
          <p:cNvPr id="9" name="Text Box 23"/>
          <p:cNvSpPr txBox="1">
            <a:spLocks noChangeArrowheads="1"/>
          </p:cNvSpPr>
          <p:nvPr/>
        </p:nvSpPr>
        <p:spPr bwMode="auto">
          <a:xfrm>
            <a:off x="0" y="1293314"/>
            <a:ext cx="9324975" cy="369332"/>
          </a:xfrm>
          <a:prstGeom prst="rect">
            <a:avLst/>
          </a:prstGeom>
          <a:noFill/>
          <a:ln w="9525">
            <a:noFill/>
            <a:miter lim="800000"/>
            <a:headEnd/>
            <a:tailEnd/>
          </a:ln>
          <a:effectLst/>
        </p:spPr>
        <p:txBody>
          <a:bodyPr wrap="square">
            <a:spAutoFit/>
          </a:bodyPr>
          <a:lstStyle/>
          <a:p>
            <a:pPr algn="l">
              <a:spcBef>
                <a:spcPct val="50000"/>
              </a:spcBef>
            </a:pPr>
            <a:r>
              <a:rPr lang="en-US" sz="1800" b="1" dirty="0">
                <a:solidFill>
                  <a:schemeClr val="bg1"/>
                </a:solidFill>
                <a:latin typeface="Tahoma" pitchFamily="34" charset="0"/>
                <a:ea typeface="Tahoma" pitchFamily="34" charset="0"/>
                <a:cs typeface="Tahoma" pitchFamily="34" charset="0"/>
              </a:rPr>
              <a:t>Working Conclusions</a:t>
            </a:r>
            <a:endParaRPr lang="ru-RU" sz="1800" b="1" dirty="0">
              <a:solidFill>
                <a:schemeClr val="bg1">
                  <a:lumMod val="75000"/>
                </a:schemeClr>
              </a:solidFill>
              <a:latin typeface="Tahoma" pitchFamily="34" charset="0"/>
              <a:ea typeface="Tahoma" pitchFamily="34" charset="0"/>
              <a:cs typeface="Tahoma" pitchFamily="34" charset="0"/>
            </a:endParaRPr>
          </a:p>
        </p:txBody>
      </p:sp>
      <p:sp>
        <p:nvSpPr>
          <p:cNvPr id="11" name="Text Box 23"/>
          <p:cNvSpPr txBox="1">
            <a:spLocks noChangeArrowheads="1"/>
          </p:cNvSpPr>
          <p:nvPr/>
        </p:nvSpPr>
        <p:spPr bwMode="auto">
          <a:xfrm>
            <a:off x="202497" y="2014831"/>
            <a:ext cx="9186432" cy="4601260"/>
          </a:xfrm>
          <a:prstGeom prst="rect">
            <a:avLst/>
          </a:prstGeom>
          <a:noFill/>
          <a:ln w="9525">
            <a:noFill/>
            <a:miter lim="800000"/>
            <a:headEnd/>
            <a:tailEnd/>
          </a:ln>
          <a:effectLst/>
        </p:spPr>
        <p:txBody>
          <a:bodyPr wrap="square">
            <a:spAutoFit/>
          </a:bodyPr>
          <a:lstStyle/>
          <a:p>
            <a:pPr algn="l">
              <a:spcBef>
                <a:spcPct val="50000"/>
              </a:spcBef>
            </a:pPr>
            <a:r>
              <a:rPr lang="en-US" sz="2000" b="1" dirty="0">
                <a:solidFill>
                  <a:srgbClr val="C00000"/>
                </a:solidFill>
                <a:latin typeface="Tahoma" pitchFamily="34" charset="0"/>
                <a:ea typeface="Tahoma" pitchFamily="34" charset="0"/>
                <a:cs typeface="Tahoma" pitchFamily="34" charset="0"/>
              </a:rPr>
              <a:t>A Technologically and Economically Feasible Outcome</a:t>
            </a:r>
            <a:r>
              <a:rPr lang="ru-RU" sz="2000" b="1" dirty="0">
                <a:solidFill>
                  <a:srgbClr val="C00000"/>
                </a:solidFill>
                <a:latin typeface="Tahoma" pitchFamily="34" charset="0"/>
                <a:ea typeface="Tahoma" pitchFamily="34" charset="0"/>
                <a:cs typeface="Tahoma" pitchFamily="34" charset="0"/>
              </a:rPr>
              <a:t>:</a:t>
            </a:r>
          </a:p>
          <a:p>
            <a:pPr marL="285750" indent="-285750" algn="l">
              <a:spcBef>
                <a:spcPct val="50000"/>
              </a:spcBef>
              <a:buClr>
                <a:srgbClr val="C00000"/>
              </a:buClr>
              <a:buSzPct val="131000"/>
              <a:buFont typeface="Arial" panose="020B0604020202020204" pitchFamily="34" charset="0"/>
              <a:buChar char="•"/>
            </a:pPr>
            <a:r>
              <a:rPr lang="en-US" sz="1800" dirty="0">
                <a:solidFill>
                  <a:schemeClr val="tx1">
                    <a:lumMod val="75000"/>
                    <a:lumOff val="25000"/>
                  </a:schemeClr>
                </a:solidFill>
                <a:latin typeface="Tahoma" pitchFamily="34" charset="0"/>
                <a:ea typeface="Tahoma" pitchFamily="34" charset="0"/>
                <a:cs typeface="Tahoma" pitchFamily="34" charset="0"/>
              </a:rPr>
              <a:t>The DDPP scenario, building on Lugovoy et al. (2014), is not only feasible from a pure technology perspective, but it might actually strengthen the robustness of the Russian economy.</a:t>
            </a:r>
          </a:p>
          <a:p>
            <a:pPr marL="285750" indent="-285750" algn="l">
              <a:spcBef>
                <a:spcPct val="50000"/>
              </a:spcBef>
              <a:buClr>
                <a:srgbClr val="C00000"/>
              </a:buClr>
              <a:buSzPct val="131000"/>
              <a:buFont typeface="Arial" panose="020B0604020202020204" pitchFamily="34" charset="0"/>
              <a:buChar char="•"/>
            </a:pPr>
            <a:r>
              <a:rPr lang="en-US" sz="1800" dirty="0">
                <a:solidFill>
                  <a:schemeClr val="tx1">
                    <a:lumMod val="75000"/>
                    <a:lumOff val="25000"/>
                  </a:schemeClr>
                </a:solidFill>
                <a:latin typeface="Tahoma" pitchFamily="34" charset="0"/>
                <a:ea typeface="Tahoma" pitchFamily="34" charset="0"/>
                <a:cs typeface="Tahoma" pitchFamily="34" charset="0"/>
              </a:rPr>
              <a:t>At the same time, however, it will require a dramatic investment and a significant structural change within the Russian economy.</a:t>
            </a:r>
            <a:endParaRPr lang="ru-RU" sz="1800" dirty="0">
              <a:solidFill>
                <a:schemeClr val="tx1">
                  <a:lumMod val="75000"/>
                  <a:lumOff val="25000"/>
                </a:schemeClr>
              </a:solidFill>
              <a:latin typeface="Tahoma" pitchFamily="34" charset="0"/>
              <a:ea typeface="Tahoma" pitchFamily="34" charset="0"/>
              <a:cs typeface="Tahoma" pitchFamily="34" charset="0"/>
            </a:endParaRPr>
          </a:p>
          <a:p>
            <a:pPr algn="l">
              <a:spcBef>
                <a:spcPct val="50000"/>
              </a:spcBef>
            </a:pPr>
            <a:r>
              <a:rPr lang="en-US" sz="2000" b="1" dirty="0">
                <a:solidFill>
                  <a:srgbClr val="C00000"/>
                </a:solidFill>
                <a:latin typeface="Tahoma" pitchFamily="34" charset="0"/>
                <a:ea typeface="Tahoma" pitchFamily="34" charset="0"/>
                <a:cs typeface="Tahoma" pitchFamily="34" charset="0"/>
              </a:rPr>
              <a:t>Yet, at Least Three Critical Questions Remain</a:t>
            </a:r>
            <a:r>
              <a:rPr lang="ru-RU" sz="2000" b="1" dirty="0">
                <a:solidFill>
                  <a:srgbClr val="C00000"/>
                </a:solidFill>
                <a:latin typeface="Tahoma" pitchFamily="34" charset="0"/>
                <a:ea typeface="Tahoma" pitchFamily="34" charset="0"/>
                <a:cs typeface="Tahoma" pitchFamily="34" charset="0"/>
              </a:rPr>
              <a:t>:</a:t>
            </a:r>
          </a:p>
          <a:p>
            <a:pPr marL="285750" indent="-285750" algn="l">
              <a:spcBef>
                <a:spcPct val="50000"/>
              </a:spcBef>
              <a:buClr>
                <a:srgbClr val="C00000"/>
              </a:buClr>
              <a:buSzPct val="131000"/>
              <a:buFont typeface="Arial" panose="020B0604020202020204" pitchFamily="34" charset="0"/>
              <a:buChar char="•"/>
            </a:pPr>
            <a:r>
              <a:rPr lang="en-US" sz="1800" dirty="0">
                <a:solidFill>
                  <a:schemeClr val="tx1">
                    <a:lumMod val="75000"/>
                    <a:lumOff val="25000"/>
                  </a:schemeClr>
                </a:solidFill>
                <a:latin typeface="Tahoma" pitchFamily="34" charset="0"/>
                <a:ea typeface="Tahoma" pitchFamily="34" charset="0"/>
                <a:cs typeface="Tahoma" pitchFamily="34" charset="0"/>
              </a:rPr>
              <a:t>How to improve both the innovation and the investment climate within Russia;</a:t>
            </a:r>
          </a:p>
          <a:p>
            <a:pPr marL="285750" indent="-285750" algn="l">
              <a:spcBef>
                <a:spcPct val="50000"/>
              </a:spcBef>
              <a:buClr>
                <a:srgbClr val="C00000"/>
              </a:buClr>
              <a:buSzPct val="131000"/>
              <a:buFont typeface="Arial" panose="020B0604020202020204" pitchFamily="34" charset="0"/>
              <a:buChar char="•"/>
            </a:pPr>
            <a:r>
              <a:rPr lang="en-US" sz="1800" dirty="0">
                <a:solidFill>
                  <a:schemeClr val="tx1">
                    <a:lumMod val="75000"/>
                    <a:lumOff val="25000"/>
                  </a:schemeClr>
                </a:solidFill>
                <a:latin typeface="Tahoma" pitchFamily="34" charset="0"/>
                <a:ea typeface="Tahoma" pitchFamily="34" charset="0"/>
                <a:cs typeface="Tahoma" pitchFamily="34" charset="0"/>
              </a:rPr>
              <a:t>How big an effort may be needed in Russia to move from an 84% reduction in energy-related CO2 emissions to a 100% reduction of all net anthropogenic emissions by 2050; and</a:t>
            </a:r>
          </a:p>
          <a:p>
            <a:pPr marL="285750" indent="-285750" algn="l">
              <a:spcBef>
                <a:spcPct val="50000"/>
              </a:spcBef>
              <a:buClr>
                <a:srgbClr val="C00000"/>
              </a:buClr>
              <a:buSzPct val="131000"/>
              <a:buFont typeface="Arial" panose="020B0604020202020204" pitchFamily="34" charset="0"/>
              <a:buChar char="•"/>
            </a:pPr>
            <a:r>
              <a:rPr lang="en-US" sz="1800" dirty="0">
                <a:solidFill>
                  <a:schemeClr val="tx1">
                    <a:lumMod val="75000"/>
                    <a:lumOff val="25000"/>
                  </a:schemeClr>
                </a:solidFill>
                <a:latin typeface="Tahoma" pitchFamily="34" charset="0"/>
                <a:ea typeface="Tahoma" pitchFamily="34" charset="0"/>
                <a:cs typeface="Tahoma" pitchFamily="34" charset="0"/>
              </a:rPr>
              <a:t>How big an effort will be needed to address other critical ecological burdens beyond the climate change perspective.</a:t>
            </a:r>
            <a:endParaRPr lang="ru-RU" sz="1600" dirty="0">
              <a:solidFill>
                <a:schemeClr val="tx1">
                  <a:lumMod val="75000"/>
                  <a:lumOff val="25000"/>
                </a:schemeClr>
              </a:solidFill>
              <a:latin typeface="Tahoma" pitchFamily="34" charset="0"/>
              <a:ea typeface="Tahoma" pitchFamily="34" charset="0"/>
              <a:cs typeface="Tahoma" pitchFamily="34" charset="0"/>
            </a:endParaRPr>
          </a:p>
        </p:txBody>
      </p:sp>
      <p:sp>
        <p:nvSpPr>
          <p:cNvPr id="10" name="TextBox 9"/>
          <p:cNvSpPr txBox="1"/>
          <p:nvPr/>
        </p:nvSpPr>
        <p:spPr>
          <a:xfrm>
            <a:off x="5656881" y="431426"/>
            <a:ext cx="3668094" cy="400110"/>
          </a:xfrm>
          <a:prstGeom prst="rect">
            <a:avLst/>
          </a:prstGeom>
          <a:noFill/>
        </p:spPr>
        <p:txBody>
          <a:bodyPr wrap="square" rtlCol="0">
            <a:spAutoFit/>
          </a:bodyPr>
          <a:lstStyle/>
          <a:p>
            <a:r>
              <a:rPr lang="en-US" sz="1000" b="1" dirty="0">
                <a:latin typeface="Tahoma" pitchFamily="34" charset="0"/>
                <a:ea typeface="Tahoma" pitchFamily="34" charset="0"/>
                <a:cs typeface="Tahoma" pitchFamily="34" charset="0"/>
              </a:rPr>
              <a:t>Institute for Applied Research </a:t>
            </a:r>
          </a:p>
          <a:p>
            <a:r>
              <a:rPr lang="en-US" sz="1000" b="1" dirty="0">
                <a:latin typeface="Tahoma" pitchFamily="34" charset="0"/>
                <a:ea typeface="Tahoma" pitchFamily="34" charset="0"/>
                <a:cs typeface="Tahoma" pitchFamily="34" charset="0"/>
              </a:rPr>
              <a:t>Center for Economic Modeling of Energy and Ecology</a:t>
            </a:r>
            <a:endParaRPr lang="ru-RU" sz="1000"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33881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dissolve">
                                      <p:cBhvr>
                                        <p:cTn id="7" dur="500"/>
                                        <p:tgtEl>
                                          <p:spTgt spid="11">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1">
                                            <p:txEl>
                                              <p:pRg st="1" end="1"/>
                                            </p:txEl>
                                          </p:spTgt>
                                        </p:tgtEl>
                                        <p:attrNameLst>
                                          <p:attrName>style.visibility</p:attrName>
                                        </p:attrNameLst>
                                      </p:cBhvr>
                                      <p:to>
                                        <p:strVal val="visible"/>
                                      </p:to>
                                    </p:set>
                                    <p:animEffect transition="in" filter="dissolve">
                                      <p:cBhvr>
                                        <p:cTn id="10" dur="500"/>
                                        <p:tgtEl>
                                          <p:spTgt spid="11">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animEffect transition="in" filter="dissolve">
                                      <p:cBhvr>
                                        <p:cTn id="13" dur="500"/>
                                        <p:tgtEl>
                                          <p:spTgt spid="11">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11">
                                            <p:txEl>
                                              <p:pRg st="3" end="3"/>
                                            </p:txEl>
                                          </p:spTgt>
                                        </p:tgtEl>
                                        <p:attrNameLst>
                                          <p:attrName>style.visibility</p:attrName>
                                        </p:attrNameLst>
                                      </p:cBhvr>
                                      <p:to>
                                        <p:strVal val="visible"/>
                                      </p:to>
                                    </p:set>
                                    <p:anim calcmode="lin" valueType="num">
                                      <p:cBhvr>
                                        <p:cTn id="18" dur="500" fill="hold"/>
                                        <p:tgtEl>
                                          <p:spTgt spid="11">
                                            <p:txEl>
                                              <p:pRg st="3" end="3"/>
                                            </p:txEl>
                                          </p:spTgt>
                                        </p:tgtEl>
                                        <p:attrNameLst>
                                          <p:attrName>ppt_w</p:attrName>
                                        </p:attrNameLst>
                                      </p:cBhvr>
                                      <p:tavLst>
                                        <p:tav tm="0">
                                          <p:val>
                                            <p:fltVal val="0"/>
                                          </p:val>
                                        </p:tav>
                                        <p:tav tm="100000">
                                          <p:val>
                                            <p:strVal val="#ppt_w"/>
                                          </p:val>
                                        </p:tav>
                                      </p:tavLst>
                                    </p:anim>
                                    <p:anim calcmode="lin" valueType="num">
                                      <p:cBhvr>
                                        <p:cTn id="19" dur="500" fill="hold"/>
                                        <p:tgtEl>
                                          <p:spTgt spid="11">
                                            <p:txEl>
                                              <p:pRg st="3" end="3"/>
                                            </p:txEl>
                                          </p:spTgt>
                                        </p:tgtEl>
                                        <p:attrNameLst>
                                          <p:attrName>ppt_h</p:attrName>
                                        </p:attrNameLst>
                                      </p:cBhvr>
                                      <p:tavLst>
                                        <p:tav tm="0">
                                          <p:val>
                                            <p:fltVal val="0"/>
                                          </p:val>
                                        </p:tav>
                                        <p:tav tm="100000">
                                          <p:val>
                                            <p:strVal val="#ppt_h"/>
                                          </p:val>
                                        </p:tav>
                                      </p:tavLst>
                                    </p:anim>
                                    <p:animEffect transition="in" filter="fade">
                                      <p:cBhvr>
                                        <p:cTn id="20" dur="500"/>
                                        <p:tgtEl>
                                          <p:spTgt spid="11">
                                            <p:txEl>
                                              <p:pRg st="3" end="3"/>
                                            </p:txEl>
                                          </p:spTgt>
                                        </p:tgtEl>
                                      </p:cBhvr>
                                    </p:animEffect>
                                  </p:childTnLst>
                                </p:cTn>
                              </p:par>
                              <p:par>
                                <p:cTn id="21" presetID="53" presetClass="entr" presetSubtype="16" fill="hold" nodeType="with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anim calcmode="lin" valueType="num">
                                      <p:cBhvr>
                                        <p:cTn id="23" dur="500" fill="hold"/>
                                        <p:tgtEl>
                                          <p:spTgt spid="11">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11">
                                            <p:txEl>
                                              <p:pRg st="4" end="4"/>
                                            </p:txEl>
                                          </p:spTgt>
                                        </p:tgtEl>
                                        <p:attrNameLst>
                                          <p:attrName>ppt_h</p:attrName>
                                        </p:attrNameLst>
                                      </p:cBhvr>
                                      <p:tavLst>
                                        <p:tav tm="0">
                                          <p:val>
                                            <p:fltVal val="0"/>
                                          </p:val>
                                        </p:tav>
                                        <p:tav tm="100000">
                                          <p:val>
                                            <p:strVal val="#ppt_h"/>
                                          </p:val>
                                        </p:tav>
                                      </p:tavLst>
                                    </p:anim>
                                    <p:animEffect transition="in" filter="fade">
                                      <p:cBhvr>
                                        <p:cTn id="25" dur="500"/>
                                        <p:tgtEl>
                                          <p:spTgt spid="11">
                                            <p:txEl>
                                              <p:pRg st="4" end="4"/>
                                            </p:txEl>
                                          </p:spTgt>
                                        </p:tgtEl>
                                      </p:cBhvr>
                                    </p:animEffect>
                                  </p:childTnLst>
                                </p:cTn>
                              </p:par>
                              <p:par>
                                <p:cTn id="26" presetID="53" presetClass="entr" presetSubtype="16" fill="hold" nodeType="withEffect">
                                  <p:stCondLst>
                                    <p:cond delay="0"/>
                                  </p:stCondLst>
                                  <p:childTnLst>
                                    <p:set>
                                      <p:cBhvr>
                                        <p:cTn id="27" dur="1" fill="hold">
                                          <p:stCondLst>
                                            <p:cond delay="0"/>
                                          </p:stCondLst>
                                        </p:cTn>
                                        <p:tgtEl>
                                          <p:spTgt spid="11">
                                            <p:txEl>
                                              <p:pRg st="5" end="5"/>
                                            </p:txEl>
                                          </p:spTgt>
                                        </p:tgtEl>
                                        <p:attrNameLst>
                                          <p:attrName>style.visibility</p:attrName>
                                        </p:attrNameLst>
                                      </p:cBhvr>
                                      <p:to>
                                        <p:strVal val="visible"/>
                                      </p:to>
                                    </p:set>
                                    <p:anim calcmode="lin" valueType="num">
                                      <p:cBhvr>
                                        <p:cTn id="28" dur="500" fill="hold"/>
                                        <p:tgtEl>
                                          <p:spTgt spid="11">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11">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11">
                                            <p:txEl>
                                              <p:pRg st="5" end="5"/>
                                            </p:txEl>
                                          </p:spTgt>
                                        </p:tgtEl>
                                      </p:cBhvr>
                                    </p:animEffect>
                                  </p:childTnLst>
                                </p:cTn>
                              </p:par>
                              <p:par>
                                <p:cTn id="31" presetID="53" presetClass="entr" presetSubtype="16" fill="hold" nodeType="withEffect">
                                  <p:stCondLst>
                                    <p:cond delay="0"/>
                                  </p:stCondLst>
                                  <p:childTnLst>
                                    <p:set>
                                      <p:cBhvr>
                                        <p:cTn id="32" dur="1" fill="hold">
                                          <p:stCondLst>
                                            <p:cond delay="0"/>
                                          </p:stCondLst>
                                        </p:cTn>
                                        <p:tgtEl>
                                          <p:spTgt spid="11">
                                            <p:txEl>
                                              <p:pRg st="6" end="6"/>
                                            </p:txEl>
                                          </p:spTgt>
                                        </p:tgtEl>
                                        <p:attrNameLst>
                                          <p:attrName>style.visibility</p:attrName>
                                        </p:attrNameLst>
                                      </p:cBhvr>
                                      <p:to>
                                        <p:strVal val="visible"/>
                                      </p:to>
                                    </p:set>
                                    <p:anim calcmode="lin" valueType="num">
                                      <p:cBhvr>
                                        <p:cTn id="33" dur="500" fill="hold"/>
                                        <p:tgtEl>
                                          <p:spTgt spid="11">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11">
                                            <p:txEl>
                                              <p:pRg st="6" end="6"/>
                                            </p:txEl>
                                          </p:spTgt>
                                        </p:tgtEl>
                                        <p:attrNameLst>
                                          <p:attrName>ppt_h</p:attrName>
                                        </p:attrNameLst>
                                      </p:cBhvr>
                                      <p:tavLst>
                                        <p:tav tm="0">
                                          <p:val>
                                            <p:fltVal val="0"/>
                                          </p:val>
                                        </p:tav>
                                        <p:tav tm="100000">
                                          <p:val>
                                            <p:strVal val="#ppt_h"/>
                                          </p:val>
                                        </p:tav>
                                      </p:tavLst>
                                    </p:anim>
                                    <p:animEffect transition="in" filter="fade">
                                      <p:cBhvr>
                                        <p:cTn id="35" dur="5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929120" y="431426"/>
            <a:ext cx="1164169" cy="36250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8" name="Прямоугольник 7"/>
          <p:cNvSpPr>
            <a:spLocks noChangeArrowheads="1"/>
          </p:cNvSpPr>
          <p:nvPr/>
        </p:nvSpPr>
        <p:spPr bwMode="auto">
          <a:xfrm>
            <a:off x="0" y="1196562"/>
            <a:ext cx="9324975" cy="599581"/>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sz="2100" b="0" dirty="0"/>
          </a:p>
        </p:txBody>
      </p:sp>
      <p:sp>
        <p:nvSpPr>
          <p:cNvPr id="9" name="Text Box 23"/>
          <p:cNvSpPr txBox="1">
            <a:spLocks noChangeArrowheads="1"/>
          </p:cNvSpPr>
          <p:nvPr/>
        </p:nvSpPr>
        <p:spPr bwMode="auto">
          <a:xfrm>
            <a:off x="0" y="1293314"/>
            <a:ext cx="9324975" cy="369332"/>
          </a:xfrm>
          <a:prstGeom prst="rect">
            <a:avLst/>
          </a:prstGeom>
          <a:noFill/>
          <a:ln w="9525">
            <a:noFill/>
            <a:miter lim="800000"/>
            <a:headEnd/>
            <a:tailEnd/>
          </a:ln>
          <a:effectLst/>
        </p:spPr>
        <p:txBody>
          <a:bodyPr wrap="square">
            <a:spAutoFit/>
          </a:bodyPr>
          <a:lstStyle/>
          <a:p>
            <a:pPr algn="l">
              <a:spcBef>
                <a:spcPct val="50000"/>
              </a:spcBef>
            </a:pPr>
            <a:r>
              <a:rPr lang="en-US" sz="1800" b="1" dirty="0">
                <a:solidFill>
                  <a:schemeClr val="bg1"/>
                </a:solidFill>
                <a:latin typeface="Tahoma" pitchFamily="34" charset="0"/>
                <a:ea typeface="Tahoma" pitchFamily="34" charset="0"/>
                <a:cs typeface="Tahoma" pitchFamily="34" charset="0"/>
              </a:rPr>
              <a:t>With a Closing Thought on the Good News</a:t>
            </a:r>
            <a:endParaRPr lang="ru-RU" sz="1800" b="1" dirty="0">
              <a:solidFill>
                <a:schemeClr val="bg1">
                  <a:lumMod val="75000"/>
                </a:schemeClr>
              </a:solidFill>
              <a:latin typeface="Tahoma" pitchFamily="34" charset="0"/>
              <a:ea typeface="Tahoma" pitchFamily="34" charset="0"/>
              <a:cs typeface="Tahoma" pitchFamily="34" charset="0"/>
            </a:endParaRPr>
          </a:p>
        </p:txBody>
      </p:sp>
      <p:sp>
        <p:nvSpPr>
          <p:cNvPr id="11" name="Text Box 23"/>
          <p:cNvSpPr txBox="1">
            <a:spLocks noChangeArrowheads="1"/>
          </p:cNvSpPr>
          <p:nvPr/>
        </p:nvSpPr>
        <p:spPr bwMode="auto">
          <a:xfrm>
            <a:off x="202497" y="2014831"/>
            <a:ext cx="9186432" cy="3447098"/>
          </a:xfrm>
          <a:prstGeom prst="rect">
            <a:avLst/>
          </a:prstGeom>
          <a:noFill/>
          <a:ln w="9525">
            <a:noFill/>
            <a:miter lim="800000"/>
            <a:headEnd/>
            <a:tailEnd/>
          </a:ln>
          <a:effectLst/>
        </p:spPr>
        <p:txBody>
          <a:bodyPr wrap="square">
            <a:spAutoFit/>
          </a:bodyPr>
          <a:lstStyle/>
          <a:p>
            <a:pPr algn="l">
              <a:spcBef>
                <a:spcPct val="50000"/>
              </a:spcBef>
            </a:pPr>
            <a:r>
              <a:rPr lang="en-US" sz="2000" b="1" dirty="0">
                <a:solidFill>
                  <a:srgbClr val="C00000"/>
                </a:solidFill>
                <a:latin typeface="Tahoma" pitchFamily="34" charset="0"/>
                <a:ea typeface="Tahoma" pitchFamily="34" charset="0"/>
                <a:cs typeface="Tahoma" pitchFamily="34" charset="0"/>
              </a:rPr>
              <a:t>At Least Two Positive Notes on Which to Build</a:t>
            </a:r>
            <a:r>
              <a:rPr lang="ru-RU" sz="2000" b="1" dirty="0">
                <a:solidFill>
                  <a:srgbClr val="C00000"/>
                </a:solidFill>
                <a:latin typeface="Tahoma" pitchFamily="34" charset="0"/>
                <a:ea typeface="Tahoma" pitchFamily="34" charset="0"/>
                <a:cs typeface="Tahoma" pitchFamily="34" charset="0"/>
              </a:rPr>
              <a:t>:</a:t>
            </a:r>
          </a:p>
          <a:p>
            <a:pPr marL="285750" indent="-285750" algn="l">
              <a:spcBef>
                <a:spcPct val="50000"/>
              </a:spcBef>
              <a:buClr>
                <a:srgbClr val="C00000"/>
              </a:buClr>
              <a:buSzPct val="131000"/>
              <a:buFont typeface="Arial" panose="020B0604020202020204" pitchFamily="34" charset="0"/>
              <a:buChar char="•"/>
            </a:pPr>
            <a:r>
              <a:rPr lang="en-US" sz="1800" dirty="0">
                <a:solidFill>
                  <a:schemeClr val="tx1">
                    <a:lumMod val="75000"/>
                    <a:lumOff val="25000"/>
                  </a:schemeClr>
                </a:solidFill>
                <a:latin typeface="Tahoma" pitchFamily="34" charset="0"/>
                <a:ea typeface="Tahoma" pitchFamily="34" charset="0"/>
                <a:cs typeface="Tahoma" pitchFamily="34" charset="0"/>
              </a:rPr>
              <a:t>First, while renewable energy technologies have gained increasing prominence as their costs have continued to decline, new studies are emerging to suggest that energy efficiency may be an even bigger cost-effective resource than previously believed. </a:t>
            </a:r>
            <a:r>
              <a:rPr lang="en-US" sz="1800" dirty="0" err="1">
                <a:solidFill>
                  <a:schemeClr val="tx1">
                    <a:lumMod val="75000"/>
                    <a:lumOff val="25000"/>
                  </a:schemeClr>
                </a:solidFill>
                <a:latin typeface="Tahoma" pitchFamily="34" charset="0"/>
                <a:ea typeface="Tahoma" pitchFamily="34" charset="0"/>
                <a:cs typeface="Tahoma" pitchFamily="34" charset="0"/>
              </a:rPr>
              <a:t>Grubler</a:t>
            </a:r>
            <a:r>
              <a:rPr lang="en-US" sz="1800" dirty="0">
                <a:solidFill>
                  <a:schemeClr val="tx1">
                    <a:lumMod val="75000"/>
                    <a:lumOff val="25000"/>
                  </a:schemeClr>
                </a:solidFill>
                <a:latin typeface="Tahoma" pitchFamily="34" charset="0"/>
                <a:ea typeface="Tahoma" pitchFamily="34" charset="0"/>
                <a:cs typeface="Tahoma" pitchFamily="34" charset="0"/>
              </a:rPr>
              <a:t> et al. (2018) and </a:t>
            </a:r>
            <a:r>
              <a:rPr lang="en-US" sz="1800" dirty="0" err="1">
                <a:solidFill>
                  <a:schemeClr val="tx1">
                    <a:lumMod val="75000"/>
                    <a:lumOff val="25000"/>
                  </a:schemeClr>
                </a:solidFill>
                <a:latin typeface="Tahoma" pitchFamily="34" charset="0"/>
                <a:ea typeface="Tahoma" pitchFamily="34" charset="0"/>
                <a:cs typeface="Tahoma" pitchFamily="34" charset="0"/>
              </a:rPr>
              <a:t>Lovins</a:t>
            </a:r>
            <a:r>
              <a:rPr lang="en-US" sz="1800" dirty="0">
                <a:solidFill>
                  <a:schemeClr val="tx1">
                    <a:lumMod val="75000"/>
                    <a:lumOff val="25000"/>
                  </a:schemeClr>
                </a:solidFill>
                <a:latin typeface="Tahoma" pitchFamily="34" charset="0"/>
                <a:ea typeface="Tahoma" pitchFamily="34" charset="0"/>
                <a:cs typeface="Tahoma" pitchFamily="34" charset="0"/>
              </a:rPr>
              <a:t> (2018), for example, indicate that energy efficiency improvements could provide 40% or more energy productivity gains compared to today’s baseline energy demands. </a:t>
            </a:r>
          </a:p>
          <a:p>
            <a:pPr marL="285750" indent="-285750" algn="l">
              <a:spcBef>
                <a:spcPct val="50000"/>
              </a:spcBef>
              <a:buClr>
                <a:srgbClr val="C00000"/>
              </a:buClr>
              <a:buSzPct val="131000"/>
              <a:buFont typeface="Arial" panose="020B0604020202020204" pitchFamily="34" charset="0"/>
              <a:buChar char="•"/>
            </a:pPr>
            <a:r>
              <a:rPr lang="en-US" sz="1800" dirty="0">
                <a:solidFill>
                  <a:schemeClr val="tx1">
                    <a:lumMod val="75000"/>
                    <a:lumOff val="25000"/>
                  </a:schemeClr>
                </a:solidFill>
                <a:latin typeface="Tahoma" pitchFamily="34" charset="0"/>
                <a:ea typeface="Tahoma" pitchFamily="34" charset="0"/>
                <a:cs typeface="Tahoma" pitchFamily="34" charset="0"/>
              </a:rPr>
              <a:t>And as both policy makers and investors realize the scale of the potential economic returns, new studies are emerging to suggest a mix of smart policies, programs, and best energy management practices are likely to ensure the more desired social, environmental and economic outcomes.  See, for example, Laitner et al. (2018). </a:t>
            </a:r>
            <a:endParaRPr lang="ru-RU" sz="1800" dirty="0">
              <a:solidFill>
                <a:schemeClr val="tx1">
                  <a:lumMod val="75000"/>
                  <a:lumOff val="25000"/>
                </a:schemeClr>
              </a:solidFill>
              <a:latin typeface="Tahoma" pitchFamily="34" charset="0"/>
              <a:ea typeface="Tahoma" pitchFamily="34" charset="0"/>
              <a:cs typeface="Tahoma" pitchFamily="34" charset="0"/>
            </a:endParaRPr>
          </a:p>
        </p:txBody>
      </p:sp>
      <p:sp>
        <p:nvSpPr>
          <p:cNvPr id="10" name="TextBox 9"/>
          <p:cNvSpPr txBox="1"/>
          <p:nvPr/>
        </p:nvSpPr>
        <p:spPr>
          <a:xfrm>
            <a:off x="5656881" y="431426"/>
            <a:ext cx="3668094" cy="400110"/>
          </a:xfrm>
          <a:prstGeom prst="rect">
            <a:avLst/>
          </a:prstGeom>
          <a:noFill/>
        </p:spPr>
        <p:txBody>
          <a:bodyPr wrap="square" rtlCol="0">
            <a:spAutoFit/>
          </a:bodyPr>
          <a:lstStyle/>
          <a:p>
            <a:r>
              <a:rPr lang="en-US" sz="1000" b="1" dirty="0">
                <a:latin typeface="Tahoma" pitchFamily="34" charset="0"/>
                <a:ea typeface="Tahoma" pitchFamily="34" charset="0"/>
                <a:cs typeface="Tahoma" pitchFamily="34" charset="0"/>
              </a:rPr>
              <a:t>Institute for Applied Research </a:t>
            </a:r>
          </a:p>
          <a:p>
            <a:r>
              <a:rPr lang="en-US" sz="1000" b="1" dirty="0">
                <a:latin typeface="Tahoma" pitchFamily="34" charset="0"/>
                <a:ea typeface="Tahoma" pitchFamily="34" charset="0"/>
                <a:cs typeface="Tahoma" pitchFamily="34" charset="0"/>
              </a:rPr>
              <a:t>Center for Economic Modeling of Energy and Ecology</a:t>
            </a:r>
            <a:endParaRPr lang="ru-RU" sz="1000"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58345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dissolv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dissolve">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 calcmode="lin" valueType="num">
                                      <p:cBhvr>
                                        <p:cTn id="17" dur="500" fill="hold"/>
                                        <p:tgtEl>
                                          <p:spTgt spid="11">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11">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929120" y="431426"/>
            <a:ext cx="1164169" cy="36250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8" name="Прямоугольник 7"/>
          <p:cNvSpPr>
            <a:spLocks noChangeArrowheads="1"/>
          </p:cNvSpPr>
          <p:nvPr/>
        </p:nvSpPr>
        <p:spPr bwMode="auto">
          <a:xfrm>
            <a:off x="0" y="1196562"/>
            <a:ext cx="9324975" cy="599581"/>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sz="2100" b="0" dirty="0"/>
          </a:p>
        </p:txBody>
      </p:sp>
      <p:sp>
        <p:nvSpPr>
          <p:cNvPr id="9" name="Text Box 23"/>
          <p:cNvSpPr txBox="1">
            <a:spLocks noChangeArrowheads="1"/>
          </p:cNvSpPr>
          <p:nvPr/>
        </p:nvSpPr>
        <p:spPr bwMode="auto">
          <a:xfrm>
            <a:off x="0" y="1293314"/>
            <a:ext cx="9324975" cy="369332"/>
          </a:xfrm>
          <a:prstGeom prst="rect">
            <a:avLst/>
          </a:prstGeom>
          <a:noFill/>
          <a:ln w="9525">
            <a:noFill/>
            <a:miter lim="800000"/>
            <a:headEnd/>
            <a:tailEnd/>
          </a:ln>
          <a:effectLst/>
        </p:spPr>
        <p:txBody>
          <a:bodyPr wrap="square">
            <a:spAutoFit/>
          </a:bodyPr>
          <a:lstStyle/>
          <a:p>
            <a:pPr algn="l">
              <a:spcBef>
                <a:spcPct val="50000"/>
              </a:spcBef>
            </a:pPr>
            <a:r>
              <a:rPr lang="en-US" sz="1800" b="1" dirty="0">
                <a:solidFill>
                  <a:schemeClr val="bg1"/>
                </a:solidFill>
                <a:latin typeface="Tahoma" pitchFamily="34" charset="0"/>
                <a:ea typeface="Tahoma" pitchFamily="34" charset="0"/>
                <a:cs typeface="Tahoma" pitchFamily="34" charset="0"/>
              </a:rPr>
              <a:t>References Cited in this Presentation</a:t>
            </a:r>
            <a:endParaRPr lang="ru-RU" sz="1800" b="1" dirty="0">
              <a:solidFill>
                <a:schemeClr val="bg1">
                  <a:lumMod val="75000"/>
                </a:schemeClr>
              </a:solidFill>
              <a:latin typeface="Tahoma" pitchFamily="34" charset="0"/>
              <a:ea typeface="Tahoma" pitchFamily="34" charset="0"/>
              <a:cs typeface="Tahoma" pitchFamily="34" charset="0"/>
            </a:endParaRPr>
          </a:p>
        </p:txBody>
      </p:sp>
      <p:sp>
        <p:nvSpPr>
          <p:cNvPr id="11" name="Text Box 23"/>
          <p:cNvSpPr txBox="1">
            <a:spLocks noChangeArrowheads="1"/>
          </p:cNvSpPr>
          <p:nvPr/>
        </p:nvSpPr>
        <p:spPr bwMode="auto">
          <a:xfrm>
            <a:off x="202497" y="1999333"/>
            <a:ext cx="9186432" cy="4508927"/>
          </a:xfrm>
          <a:prstGeom prst="rect">
            <a:avLst/>
          </a:prstGeom>
          <a:noFill/>
          <a:ln w="9525">
            <a:noFill/>
            <a:miter lim="800000"/>
            <a:headEnd/>
            <a:tailEnd/>
          </a:ln>
          <a:effectLst/>
        </p:spPr>
        <p:txBody>
          <a:bodyPr wrap="square">
            <a:spAutoFit/>
          </a:bodyPr>
          <a:lstStyle/>
          <a:p>
            <a:pPr algn="l">
              <a:spcBef>
                <a:spcPct val="50000"/>
              </a:spcBef>
            </a:pPr>
            <a:r>
              <a:rPr lang="en-US" sz="1400" b="1" dirty="0">
                <a:solidFill>
                  <a:schemeClr val="tx1">
                    <a:lumMod val="75000"/>
                    <a:lumOff val="25000"/>
                  </a:schemeClr>
                </a:solidFill>
                <a:latin typeface="Tahoma" pitchFamily="34" charset="0"/>
                <a:ea typeface="Tahoma" pitchFamily="34" charset="0"/>
                <a:cs typeface="Tahoma" pitchFamily="34" charset="0"/>
              </a:rPr>
              <a:t>Laitner, John A. "Skip", Oleg Lugovoy, and Vladimir Potashnikov.</a:t>
            </a:r>
            <a:r>
              <a:rPr lang="en-US" sz="1400" dirty="0">
                <a:solidFill>
                  <a:schemeClr val="tx1">
                    <a:lumMod val="75000"/>
                    <a:lumOff val="25000"/>
                  </a:schemeClr>
                </a:solidFill>
                <a:latin typeface="Tahoma" pitchFamily="34" charset="0"/>
                <a:ea typeface="Tahoma" pitchFamily="34" charset="0"/>
                <a:cs typeface="Tahoma" pitchFamily="34" charset="0"/>
              </a:rPr>
              <a:t> 2019. Cost and Benefits of Deep Decarbonization in Russia:  A Thought Experiment. Draft working paper. RANEPA Institute for Applied Research (the subject of this presentation).</a:t>
            </a:r>
          </a:p>
          <a:p>
            <a:pPr algn="l">
              <a:spcBef>
                <a:spcPct val="50000"/>
              </a:spcBef>
            </a:pPr>
            <a:r>
              <a:rPr lang="en-US" sz="1400" b="1" dirty="0" err="1">
                <a:solidFill>
                  <a:schemeClr val="tx1">
                    <a:lumMod val="75000"/>
                    <a:lumOff val="25000"/>
                  </a:schemeClr>
                </a:solidFill>
                <a:latin typeface="Tahoma" pitchFamily="34" charset="0"/>
                <a:ea typeface="Tahoma" pitchFamily="34" charset="0"/>
                <a:cs typeface="Tahoma" pitchFamily="34" charset="0"/>
              </a:rPr>
              <a:t>Grubler</a:t>
            </a:r>
            <a:r>
              <a:rPr lang="en-US" sz="1400" b="1" dirty="0">
                <a:solidFill>
                  <a:schemeClr val="tx1">
                    <a:lumMod val="75000"/>
                    <a:lumOff val="25000"/>
                  </a:schemeClr>
                </a:solidFill>
                <a:latin typeface="Tahoma" pitchFamily="34" charset="0"/>
                <a:ea typeface="Tahoma" pitchFamily="34" charset="0"/>
                <a:cs typeface="Tahoma" pitchFamily="34" charset="0"/>
              </a:rPr>
              <a:t>, Arnulf, Charlie Wilson, and Nuno Bento, et al.</a:t>
            </a:r>
            <a:r>
              <a:rPr lang="en-US" sz="1400" dirty="0">
                <a:solidFill>
                  <a:schemeClr val="tx1">
                    <a:lumMod val="75000"/>
                    <a:lumOff val="25000"/>
                  </a:schemeClr>
                </a:solidFill>
                <a:latin typeface="Tahoma" pitchFamily="34" charset="0"/>
                <a:ea typeface="Tahoma" pitchFamily="34" charset="0"/>
                <a:cs typeface="Tahoma" pitchFamily="34" charset="0"/>
              </a:rPr>
              <a:t> 2018. A Low Energy Demand Scenario for Meeting the 1.5oC Target and Sustainable Development Goals without Negative Emission Technologies. </a:t>
            </a:r>
            <a:r>
              <a:rPr lang="en-US" sz="1400" i="1" dirty="0">
                <a:solidFill>
                  <a:schemeClr val="tx1">
                    <a:lumMod val="75000"/>
                    <a:lumOff val="25000"/>
                  </a:schemeClr>
                </a:solidFill>
                <a:latin typeface="Tahoma" pitchFamily="34" charset="0"/>
                <a:ea typeface="Tahoma" pitchFamily="34" charset="0"/>
                <a:cs typeface="Tahoma" pitchFamily="34" charset="0"/>
              </a:rPr>
              <a:t>Nature Energy</a:t>
            </a:r>
            <a:r>
              <a:rPr lang="en-US" sz="1400" dirty="0">
                <a:solidFill>
                  <a:schemeClr val="tx1">
                    <a:lumMod val="75000"/>
                    <a:lumOff val="25000"/>
                  </a:schemeClr>
                </a:solidFill>
                <a:latin typeface="Tahoma" pitchFamily="34" charset="0"/>
                <a:ea typeface="Tahoma" pitchFamily="34" charset="0"/>
                <a:cs typeface="Tahoma" pitchFamily="34" charset="0"/>
              </a:rPr>
              <a:t> [https://doi.org/10.1038/s41560-018-0172-6].</a:t>
            </a:r>
          </a:p>
          <a:p>
            <a:pPr algn="l">
              <a:spcBef>
                <a:spcPct val="50000"/>
              </a:spcBef>
            </a:pPr>
            <a:r>
              <a:rPr lang="en-US" sz="1400" b="1" dirty="0" err="1">
                <a:solidFill>
                  <a:schemeClr val="tx1">
                    <a:lumMod val="75000"/>
                    <a:lumOff val="25000"/>
                  </a:schemeClr>
                </a:solidFill>
                <a:latin typeface="Tahoma" pitchFamily="34" charset="0"/>
                <a:ea typeface="Tahoma" pitchFamily="34" charset="0"/>
                <a:cs typeface="Tahoma" pitchFamily="34" charset="0"/>
              </a:rPr>
              <a:t>Inklaar</a:t>
            </a:r>
            <a:r>
              <a:rPr lang="en-US" sz="1400" b="1" dirty="0">
                <a:solidFill>
                  <a:schemeClr val="tx1">
                    <a:lumMod val="75000"/>
                    <a:lumOff val="25000"/>
                  </a:schemeClr>
                </a:solidFill>
                <a:latin typeface="Tahoma" pitchFamily="34" charset="0"/>
                <a:ea typeface="Tahoma" pitchFamily="34" charset="0"/>
                <a:cs typeface="Tahoma" pitchFamily="34" charset="0"/>
              </a:rPr>
              <a:t>, Robert and Marcel P. Timmer. 2013.</a:t>
            </a:r>
            <a:r>
              <a:rPr lang="en-US" sz="1400" dirty="0">
                <a:solidFill>
                  <a:schemeClr val="tx1">
                    <a:lumMod val="75000"/>
                    <a:lumOff val="25000"/>
                  </a:schemeClr>
                </a:solidFill>
                <a:latin typeface="Tahoma" pitchFamily="34" charset="0"/>
                <a:ea typeface="Tahoma" pitchFamily="34" charset="0"/>
                <a:cs typeface="Tahoma" pitchFamily="34" charset="0"/>
              </a:rPr>
              <a:t> Capital, Labor and TFP in PWT8.0. Groningen Growth and Development Centre, University of Groningen, July.</a:t>
            </a:r>
          </a:p>
          <a:p>
            <a:pPr algn="l">
              <a:spcBef>
                <a:spcPct val="50000"/>
              </a:spcBef>
            </a:pPr>
            <a:r>
              <a:rPr lang="en-US" sz="1400" b="1" dirty="0">
                <a:solidFill>
                  <a:schemeClr val="tx1">
                    <a:lumMod val="75000"/>
                    <a:lumOff val="25000"/>
                  </a:schemeClr>
                </a:solidFill>
                <a:latin typeface="Tahoma" pitchFamily="34" charset="0"/>
                <a:ea typeface="Tahoma" pitchFamily="34" charset="0"/>
                <a:cs typeface="Tahoma" pitchFamily="34" charset="0"/>
              </a:rPr>
              <a:t>Laitner, John A. “Skip”, Benoît Lebot, Matthew McDonnell, and Meagan Weiland.</a:t>
            </a:r>
            <a:r>
              <a:rPr lang="en-US" sz="1400" dirty="0">
                <a:solidFill>
                  <a:schemeClr val="tx1">
                    <a:lumMod val="75000"/>
                    <a:lumOff val="25000"/>
                  </a:schemeClr>
                </a:solidFill>
                <a:latin typeface="Tahoma" pitchFamily="34" charset="0"/>
                <a:ea typeface="Tahoma" pitchFamily="34" charset="0"/>
                <a:cs typeface="Tahoma" pitchFamily="34" charset="0"/>
              </a:rPr>
              <a:t> 2018. Smart Policies and Programs as Critical Drivers for Greater Energy Efficiency Investments. Paris, France: International Partnership for Energy Efficiency Cooperation (IPEEC). https://theresourceimperative.com/2018/02/15/smart-policies-and-programs-as-critical-drivers-for-greater-energy-efficiency-investments/</a:t>
            </a:r>
          </a:p>
          <a:p>
            <a:pPr algn="l">
              <a:spcBef>
                <a:spcPct val="50000"/>
              </a:spcBef>
            </a:pPr>
            <a:r>
              <a:rPr lang="en-US" sz="1400" b="1" dirty="0" err="1">
                <a:solidFill>
                  <a:schemeClr val="tx1">
                    <a:lumMod val="75000"/>
                    <a:lumOff val="25000"/>
                  </a:schemeClr>
                </a:solidFill>
                <a:latin typeface="Tahoma" pitchFamily="34" charset="0"/>
                <a:ea typeface="Tahoma" pitchFamily="34" charset="0"/>
                <a:cs typeface="Tahoma" pitchFamily="34" charset="0"/>
              </a:rPr>
              <a:t>Lovins</a:t>
            </a:r>
            <a:r>
              <a:rPr lang="en-US" sz="1400" b="1" dirty="0">
                <a:solidFill>
                  <a:schemeClr val="tx1">
                    <a:lumMod val="75000"/>
                    <a:lumOff val="25000"/>
                  </a:schemeClr>
                </a:solidFill>
                <a:latin typeface="Tahoma" pitchFamily="34" charset="0"/>
                <a:ea typeface="Tahoma" pitchFamily="34" charset="0"/>
                <a:cs typeface="Tahoma" pitchFamily="34" charset="0"/>
              </a:rPr>
              <a:t>, Amory B.</a:t>
            </a:r>
            <a:r>
              <a:rPr lang="en-US" sz="1400" dirty="0">
                <a:solidFill>
                  <a:schemeClr val="tx1">
                    <a:lumMod val="75000"/>
                    <a:lumOff val="25000"/>
                  </a:schemeClr>
                </a:solidFill>
                <a:latin typeface="Tahoma" pitchFamily="34" charset="0"/>
                <a:ea typeface="Tahoma" pitchFamily="34" charset="0"/>
                <a:cs typeface="Tahoma" pitchFamily="34" charset="0"/>
              </a:rPr>
              <a:t> 2018. How big is the energy efficiency resource? </a:t>
            </a:r>
            <a:r>
              <a:rPr lang="en-US" sz="1400" i="1" dirty="0">
                <a:solidFill>
                  <a:schemeClr val="tx1">
                    <a:lumMod val="75000"/>
                    <a:lumOff val="25000"/>
                  </a:schemeClr>
                </a:solidFill>
                <a:latin typeface="Tahoma" pitchFamily="34" charset="0"/>
                <a:ea typeface="Tahoma" pitchFamily="34" charset="0"/>
                <a:cs typeface="Tahoma" pitchFamily="34" charset="0"/>
              </a:rPr>
              <a:t>Environmental Research Letters</a:t>
            </a:r>
            <a:r>
              <a:rPr lang="en-US" sz="1400" dirty="0">
                <a:solidFill>
                  <a:schemeClr val="tx1">
                    <a:lumMod val="75000"/>
                    <a:lumOff val="25000"/>
                  </a:schemeClr>
                </a:solidFill>
                <a:latin typeface="Tahoma" pitchFamily="34" charset="0"/>
                <a:ea typeface="Tahoma" pitchFamily="34" charset="0"/>
                <a:cs typeface="Tahoma" pitchFamily="34" charset="0"/>
              </a:rPr>
              <a:t> 13 [DOI: https://doi.org/10.1088/1748-9326/aad965]</a:t>
            </a:r>
          </a:p>
          <a:p>
            <a:pPr algn="l">
              <a:spcBef>
                <a:spcPct val="50000"/>
              </a:spcBef>
            </a:pPr>
            <a:r>
              <a:rPr lang="en-US" sz="1400" b="1" dirty="0">
                <a:solidFill>
                  <a:schemeClr val="tx1">
                    <a:lumMod val="75000"/>
                    <a:lumOff val="25000"/>
                  </a:schemeClr>
                </a:solidFill>
                <a:latin typeface="Tahoma" pitchFamily="34" charset="0"/>
                <a:ea typeface="Tahoma" pitchFamily="34" charset="0"/>
                <a:cs typeface="Tahoma" pitchFamily="34" charset="0"/>
              </a:rPr>
              <a:t>Lugovoy, Oleg, George </a:t>
            </a:r>
            <a:r>
              <a:rPr lang="en-US" sz="1400" b="1" dirty="0" err="1">
                <a:solidFill>
                  <a:schemeClr val="tx1">
                    <a:lumMod val="75000"/>
                    <a:lumOff val="25000"/>
                  </a:schemeClr>
                </a:solidFill>
                <a:latin typeface="Tahoma" pitchFamily="34" charset="0"/>
                <a:ea typeface="Tahoma" pitchFamily="34" charset="0"/>
                <a:cs typeface="Tahoma" pitchFamily="34" charset="0"/>
              </a:rPr>
              <a:t>Safanov</a:t>
            </a:r>
            <a:r>
              <a:rPr lang="en-US" sz="1400" b="1" dirty="0">
                <a:solidFill>
                  <a:schemeClr val="tx1">
                    <a:lumMod val="75000"/>
                    <a:lumOff val="25000"/>
                  </a:schemeClr>
                </a:solidFill>
                <a:latin typeface="Tahoma" pitchFamily="34" charset="0"/>
                <a:ea typeface="Tahoma" pitchFamily="34" charset="0"/>
                <a:cs typeface="Tahoma" pitchFamily="34" charset="0"/>
              </a:rPr>
              <a:t>, Vladimir Potashnikov, and </a:t>
            </a:r>
            <a:r>
              <a:rPr lang="en-US" sz="1400" b="1" dirty="0" err="1">
                <a:solidFill>
                  <a:schemeClr val="tx1">
                    <a:lumMod val="75000"/>
                    <a:lumOff val="25000"/>
                  </a:schemeClr>
                </a:solidFill>
                <a:latin typeface="Tahoma" pitchFamily="34" charset="0"/>
                <a:ea typeface="Tahoma" pitchFamily="34" charset="0"/>
                <a:cs typeface="Tahoma" pitchFamily="34" charset="0"/>
              </a:rPr>
              <a:t>Dmirty</a:t>
            </a:r>
            <a:r>
              <a:rPr lang="en-US" sz="1400" b="1" dirty="0">
                <a:solidFill>
                  <a:schemeClr val="tx1">
                    <a:lumMod val="75000"/>
                    <a:lumOff val="25000"/>
                  </a:schemeClr>
                </a:solidFill>
                <a:latin typeface="Tahoma" pitchFamily="34" charset="0"/>
                <a:ea typeface="Tahoma" pitchFamily="34" charset="0"/>
                <a:cs typeface="Tahoma" pitchFamily="34" charset="0"/>
              </a:rPr>
              <a:t> Gordeev.</a:t>
            </a:r>
            <a:r>
              <a:rPr lang="en-US" sz="1400" dirty="0">
                <a:solidFill>
                  <a:schemeClr val="tx1">
                    <a:lumMod val="75000"/>
                    <a:lumOff val="25000"/>
                  </a:schemeClr>
                </a:solidFill>
                <a:latin typeface="Tahoma" pitchFamily="34" charset="0"/>
                <a:ea typeface="Tahoma" pitchFamily="34" charset="0"/>
                <a:cs typeface="Tahoma" pitchFamily="34" charset="0"/>
              </a:rPr>
              <a:t> 2014. Russia Country Profile, in Pathways for Deep Decarbonization. Published by Sustainable Development Solutions Network (SDSN) and Institute for Sustainable Development and International Relations (IDDRI), September 2014. http://www.deepdecarbonization.org. </a:t>
            </a:r>
          </a:p>
        </p:txBody>
      </p:sp>
      <p:sp>
        <p:nvSpPr>
          <p:cNvPr id="10" name="TextBox 9"/>
          <p:cNvSpPr txBox="1"/>
          <p:nvPr/>
        </p:nvSpPr>
        <p:spPr>
          <a:xfrm>
            <a:off x="5656881" y="431426"/>
            <a:ext cx="3668094" cy="400110"/>
          </a:xfrm>
          <a:prstGeom prst="rect">
            <a:avLst/>
          </a:prstGeom>
          <a:noFill/>
        </p:spPr>
        <p:txBody>
          <a:bodyPr wrap="square" rtlCol="0">
            <a:spAutoFit/>
          </a:bodyPr>
          <a:lstStyle/>
          <a:p>
            <a:r>
              <a:rPr lang="en-US" sz="1000" b="1" dirty="0">
                <a:latin typeface="Tahoma" pitchFamily="34" charset="0"/>
                <a:ea typeface="Tahoma" pitchFamily="34" charset="0"/>
                <a:cs typeface="Tahoma" pitchFamily="34" charset="0"/>
              </a:rPr>
              <a:t>Institute for Applied Research </a:t>
            </a:r>
          </a:p>
          <a:p>
            <a:r>
              <a:rPr lang="en-US" sz="1000" b="1" dirty="0">
                <a:latin typeface="Tahoma" pitchFamily="34" charset="0"/>
                <a:ea typeface="Tahoma" pitchFamily="34" charset="0"/>
                <a:cs typeface="Tahoma" pitchFamily="34" charset="0"/>
              </a:rPr>
              <a:t>Center for Economic Modeling of Energy and Ecology</a:t>
            </a:r>
            <a:endParaRPr lang="ru-RU" sz="1000"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32837822"/>
      </p:ext>
    </p:extLst>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13127" y="2988747"/>
            <a:ext cx="2827683" cy="880506"/>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6" name="Прямоугольник 5"/>
          <p:cNvSpPr>
            <a:spLocks noChangeArrowheads="1"/>
          </p:cNvSpPr>
          <p:nvPr/>
        </p:nvSpPr>
        <p:spPr bwMode="auto">
          <a:xfrm>
            <a:off x="4678878" y="0"/>
            <a:ext cx="5227121" cy="6858000"/>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sz="2100" b="0"/>
          </a:p>
        </p:txBody>
      </p:sp>
      <p:sp>
        <p:nvSpPr>
          <p:cNvPr id="35844" name="Text Box 2052"/>
          <p:cNvSpPr txBox="1">
            <a:spLocks noChangeArrowheads="1"/>
          </p:cNvSpPr>
          <p:nvPr/>
        </p:nvSpPr>
        <p:spPr bwMode="auto">
          <a:xfrm>
            <a:off x="4678878" y="3165800"/>
            <a:ext cx="5227122" cy="523220"/>
          </a:xfrm>
          <a:prstGeom prst="rect">
            <a:avLst/>
          </a:prstGeom>
          <a:noFill/>
          <a:ln w="9525">
            <a:noFill/>
            <a:miter lim="800000"/>
            <a:headEnd/>
            <a:tailEnd/>
          </a:ln>
          <a:effectLst/>
        </p:spPr>
        <p:txBody>
          <a:bodyPr wrap="square">
            <a:spAutoFit/>
          </a:bodyPr>
          <a:lstStyle/>
          <a:p>
            <a:pPr>
              <a:spcBef>
                <a:spcPct val="50000"/>
              </a:spcBef>
            </a:pPr>
            <a:r>
              <a:rPr lang="ru-RU" sz="2800" dirty="0">
                <a:solidFill>
                  <a:schemeClr val="bg1"/>
                </a:solidFill>
                <a:latin typeface="Tahoma" pitchFamily="34" charset="0"/>
                <a:ea typeface="Tahoma" pitchFamily="34" charset="0"/>
                <a:cs typeface="Tahoma" pitchFamily="34" charset="0"/>
              </a:rPr>
              <a:t>Спасибо за внимание!</a:t>
            </a:r>
          </a:p>
        </p:txBody>
      </p:sp>
      <p:sp>
        <p:nvSpPr>
          <p:cNvPr id="9" name="TextBox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0C24D87-5326-43C7-8C6B-A77193205EFA}"/>
              </a:ext>
            </a:extLst>
          </p:cNvPr>
          <p:cNvSpPr txBox="1"/>
          <p:nvPr/>
        </p:nvSpPr>
        <p:spPr>
          <a:xfrm>
            <a:off x="377423" y="5158409"/>
            <a:ext cx="3668094" cy="400110"/>
          </a:xfrm>
          <a:prstGeom prst="rect">
            <a:avLst/>
          </a:prstGeom>
          <a:noFill/>
        </p:spPr>
        <p:txBody>
          <a:bodyPr wrap="square" rtlCol="0">
            <a:spAutoFit/>
          </a:bodyPr>
          <a:lstStyle/>
          <a:p>
            <a:r>
              <a:rPr lang="en-US" sz="1000" b="1" dirty="0">
                <a:latin typeface="Tahoma" pitchFamily="34" charset="0"/>
                <a:ea typeface="Tahoma" pitchFamily="34" charset="0"/>
                <a:cs typeface="Tahoma" pitchFamily="34" charset="0"/>
              </a:rPr>
              <a:t>Institute for Applied Research </a:t>
            </a:r>
          </a:p>
          <a:p>
            <a:r>
              <a:rPr lang="en-US" sz="1000" b="1" dirty="0">
                <a:latin typeface="Tahoma" pitchFamily="34" charset="0"/>
                <a:ea typeface="Tahoma" pitchFamily="34" charset="0"/>
                <a:cs typeface="Tahoma" pitchFamily="34" charset="0"/>
              </a:rPr>
              <a:t>Center for Economic Modeling of Energy and Ecology</a:t>
            </a:r>
            <a:endParaRPr lang="ru-RU" sz="1000" b="1" dirty="0">
              <a:latin typeface="Tahoma" pitchFamily="34" charset="0"/>
              <a:ea typeface="Tahoma" pitchFamily="34" charset="0"/>
              <a:cs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929120" y="431426"/>
            <a:ext cx="1164169" cy="36250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8" name="Прямоугольник 7"/>
          <p:cNvSpPr>
            <a:spLocks noChangeArrowheads="1"/>
          </p:cNvSpPr>
          <p:nvPr/>
        </p:nvSpPr>
        <p:spPr bwMode="auto">
          <a:xfrm>
            <a:off x="0" y="1196562"/>
            <a:ext cx="9324975" cy="599581"/>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sz="2100" b="0" dirty="0"/>
          </a:p>
        </p:txBody>
      </p:sp>
      <p:sp>
        <p:nvSpPr>
          <p:cNvPr id="9" name="Text Box 23"/>
          <p:cNvSpPr txBox="1">
            <a:spLocks noChangeArrowheads="1"/>
          </p:cNvSpPr>
          <p:nvPr/>
        </p:nvSpPr>
        <p:spPr bwMode="auto">
          <a:xfrm>
            <a:off x="0" y="1293314"/>
            <a:ext cx="9324975" cy="369332"/>
          </a:xfrm>
          <a:prstGeom prst="rect">
            <a:avLst/>
          </a:prstGeom>
          <a:noFill/>
          <a:ln w="9525">
            <a:noFill/>
            <a:miter lim="800000"/>
            <a:headEnd/>
            <a:tailEnd/>
          </a:ln>
          <a:effectLst/>
        </p:spPr>
        <p:txBody>
          <a:bodyPr wrap="square">
            <a:spAutoFit/>
          </a:bodyPr>
          <a:lstStyle/>
          <a:p>
            <a:pPr algn="l">
              <a:spcBef>
                <a:spcPct val="50000"/>
              </a:spcBef>
            </a:pPr>
            <a:r>
              <a:rPr lang="en-US" sz="1800" b="1" dirty="0">
                <a:solidFill>
                  <a:schemeClr val="bg1"/>
                </a:solidFill>
                <a:latin typeface="Tahoma" pitchFamily="34" charset="0"/>
                <a:ea typeface="Tahoma" pitchFamily="34" charset="0"/>
                <a:cs typeface="Tahoma" pitchFamily="34" charset="0"/>
              </a:rPr>
              <a:t>An Opening Perspective</a:t>
            </a:r>
            <a:endParaRPr lang="ru-RU" sz="1800" b="1" dirty="0">
              <a:solidFill>
                <a:schemeClr val="bg1">
                  <a:lumMod val="75000"/>
                </a:schemeClr>
              </a:solidFill>
              <a:latin typeface="Tahoma" pitchFamily="34" charset="0"/>
              <a:ea typeface="Tahoma" pitchFamily="34" charset="0"/>
              <a:cs typeface="Tahoma" pitchFamily="34" charset="0"/>
            </a:endParaRPr>
          </a:p>
        </p:txBody>
      </p:sp>
      <p:sp>
        <p:nvSpPr>
          <p:cNvPr id="11" name="Text Box 23"/>
          <p:cNvSpPr txBox="1">
            <a:spLocks noChangeArrowheads="1"/>
          </p:cNvSpPr>
          <p:nvPr/>
        </p:nvSpPr>
        <p:spPr bwMode="auto">
          <a:xfrm>
            <a:off x="202497" y="2092321"/>
            <a:ext cx="9186432" cy="3631763"/>
          </a:xfrm>
          <a:prstGeom prst="rect">
            <a:avLst/>
          </a:prstGeom>
          <a:noFill/>
          <a:ln w="9525">
            <a:noFill/>
            <a:miter lim="800000"/>
            <a:headEnd/>
            <a:tailEnd/>
          </a:ln>
          <a:effectLst/>
        </p:spPr>
        <p:txBody>
          <a:bodyPr wrap="square">
            <a:spAutoFit/>
          </a:bodyPr>
          <a:lstStyle/>
          <a:p>
            <a:pPr algn="l">
              <a:spcBef>
                <a:spcPct val="50000"/>
              </a:spcBef>
            </a:pPr>
            <a:r>
              <a:rPr lang="en-US" sz="2000" b="1" dirty="0">
                <a:solidFill>
                  <a:srgbClr val="C00000"/>
                </a:solidFill>
                <a:latin typeface="Tahoma" pitchFamily="34" charset="0"/>
                <a:ea typeface="Tahoma" pitchFamily="34" charset="0"/>
                <a:cs typeface="Tahoma" pitchFamily="34" charset="0"/>
              </a:rPr>
              <a:t>A Standard Working Presumption or Perception</a:t>
            </a:r>
            <a:r>
              <a:rPr lang="ru-RU" sz="2000" b="1" dirty="0">
                <a:solidFill>
                  <a:srgbClr val="C00000"/>
                </a:solidFill>
                <a:latin typeface="Tahoma" pitchFamily="34" charset="0"/>
                <a:ea typeface="Tahoma" pitchFamily="34" charset="0"/>
                <a:cs typeface="Tahoma" pitchFamily="34" charset="0"/>
              </a:rPr>
              <a:t>:</a:t>
            </a:r>
          </a:p>
          <a:p>
            <a:pPr marL="285750" indent="-285750" algn="l">
              <a:spcBef>
                <a:spcPct val="50000"/>
              </a:spcBef>
              <a:buClr>
                <a:srgbClr val="C00000"/>
              </a:buClr>
              <a:buSzPct val="131000"/>
              <a:buFont typeface="Arial" panose="020B0604020202020204" pitchFamily="34" charset="0"/>
              <a:buChar char="•"/>
            </a:pPr>
            <a:r>
              <a:rPr lang="en-US" sz="1800" dirty="0">
                <a:solidFill>
                  <a:schemeClr val="tx1">
                    <a:lumMod val="75000"/>
                    <a:lumOff val="25000"/>
                  </a:schemeClr>
                </a:solidFill>
                <a:latin typeface="Tahoma" pitchFamily="34" charset="0"/>
                <a:ea typeface="Tahoma" pitchFamily="34" charset="0"/>
                <a:cs typeface="Tahoma" pitchFamily="34" charset="0"/>
              </a:rPr>
              <a:t>In both a public or lay view, and in the use of economic policy models, the assumption seems to be that the future is likely to unfold much like the recent past.</a:t>
            </a:r>
            <a:endParaRPr lang="ru-RU" sz="1800" dirty="0">
              <a:solidFill>
                <a:srgbClr val="C00000"/>
              </a:solidFill>
              <a:latin typeface="Tahoma" pitchFamily="34" charset="0"/>
              <a:ea typeface="Tahoma" pitchFamily="34" charset="0"/>
              <a:cs typeface="Tahoma" pitchFamily="34" charset="0"/>
            </a:endParaRPr>
          </a:p>
          <a:p>
            <a:pPr algn="l">
              <a:spcBef>
                <a:spcPct val="50000"/>
              </a:spcBef>
            </a:pPr>
            <a:r>
              <a:rPr lang="en-US" sz="2000" b="1" dirty="0">
                <a:solidFill>
                  <a:srgbClr val="C00000"/>
                </a:solidFill>
                <a:latin typeface="Tahoma" pitchFamily="34" charset="0"/>
                <a:ea typeface="Tahoma" pitchFamily="34" charset="0"/>
                <a:cs typeface="Tahoma" pitchFamily="34" charset="0"/>
              </a:rPr>
              <a:t>Yet, the Evidence Suggests Otherwise</a:t>
            </a:r>
            <a:r>
              <a:rPr lang="ru-RU" sz="2000" b="1" dirty="0">
                <a:solidFill>
                  <a:srgbClr val="C00000"/>
                </a:solidFill>
                <a:latin typeface="Tahoma" pitchFamily="34" charset="0"/>
                <a:ea typeface="Tahoma" pitchFamily="34" charset="0"/>
                <a:cs typeface="Tahoma" pitchFamily="34" charset="0"/>
              </a:rPr>
              <a:t>:</a:t>
            </a:r>
          </a:p>
          <a:p>
            <a:pPr marL="285750" indent="-285750" algn="l">
              <a:spcBef>
                <a:spcPct val="50000"/>
              </a:spcBef>
              <a:buClr>
                <a:srgbClr val="C00000"/>
              </a:buClr>
              <a:buSzPct val="131000"/>
              <a:buFont typeface="Arial" panose="020B0604020202020204" pitchFamily="34" charset="0"/>
              <a:buChar char="•"/>
            </a:pPr>
            <a:r>
              <a:rPr lang="en-US" sz="1800" dirty="0">
                <a:solidFill>
                  <a:schemeClr val="tx1">
                    <a:lumMod val="75000"/>
                    <a:lumOff val="25000"/>
                  </a:schemeClr>
                </a:solidFill>
                <a:latin typeface="Tahoma" pitchFamily="34" charset="0"/>
                <a:ea typeface="Tahoma" pitchFamily="34" charset="0"/>
                <a:cs typeface="Tahoma" pitchFamily="34" charset="0"/>
              </a:rPr>
              <a:t>A slow erosion to our long-term social and economic well-being as suggested by lagging productivity and growth in real per capita GDP;</a:t>
            </a:r>
          </a:p>
          <a:p>
            <a:pPr marL="285750" indent="-285750" algn="l">
              <a:spcBef>
                <a:spcPct val="50000"/>
              </a:spcBef>
              <a:buClr>
                <a:srgbClr val="C00000"/>
              </a:buClr>
              <a:buSzPct val="131000"/>
              <a:buFont typeface="Arial" panose="020B0604020202020204" pitchFamily="34" charset="0"/>
              <a:buChar char="•"/>
            </a:pPr>
            <a:r>
              <a:rPr lang="en-US" sz="1800" dirty="0">
                <a:solidFill>
                  <a:schemeClr val="tx1">
                    <a:lumMod val="75000"/>
                    <a:lumOff val="25000"/>
                  </a:schemeClr>
                </a:solidFill>
                <a:latin typeface="Tahoma" pitchFamily="34" charset="0"/>
                <a:ea typeface="Tahoma" pitchFamily="34" charset="0"/>
                <a:cs typeface="Tahoma" pitchFamily="34" charset="0"/>
              </a:rPr>
              <a:t>The clearly growing burden of climate change, together with the growth of other defensive expenditures; and</a:t>
            </a:r>
          </a:p>
          <a:p>
            <a:pPr marL="285750" indent="-285750" algn="l">
              <a:spcBef>
                <a:spcPct val="50000"/>
              </a:spcBef>
              <a:buClr>
                <a:srgbClr val="C00000"/>
              </a:buClr>
              <a:buSzPct val="131000"/>
              <a:buFont typeface="Arial" panose="020B0604020202020204" pitchFamily="34" charset="0"/>
              <a:buChar char="•"/>
            </a:pPr>
            <a:r>
              <a:rPr lang="en-US" sz="1800" dirty="0">
                <a:solidFill>
                  <a:schemeClr val="tx1">
                    <a:lumMod val="75000"/>
                    <a:lumOff val="25000"/>
                  </a:schemeClr>
                </a:solidFill>
                <a:latin typeface="Tahoma" pitchFamily="34" charset="0"/>
                <a:ea typeface="Tahoma" pitchFamily="34" charset="0"/>
                <a:cs typeface="Tahoma" pitchFamily="34" charset="0"/>
              </a:rPr>
              <a:t>The very real and growing threat of species extinction and other ecological disruptions may further disrupt our social and economic well-being.</a:t>
            </a:r>
            <a:endParaRPr lang="ru-RU" sz="1600" dirty="0">
              <a:solidFill>
                <a:schemeClr val="tx1">
                  <a:lumMod val="75000"/>
                  <a:lumOff val="25000"/>
                </a:schemeClr>
              </a:solidFill>
              <a:latin typeface="Tahoma" pitchFamily="34" charset="0"/>
              <a:ea typeface="Tahoma" pitchFamily="34" charset="0"/>
              <a:cs typeface="Tahoma" pitchFamily="34" charset="0"/>
            </a:endParaRPr>
          </a:p>
        </p:txBody>
      </p:sp>
      <p:sp>
        <p:nvSpPr>
          <p:cNvPr id="10" name="TextBox 9"/>
          <p:cNvSpPr txBox="1"/>
          <p:nvPr/>
        </p:nvSpPr>
        <p:spPr>
          <a:xfrm>
            <a:off x="5656881" y="431426"/>
            <a:ext cx="3668094" cy="400110"/>
          </a:xfrm>
          <a:prstGeom prst="rect">
            <a:avLst/>
          </a:prstGeom>
          <a:noFill/>
        </p:spPr>
        <p:txBody>
          <a:bodyPr wrap="square" rtlCol="0">
            <a:spAutoFit/>
          </a:bodyPr>
          <a:lstStyle/>
          <a:p>
            <a:r>
              <a:rPr lang="en-US" sz="1000" b="1" dirty="0">
                <a:latin typeface="Tahoma" pitchFamily="34" charset="0"/>
                <a:ea typeface="Tahoma" pitchFamily="34" charset="0"/>
                <a:cs typeface="Tahoma" pitchFamily="34" charset="0"/>
              </a:rPr>
              <a:t>Institute for Applied Research </a:t>
            </a:r>
          </a:p>
          <a:p>
            <a:r>
              <a:rPr lang="en-US" sz="1000" b="1" dirty="0">
                <a:latin typeface="Tahoma" pitchFamily="34" charset="0"/>
                <a:ea typeface="Tahoma" pitchFamily="34" charset="0"/>
                <a:cs typeface="Tahoma" pitchFamily="34" charset="0"/>
              </a:rPr>
              <a:t>Center for Economic Modeling of Energy and Ecology</a:t>
            </a:r>
            <a:endParaRPr lang="ru-RU" sz="10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dissolve">
                                      <p:cBhvr>
                                        <p:cTn id="7" dur="500"/>
                                        <p:tgtEl>
                                          <p:spTgt spid="11">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1">
                                            <p:txEl>
                                              <p:pRg st="1" end="1"/>
                                            </p:txEl>
                                          </p:spTgt>
                                        </p:tgtEl>
                                        <p:attrNameLst>
                                          <p:attrName>style.visibility</p:attrName>
                                        </p:attrNameLst>
                                      </p:cBhvr>
                                      <p:to>
                                        <p:strVal val="visible"/>
                                      </p:to>
                                    </p:set>
                                    <p:animEffect transition="in" filter="dissolve">
                                      <p:cBhvr>
                                        <p:cTn id="10" dur="500"/>
                                        <p:tgtEl>
                                          <p:spTgt spid="1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animEffect transition="in" filter="dissolve">
                                      <p:cBhvr>
                                        <p:cTn id="15" dur="500"/>
                                        <p:tgtEl>
                                          <p:spTgt spid="1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11">
                                            <p:txEl>
                                              <p:pRg st="3" end="3"/>
                                            </p:txEl>
                                          </p:spTgt>
                                        </p:tgtEl>
                                        <p:attrNameLst>
                                          <p:attrName>style.visibility</p:attrName>
                                        </p:attrNameLst>
                                      </p:cBhvr>
                                      <p:to>
                                        <p:strVal val="visible"/>
                                      </p:to>
                                    </p:set>
                                    <p:animEffect transition="in" filter="dissolve">
                                      <p:cBhvr>
                                        <p:cTn id="20" dur="500"/>
                                        <p:tgtEl>
                                          <p:spTgt spid="11">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11">
                                            <p:txEl>
                                              <p:pRg st="4" end="4"/>
                                            </p:txEl>
                                          </p:spTgt>
                                        </p:tgtEl>
                                        <p:attrNameLst>
                                          <p:attrName>style.visibility</p:attrName>
                                        </p:attrNameLst>
                                      </p:cBhvr>
                                      <p:to>
                                        <p:strVal val="visible"/>
                                      </p:to>
                                    </p:set>
                                    <p:animEffect transition="in" filter="dissolve">
                                      <p:cBhvr>
                                        <p:cTn id="25" dur="500"/>
                                        <p:tgtEl>
                                          <p:spTgt spid="11">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11">
                                            <p:txEl>
                                              <p:pRg st="5" end="5"/>
                                            </p:txEl>
                                          </p:spTgt>
                                        </p:tgtEl>
                                        <p:attrNameLst>
                                          <p:attrName>style.visibility</p:attrName>
                                        </p:attrNameLst>
                                      </p:cBhvr>
                                      <p:to>
                                        <p:strVal val="visible"/>
                                      </p:to>
                                    </p:set>
                                    <p:anim calcmode="lin" valueType="num">
                                      <p:cBhvr>
                                        <p:cTn id="30" dur="500" fill="hold"/>
                                        <p:tgtEl>
                                          <p:spTgt spid="11">
                                            <p:txEl>
                                              <p:pRg st="5" end="5"/>
                                            </p:txEl>
                                          </p:spTgt>
                                        </p:tgtEl>
                                        <p:attrNameLst>
                                          <p:attrName>ppt_w</p:attrName>
                                        </p:attrNameLst>
                                      </p:cBhvr>
                                      <p:tavLst>
                                        <p:tav tm="0">
                                          <p:val>
                                            <p:fltVal val="0"/>
                                          </p:val>
                                        </p:tav>
                                        <p:tav tm="100000">
                                          <p:val>
                                            <p:strVal val="#ppt_w"/>
                                          </p:val>
                                        </p:tav>
                                      </p:tavLst>
                                    </p:anim>
                                    <p:anim calcmode="lin" valueType="num">
                                      <p:cBhvr>
                                        <p:cTn id="31" dur="500" fill="hold"/>
                                        <p:tgtEl>
                                          <p:spTgt spid="11">
                                            <p:txEl>
                                              <p:pRg st="5" end="5"/>
                                            </p:txEl>
                                          </p:spTgt>
                                        </p:tgtEl>
                                        <p:attrNameLst>
                                          <p:attrName>ppt_h</p:attrName>
                                        </p:attrNameLst>
                                      </p:cBhvr>
                                      <p:tavLst>
                                        <p:tav tm="0">
                                          <p:val>
                                            <p:fltVal val="0"/>
                                          </p:val>
                                        </p:tav>
                                        <p:tav tm="100000">
                                          <p:val>
                                            <p:strVal val="#ppt_h"/>
                                          </p:val>
                                        </p:tav>
                                      </p:tavLst>
                                    </p:anim>
                                    <p:animEffect transition="in" filter="fade">
                                      <p:cBhvr>
                                        <p:cTn id="32"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0FBA112-83B7-443B-81AE-FB8C542E5FC1}"/>
              </a:ext>
            </a:extLst>
          </p:cNvPr>
          <p:cNvPicPr>
            <a:picLocks noChangeAspect="1" noChangeArrowheads="1"/>
          </p:cNvPicPr>
          <p:nvPr/>
        </p:nvPicPr>
        <p:blipFill>
          <a:blip r:embed="rId2"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929120" y="431426"/>
            <a:ext cx="1164169" cy="36250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6" name="Прямоугольник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DB0DD76-782F-46EC-AF6C-1B4E197A5C1A}"/>
              </a:ext>
            </a:extLst>
          </p:cNvPr>
          <p:cNvSpPr>
            <a:spLocks noChangeArrowheads="1"/>
          </p:cNvSpPr>
          <p:nvPr/>
        </p:nvSpPr>
        <p:spPr bwMode="auto">
          <a:xfrm>
            <a:off x="0" y="1196562"/>
            <a:ext cx="9324975" cy="599581"/>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sz="2100" b="0" dirty="0"/>
          </a:p>
        </p:txBody>
      </p:sp>
      <p:sp>
        <p:nvSpPr>
          <p:cNvPr id="7" name="Text Box 2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2054005-750C-4670-9CC6-2BE287EAFC7F}"/>
              </a:ext>
            </a:extLst>
          </p:cNvPr>
          <p:cNvSpPr txBox="1">
            <a:spLocks noChangeArrowheads="1"/>
          </p:cNvSpPr>
          <p:nvPr/>
        </p:nvSpPr>
        <p:spPr bwMode="auto">
          <a:xfrm>
            <a:off x="0" y="1293314"/>
            <a:ext cx="9324975" cy="369332"/>
          </a:xfrm>
          <a:prstGeom prst="rect">
            <a:avLst/>
          </a:prstGeom>
          <a:noFill/>
          <a:ln w="9525">
            <a:noFill/>
            <a:miter lim="800000"/>
            <a:headEnd/>
            <a:tailEnd/>
          </a:ln>
          <a:effectLst/>
        </p:spPr>
        <p:txBody>
          <a:bodyPr wrap="square">
            <a:spAutoFit/>
          </a:bodyPr>
          <a:lstStyle/>
          <a:p>
            <a:pPr algn="l">
              <a:spcBef>
                <a:spcPct val="50000"/>
              </a:spcBef>
            </a:pPr>
            <a:r>
              <a:rPr lang="en-US" sz="1800" b="1" dirty="0">
                <a:solidFill>
                  <a:schemeClr val="bg1"/>
                </a:solidFill>
                <a:latin typeface="Tahoma" pitchFamily="34" charset="0"/>
                <a:ea typeface="Tahoma" pitchFamily="34" charset="0"/>
                <a:cs typeface="Tahoma" pitchFamily="34" charset="0"/>
              </a:rPr>
              <a:t>Stepping Back and Modeling the Production Possibilities. . .</a:t>
            </a:r>
            <a:endParaRPr lang="ru-RU" sz="1800" b="1" dirty="0">
              <a:solidFill>
                <a:schemeClr val="bg1">
                  <a:lumMod val="75000"/>
                </a:schemeClr>
              </a:solidFill>
              <a:latin typeface="Tahoma" pitchFamily="34" charset="0"/>
              <a:ea typeface="Tahoma" pitchFamily="34" charset="0"/>
              <a:cs typeface="Tahoma" pitchFamily="34" charset="0"/>
            </a:endParaRPr>
          </a:p>
        </p:txBody>
      </p:sp>
      <p:sp>
        <p:nvSpPr>
          <p:cNvPr id="8" name="TextBox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18A5E65-A600-4DBA-B762-EDCB134FF40A}"/>
              </a:ext>
            </a:extLst>
          </p:cNvPr>
          <p:cNvSpPr txBox="1"/>
          <p:nvPr/>
        </p:nvSpPr>
        <p:spPr>
          <a:xfrm>
            <a:off x="5656881" y="431426"/>
            <a:ext cx="3668094" cy="400110"/>
          </a:xfrm>
          <a:prstGeom prst="rect">
            <a:avLst/>
          </a:prstGeom>
          <a:noFill/>
        </p:spPr>
        <p:txBody>
          <a:bodyPr wrap="square" rtlCol="0">
            <a:spAutoFit/>
          </a:bodyPr>
          <a:lstStyle/>
          <a:p>
            <a:r>
              <a:rPr lang="en-US" sz="1000" b="1" dirty="0">
                <a:latin typeface="Tahoma" pitchFamily="34" charset="0"/>
                <a:ea typeface="Tahoma" pitchFamily="34" charset="0"/>
                <a:cs typeface="Tahoma" pitchFamily="34" charset="0"/>
              </a:rPr>
              <a:t>Institute for Applied Research </a:t>
            </a:r>
          </a:p>
          <a:p>
            <a:r>
              <a:rPr lang="en-US" sz="1000" b="1" dirty="0">
                <a:latin typeface="Tahoma" pitchFamily="34" charset="0"/>
                <a:ea typeface="Tahoma" pitchFamily="34" charset="0"/>
                <a:cs typeface="Tahoma" pitchFamily="34" charset="0"/>
              </a:rPr>
              <a:t>Center for Economic Modeling of Energy and Ecology</a:t>
            </a:r>
            <a:endParaRPr lang="ru-RU" sz="1000" b="1" dirty="0">
              <a:latin typeface="Tahoma" pitchFamily="34" charset="0"/>
              <a:ea typeface="Tahoma" pitchFamily="34" charset="0"/>
              <a:cs typeface="Tahoma" pitchFamily="34" charset="0"/>
            </a:endParaRPr>
          </a:p>
        </p:txBody>
      </p:sp>
      <p:sp>
        <p:nvSpPr>
          <p:cNvPr id="9" name="Rectangle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CD804EB-0CB8-4BD6-A8C1-350AB9061CDA}"/>
              </a:ext>
            </a:extLst>
          </p:cNvPr>
          <p:cNvSpPr>
            <a:spLocks noChangeArrowheads="1"/>
          </p:cNvSpPr>
          <p:nvPr/>
        </p:nvSpPr>
        <p:spPr bwMode="auto">
          <a:xfrm>
            <a:off x="2070100" y="2022526"/>
            <a:ext cx="5356225" cy="3917950"/>
          </a:xfrm>
          <a:prstGeom prst="rect">
            <a:avLst/>
          </a:prstGeom>
          <a:noFill/>
          <a:ln w="12700">
            <a:solidFill>
              <a:schemeClr val="tx1"/>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eaLnBrk="1" hangingPunct="1">
              <a:spcBef>
                <a:spcPct val="0"/>
              </a:spcBef>
              <a:buClrTx/>
              <a:buSzTx/>
              <a:buFontTx/>
              <a:buNone/>
            </a:pPr>
            <a:endParaRPr lang="en-US" altLang="en-US" sz="3200">
              <a:solidFill>
                <a:schemeClr val="tx1"/>
              </a:solidFill>
              <a:latin typeface="Arial" panose="020B0604020202020204" pitchFamily="34" charset="0"/>
              <a:ea typeface="ヒラギノ角ゴ Pro W3" pitchFamily="-16" charset="-128"/>
            </a:endParaRPr>
          </a:p>
        </p:txBody>
      </p:sp>
      <p:sp>
        <p:nvSpPr>
          <p:cNvPr id="10" name="Arc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BABDE39-D16C-441C-83B4-86BF6669380E}"/>
              </a:ext>
            </a:extLst>
          </p:cNvPr>
          <p:cNvSpPr>
            <a:spLocks/>
          </p:cNvSpPr>
          <p:nvPr/>
        </p:nvSpPr>
        <p:spPr bwMode="auto">
          <a:xfrm>
            <a:off x="2063750" y="2971851"/>
            <a:ext cx="3214688" cy="2976562"/>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chemeClr val="tx1"/>
            </a:solidFill>
            <a:prstDash val="lgDash"/>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p>
            <a:endParaRPr lang="en-US"/>
          </a:p>
        </p:txBody>
      </p:sp>
      <p:sp>
        <p:nvSpPr>
          <p:cNvPr id="11" name="Text Box 1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4EF276E-27DE-430E-930A-90EAF8F4DCDE}"/>
              </a:ext>
            </a:extLst>
          </p:cNvPr>
          <p:cNvSpPr txBox="1">
            <a:spLocks noChangeArrowheads="1"/>
          </p:cNvSpPr>
          <p:nvPr/>
        </p:nvSpPr>
        <p:spPr bwMode="auto">
          <a:xfrm>
            <a:off x="4201941" y="3241726"/>
            <a:ext cx="2427459" cy="49244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300" b="1" dirty="0">
                <a:solidFill>
                  <a:schemeClr val="tx1"/>
                </a:solidFill>
                <a:ea typeface="ヒラギノ角ゴ Pro W3" pitchFamily="-16" charset="-128"/>
              </a:rPr>
              <a:t>Reference Case – Where We</a:t>
            </a:r>
          </a:p>
          <a:p>
            <a:pPr algn="ctr">
              <a:spcBef>
                <a:spcPct val="0"/>
              </a:spcBef>
              <a:buClrTx/>
              <a:buSzTx/>
              <a:buFontTx/>
              <a:buNone/>
            </a:pPr>
            <a:r>
              <a:rPr lang="en-US" altLang="en-US" sz="1300" b="1" dirty="0">
                <a:solidFill>
                  <a:schemeClr val="tx1"/>
                </a:solidFill>
                <a:ea typeface="ヒラギノ角ゴ Pro W3" pitchFamily="-16" charset="-128"/>
              </a:rPr>
              <a:t>Are Thought to be Today</a:t>
            </a:r>
          </a:p>
        </p:txBody>
      </p:sp>
      <p:sp>
        <p:nvSpPr>
          <p:cNvPr id="12" name="Rectangle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B095544-3774-4FE4-851D-5E7F419559AD}"/>
              </a:ext>
            </a:extLst>
          </p:cNvPr>
          <p:cNvSpPr>
            <a:spLocks noChangeArrowheads="1"/>
          </p:cNvSpPr>
          <p:nvPr/>
        </p:nvSpPr>
        <p:spPr bwMode="auto">
          <a:xfrm>
            <a:off x="975890" y="2243947"/>
            <a:ext cx="1171284" cy="582211"/>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lIns="90488" tIns="44450" rIns="90488" bIns="44450">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600" b="1" dirty="0">
                <a:solidFill>
                  <a:srgbClr val="008000"/>
                </a:solidFill>
                <a:ea typeface="ヒラギノ角ゴ Pro W3" pitchFamily="-16" charset="-128"/>
              </a:rPr>
              <a:t>Level of </a:t>
            </a:r>
          </a:p>
          <a:p>
            <a:pPr algn="ctr">
              <a:spcBef>
                <a:spcPct val="0"/>
              </a:spcBef>
              <a:buClrTx/>
              <a:buSzTx/>
              <a:buFontTx/>
              <a:buNone/>
            </a:pPr>
            <a:r>
              <a:rPr lang="en-US" altLang="en-US" sz="1600" b="1" dirty="0">
                <a:solidFill>
                  <a:srgbClr val="008000"/>
                </a:solidFill>
                <a:ea typeface="ヒラギノ角ゴ Pro W3" pitchFamily="-16" charset="-128"/>
              </a:rPr>
              <a:t>Real GDP </a:t>
            </a:r>
          </a:p>
        </p:txBody>
      </p:sp>
      <p:sp>
        <p:nvSpPr>
          <p:cNvPr id="13" name="Oval 1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9AB907F-B732-4BB0-994D-89CE081BD832}"/>
              </a:ext>
            </a:extLst>
          </p:cNvPr>
          <p:cNvSpPr/>
          <p:nvPr/>
        </p:nvSpPr>
        <p:spPr bwMode="auto">
          <a:xfrm>
            <a:off x="4052888" y="3573513"/>
            <a:ext cx="182880" cy="18288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Arial" charset="0"/>
              <a:ea typeface="ヒラギノ角ゴ Pro W3" pitchFamily="-96" charset="-128"/>
            </a:endParaRPr>
          </a:p>
        </p:txBody>
      </p:sp>
      <p:sp>
        <p:nvSpPr>
          <p:cNvPr id="14" name="Text Box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A42AA87-24A7-44A6-8612-4ED4C54B3259}"/>
              </a:ext>
            </a:extLst>
          </p:cNvPr>
          <p:cNvSpPr txBox="1">
            <a:spLocks noChangeArrowheads="1"/>
          </p:cNvSpPr>
          <p:nvPr/>
        </p:nvSpPr>
        <p:spPr bwMode="auto">
          <a:xfrm>
            <a:off x="5288716" y="5105033"/>
            <a:ext cx="1495923" cy="738664"/>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400" b="1" dirty="0">
                <a:solidFill>
                  <a:schemeClr val="tx1"/>
                </a:solidFill>
                <a:ea typeface="ヒラギノ角ゴ Pro W3" pitchFamily="-16" charset="-128"/>
              </a:rPr>
              <a:t>The Production</a:t>
            </a:r>
          </a:p>
          <a:p>
            <a:pPr algn="ctr">
              <a:spcBef>
                <a:spcPct val="0"/>
              </a:spcBef>
              <a:buClrTx/>
              <a:buSzTx/>
              <a:buFontTx/>
              <a:buNone/>
            </a:pPr>
            <a:r>
              <a:rPr lang="en-US" altLang="en-US" sz="1400" b="1" dirty="0">
                <a:solidFill>
                  <a:schemeClr val="tx1"/>
                </a:solidFill>
                <a:ea typeface="ヒラギノ角ゴ Pro W3" pitchFamily="-16" charset="-128"/>
              </a:rPr>
              <a:t>Possibilities</a:t>
            </a:r>
          </a:p>
          <a:p>
            <a:pPr algn="ctr">
              <a:spcBef>
                <a:spcPct val="0"/>
              </a:spcBef>
              <a:buClrTx/>
              <a:buSzTx/>
              <a:buFontTx/>
              <a:buNone/>
            </a:pPr>
            <a:r>
              <a:rPr lang="en-US" altLang="en-US" sz="1400" b="1" dirty="0">
                <a:solidFill>
                  <a:schemeClr val="tx1"/>
                </a:solidFill>
                <a:ea typeface="ヒラギノ角ゴ Pro W3" pitchFamily="-16" charset="-128"/>
              </a:rPr>
              <a:t>Frontier</a:t>
            </a:r>
          </a:p>
        </p:txBody>
      </p:sp>
      <p:sp>
        <p:nvSpPr>
          <p:cNvPr id="15" name="Rectangle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522104B-02A7-45B4-A18C-38608434E3B4}"/>
              </a:ext>
            </a:extLst>
          </p:cNvPr>
          <p:cNvSpPr>
            <a:spLocks noChangeArrowheads="1"/>
          </p:cNvSpPr>
          <p:nvPr/>
        </p:nvSpPr>
        <p:spPr bwMode="auto">
          <a:xfrm>
            <a:off x="5410200" y="5953737"/>
            <a:ext cx="3151505" cy="33598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lIns="90488" tIns="44450" rIns="90488" bIns="44450">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600" b="1" dirty="0">
                <a:solidFill>
                  <a:srgbClr val="008000"/>
                </a:solidFill>
                <a:ea typeface="ヒラギノ角ゴ Pro W3" pitchFamily="-16" charset="-128"/>
              </a:rPr>
              <a:t>Greater Environmental Quality</a:t>
            </a:r>
          </a:p>
        </p:txBody>
      </p:sp>
      <p:sp>
        <p:nvSpPr>
          <p:cNvPr id="16" name="Text Box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F84489E-670B-4F80-B641-ED7E1D38ED99}"/>
              </a:ext>
            </a:extLst>
          </p:cNvPr>
          <p:cNvSpPr txBox="1">
            <a:spLocks noChangeArrowheads="1"/>
          </p:cNvSpPr>
          <p:nvPr/>
        </p:nvSpPr>
        <p:spPr bwMode="auto">
          <a:xfrm>
            <a:off x="5326781" y="4647680"/>
            <a:ext cx="1407758" cy="52322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400" b="1" dirty="0">
                <a:solidFill>
                  <a:schemeClr val="tx1"/>
                </a:solidFill>
                <a:ea typeface="ヒラギノ角ゴ Pro W3" pitchFamily="-16" charset="-128"/>
              </a:rPr>
              <a:t>Given Current</a:t>
            </a:r>
          </a:p>
          <a:p>
            <a:pPr algn="ctr">
              <a:spcBef>
                <a:spcPct val="0"/>
              </a:spcBef>
              <a:buClrTx/>
              <a:buSzTx/>
              <a:buFontTx/>
              <a:buNone/>
            </a:pPr>
            <a:r>
              <a:rPr lang="en-US" altLang="en-US" sz="1400" b="1" dirty="0">
                <a:solidFill>
                  <a:schemeClr val="tx1"/>
                </a:solidFill>
                <a:ea typeface="ヒラギノ角ゴ Pro W3" pitchFamily="-16" charset="-128"/>
              </a:rPr>
              <a:t>Infrastructure: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72319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dissolve">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animBg="1"/>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0FBA112-83B7-443B-81AE-FB8C542E5FC1}"/>
              </a:ext>
            </a:extLst>
          </p:cNvPr>
          <p:cNvPicPr>
            <a:picLocks noChangeAspect="1" noChangeArrowheads="1"/>
          </p:cNvPicPr>
          <p:nvPr/>
        </p:nvPicPr>
        <p:blipFill>
          <a:blip r:embed="rId2"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929120" y="431426"/>
            <a:ext cx="1164169" cy="36250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6" name="Прямоугольник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DB0DD76-782F-46EC-AF6C-1B4E197A5C1A}"/>
              </a:ext>
            </a:extLst>
          </p:cNvPr>
          <p:cNvSpPr>
            <a:spLocks noChangeArrowheads="1"/>
          </p:cNvSpPr>
          <p:nvPr/>
        </p:nvSpPr>
        <p:spPr bwMode="auto">
          <a:xfrm>
            <a:off x="0" y="1196562"/>
            <a:ext cx="9324975" cy="599581"/>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sz="2100" b="0" dirty="0"/>
          </a:p>
        </p:txBody>
      </p:sp>
      <p:sp>
        <p:nvSpPr>
          <p:cNvPr id="7" name="Text Box 2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2054005-750C-4670-9CC6-2BE287EAFC7F}"/>
              </a:ext>
            </a:extLst>
          </p:cNvPr>
          <p:cNvSpPr txBox="1">
            <a:spLocks noChangeArrowheads="1"/>
          </p:cNvSpPr>
          <p:nvPr/>
        </p:nvSpPr>
        <p:spPr bwMode="auto">
          <a:xfrm>
            <a:off x="0" y="1293314"/>
            <a:ext cx="9324975" cy="369332"/>
          </a:xfrm>
          <a:prstGeom prst="rect">
            <a:avLst/>
          </a:prstGeom>
          <a:noFill/>
          <a:ln w="9525">
            <a:noFill/>
            <a:miter lim="800000"/>
            <a:headEnd/>
            <a:tailEnd/>
          </a:ln>
          <a:effectLst/>
        </p:spPr>
        <p:txBody>
          <a:bodyPr wrap="square">
            <a:spAutoFit/>
          </a:bodyPr>
          <a:lstStyle/>
          <a:p>
            <a:pPr algn="l">
              <a:spcBef>
                <a:spcPct val="50000"/>
              </a:spcBef>
            </a:pPr>
            <a:r>
              <a:rPr lang="en-US" sz="1800" b="1" dirty="0">
                <a:solidFill>
                  <a:schemeClr val="bg1"/>
                </a:solidFill>
                <a:latin typeface="Tahoma" pitchFamily="34" charset="0"/>
                <a:ea typeface="Tahoma" pitchFamily="34" charset="0"/>
                <a:cs typeface="Tahoma" pitchFamily="34" charset="0"/>
              </a:rPr>
              <a:t>Stepping Back and Modeling the Production Possibilities. . .</a:t>
            </a:r>
            <a:endParaRPr lang="ru-RU" sz="1800" b="1" dirty="0">
              <a:solidFill>
                <a:schemeClr val="bg1">
                  <a:lumMod val="75000"/>
                </a:schemeClr>
              </a:solidFill>
              <a:latin typeface="Tahoma" pitchFamily="34" charset="0"/>
              <a:ea typeface="Tahoma" pitchFamily="34" charset="0"/>
              <a:cs typeface="Tahoma" pitchFamily="34" charset="0"/>
            </a:endParaRPr>
          </a:p>
        </p:txBody>
      </p:sp>
      <p:sp>
        <p:nvSpPr>
          <p:cNvPr id="8" name="TextBox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18A5E65-A600-4DBA-B762-EDCB134FF40A}"/>
              </a:ext>
            </a:extLst>
          </p:cNvPr>
          <p:cNvSpPr txBox="1"/>
          <p:nvPr/>
        </p:nvSpPr>
        <p:spPr>
          <a:xfrm>
            <a:off x="5656881" y="431426"/>
            <a:ext cx="3668094" cy="400110"/>
          </a:xfrm>
          <a:prstGeom prst="rect">
            <a:avLst/>
          </a:prstGeom>
          <a:noFill/>
        </p:spPr>
        <p:txBody>
          <a:bodyPr wrap="square" rtlCol="0">
            <a:spAutoFit/>
          </a:bodyPr>
          <a:lstStyle/>
          <a:p>
            <a:r>
              <a:rPr lang="en-US" sz="1000" b="1" dirty="0">
                <a:latin typeface="Tahoma" pitchFamily="34" charset="0"/>
                <a:ea typeface="Tahoma" pitchFamily="34" charset="0"/>
                <a:cs typeface="Tahoma" pitchFamily="34" charset="0"/>
              </a:rPr>
              <a:t>Institute for Applied Research </a:t>
            </a:r>
          </a:p>
          <a:p>
            <a:r>
              <a:rPr lang="en-US" sz="1000" b="1" dirty="0">
                <a:latin typeface="Tahoma" pitchFamily="34" charset="0"/>
                <a:ea typeface="Tahoma" pitchFamily="34" charset="0"/>
                <a:cs typeface="Tahoma" pitchFamily="34" charset="0"/>
              </a:rPr>
              <a:t>Center for Economic Modeling of Energy and Ecology</a:t>
            </a:r>
            <a:endParaRPr lang="ru-RU" sz="1000" b="1" dirty="0">
              <a:latin typeface="Tahoma" pitchFamily="34" charset="0"/>
              <a:ea typeface="Tahoma" pitchFamily="34" charset="0"/>
              <a:cs typeface="Tahoma" pitchFamily="34" charset="0"/>
            </a:endParaRPr>
          </a:p>
        </p:txBody>
      </p:sp>
      <p:sp>
        <p:nvSpPr>
          <p:cNvPr id="17" name="Rectangle 1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862A58B-42AD-4C33-ACD9-7F86205A6CD6}"/>
              </a:ext>
            </a:extLst>
          </p:cNvPr>
          <p:cNvSpPr>
            <a:spLocks noChangeArrowheads="1"/>
          </p:cNvSpPr>
          <p:nvPr/>
        </p:nvSpPr>
        <p:spPr bwMode="auto">
          <a:xfrm>
            <a:off x="2070100" y="2022516"/>
            <a:ext cx="5356225" cy="3917950"/>
          </a:xfrm>
          <a:prstGeom prst="rect">
            <a:avLst/>
          </a:prstGeom>
          <a:noFill/>
          <a:ln w="12700">
            <a:solidFill>
              <a:schemeClr val="tx1"/>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eaLnBrk="1" hangingPunct="1">
              <a:spcBef>
                <a:spcPct val="0"/>
              </a:spcBef>
              <a:buClrTx/>
              <a:buSzTx/>
              <a:buFontTx/>
              <a:buNone/>
            </a:pPr>
            <a:endParaRPr lang="en-US" altLang="en-US" sz="3200">
              <a:solidFill>
                <a:schemeClr val="tx1"/>
              </a:solidFill>
              <a:latin typeface="Arial" panose="020B0604020202020204" pitchFamily="34" charset="0"/>
              <a:ea typeface="ヒラギノ角ゴ Pro W3" pitchFamily="-16" charset="-128"/>
            </a:endParaRPr>
          </a:p>
        </p:txBody>
      </p:sp>
      <p:sp>
        <p:nvSpPr>
          <p:cNvPr id="18" name="Arc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040ACED-D153-4D27-A296-41B62AF98B32}"/>
              </a:ext>
            </a:extLst>
          </p:cNvPr>
          <p:cNvSpPr>
            <a:spLocks/>
          </p:cNvSpPr>
          <p:nvPr/>
        </p:nvSpPr>
        <p:spPr bwMode="auto">
          <a:xfrm>
            <a:off x="2063750" y="2971841"/>
            <a:ext cx="3214688" cy="2976562"/>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chemeClr val="tx1"/>
            </a:solidFill>
            <a:prstDash val="lgDash"/>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p>
            <a:endParaRPr lang="en-US"/>
          </a:p>
        </p:txBody>
      </p:sp>
      <p:sp>
        <p:nvSpPr>
          <p:cNvPr id="19" name="Line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679A5F9-25C7-432E-873B-C0FC37231023}"/>
              </a:ext>
            </a:extLst>
          </p:cNvPr>
          <p:cNvSpPr>
            <a:spLocks noChangeShapeType="1"/>
          </p:cNvSpPr>
          <p:nvPr/>
        </p:nvSpPr>
        <p:spPr bwMode="auto">
          <a:xfrm flipH="1">
            <a:off x="2063750" y="3643353"/>
            <a:ext cx="2005013" cy="0"/>
          </a:xfrm>
          <a:prstGeom prst="line">
            <a:avLst/>
          </a:prstGeom>
          <a:noFill/>
          <a:ln w="25400" cap="rnd">
            <a:solidFill>
              <a:schemeClr val="tx1"/>
            </a:solidFill>
            <a:prstDash val="sysDot"/>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anchor="ctr"/>
          <a:lstStyle/>
          <a:p>
            <a:endParaRPr lang="en-US"/>
          </a:p>
        </p:txBody>
      </p:sp>
      <p:sp>
        <p:nvSpPr>
          <p:cNvPr id="20" name="Line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C747A3-1AA4-440B-8270-418318AD8074}"/>
              </a:ext>
            </a:extLst>
          </p:cNvPr>
          <p:cNvSpPr>
            <a:spLocks noChangeShapeType="1"/>
          </p:cNvSpPr>
          <p:nvPr/>
        </p:nvSpPr>
        <p:spPr bwMode="auto">
          <a:xfrm flipH="1">
            <a:off x="2063750" y="4321216"/>
            <a:ext cx="2647950" cy="0"/>
          </a:xfrm>
          <a:prstGeom prst="line">
            <a:avLst/>
          </a:prstGeom>
          <a:noFill/>
          <a:ln w="25400" cap="rnd">
            <a:solidFill>
              <a:schemeClr val="tx1"/>
            </a:solidFill>
            <a:prstDash val="sysDot"/>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anchor="ctr"/>
          <a:lstStyle/>
          <a:p>
            <a:endParaRPr lang="en-US"/>
          </a:p>
        </p:txBody>
      </p:sp>
      <p:sp>
        <p:nvSpPr>
          <p:cNvPr id="21" name="Line 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C10ED00-59E1-45EE-ADC6-6C24BD9183DF}"/>
              </a:ext>
            </a:extLst>
          </p:cNvPr>
          <p:cNvSpPr>
            <a:spLocks noChangeShapeType="1"/>
          </p:cNvSpPr>
          <p:nvPr/>
        </p:nvSpPr>
        <p:spPr bwMode="auto">
          <a:xfrm>
            <a:off x="4068763" y="3710028"/>
            <a:ext cx="0" cy="2236788"/>
          </a:xfrm>
          <a:prstGeom prst="line">
            <a:avLst/>
          </a:prstGeom>
          <a:noFill/>
          <a:ln w="25400" cap="rnd">
            <a:solidFill>
              <a:schemeClr val="tx1"/>
            </a:solidFill>
            <a:prstDash val="sysDot"/>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anchor="ctr"/>
          <a:lstStyle/>
          <a:p>
            <a:endParaRPr lang="en-US"/>
          </a:p>
        </p:txBody>
      </p:sp>
      <p:sp>
        <p:nvSpPr>
          <p:cNvPr id="22" name="Line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F53F3D5-87CD-4E19-A089-8E59D81BAC4B}"/>
              </a:ext>
            </a:extLst>
          </p:cNvPr>
          <p:cNvSpPr>
            <a:spLocks noChangeShapeType="1"/>
          </p:cNvSpPr>
          <p:nvPr/>
        </p:nvSpPr>
        <p:spPr bwMode="auto">
          <a:xfrm>
            <a:off x="4711700" y="4321216"/>
            <a:ext cx="0" cy="1625600"/>
          </a:xfrm>
          <a:prstGeom prst="line">
            <a:avLst/>
          </a:prstGeom>
          <a:noFill/>
          <a:ln w="25400" cap="rnd">
            <a:solidFill>
              <a:schemeClr val="tx1"/>
            </a:solidFill>
            <a:prstDash val="sysDot"/>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anchor="ctr"/>
          <a:lstStyle/>
          <a:p>
            <a:endParaRPr lang="en-US"/>
          </a:p>
        </p:txBody>
      </p:sp>
      <p:sp>
        <p:nvSpPr>
          <p:cNvPr id="23" name="Line 1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60DC60F-DF48-4C71-B919-A0F45007189F}"/>
              </a:ext>
            </a:extLst>
          </p:cNvPr>
          <p:cNvSpPr>
            <a:spLocks noChangeShapeType="1"/>
          </p:cNvSpPr>
          <p:nvPr/>
        </p:nvSpPr>
        <p:spPr bwMode="auto">
          <a:xfrm>
            <a:off x="4086225" y="3659228"/>
            <a:ext cx="571500" cy="611188"/>
          </a:xfrm>
          <a:prstGeom prst="line">
            <a:avLst/>
          </a:prstGeom>
          <a:noFill/>
          <a:ln w="28575">
            <a:solidFill>
              <a:schemeClr val="tx1"/>
            </a:solidFill>
            <a:round/>
            <a:headEnd/>
            <a:tailEnd type="stealth" w="lg" len="me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anchor="ctr"/>
          <a:lstStyle/>
          <a:p>
            <a:endParaRPr lang="en-US"/>
          </a:p>
        </p:txBody>
      </p:sp>
      <p:sp>
        <p:nvSpPr>
          <p:cNvPr id="24" name="AutoShape 1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4ADA4B7-072C-495D-9497-A6754C524730}"/>
              </a:ext>
            </a:extLst>
          </p:cNvPr>
          <p:cNvSpPr>
            <a:spLocks/>
          </p:cNvSpPr>
          <p:nvPr/>
        </p:nvSpPr>
        <p:spPr bwMode="auto">
          <a:xfrm>
            <a:off x="1778000" y="3643353"/>
            <a:ext cx="214313" cy="677863"/>
          </a:xfrm>
          <a:prstGeom prst="leftBrace">
            <a:avLst>
              <a:gd name="adj1" fmla="val 26358"/>
              <a:gd name="adj2" fmla="val 50000"/>
            </a:avLst>
          </a:prstGeom>
          <a:noFill/>
          <a:ln w="19050">
            <a:solidFill>
              <a:schemeClr val="tx1"/>
            </a:solidFill>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eaLnBrk="1" hangingPunct="1">
              <a:spcBef>
                <a:spcPct val="0"/>
              </a:spcBef>
              <a:buClrTx/>
              <a:buSzTx/>
              <a:buFontTx/>
              <a:buNone/>
            </a:pPr>
            <a:endParaRPr lang="en-US" altLang="en-US" sz="3200">
              <a:solidFill>
                <a:schemeClr val="tx1"/>
              </a:solidFill>
              <a:latin typeface="Arial" panose="020B0604020202020204" pitchFamily="34" charset="0"/>
              <a:ea typeface="ヒラギノ角ゴ Pro W3" pitchFamily="-16" charset="-128"/>
            </a:endParaRPr>
          </a:p>
        </p:txBody>
      </p:sp>
      <p:sp>
        <p:nvSpPr>
          <p:cNvPr id="25" name="AutoShape 1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D6D3719-9C8C-4739-A488-A924D7514C58}"/>
              </a:ext>
            </a:extLst>
          </p:cNvPr>
          <p:cNvSpPr>
            <a:spLocks/>
          </p:cNvSpPr>
          <p:nvPr/>
        </p:nvSpPr>
        <p:spPr bwMode="auto">
          <a:xfrm rot="-5386844">
            <a:off x="4281488" y="5757903"/>
            <a:ext cx="211137" cy="658813"/>
          </a:xfrm>
          <a:prstGeom prst="leftBrace">
            <a:avLst>
              <a:gd name="adj1" fmla="val 29267"/>
              <a:gd name="adj2" fmla="val 50000"/>
            </a:avLst>
          </a:prstGeom>
          <a:noFill/>
          <a:ln w="19050">
            <a:solidFill>
              <a:schemeClr val="tx1"/>
            </a:solidFill>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eaLnBrk="1" hangingPunct="1">
              <a:spcBef>
                <a:spcPct val="0"/>
              </a:spcBef>
              <a:buClrTx/>
              <a:buSzTx/>
              <a:buFontTx/>
              <a:buNone/>
            </a:pPr>
            <a:endParaRPr lang="en-US" altLang="en-US" sz="3200">
              <a:solidFill>
                <a:schemeClr val="tx1"/>
              </a:solidFill>
              <a:latin typeface="Arial" panose="020B0604020202020204" pitchFamily="34" charset="0"/>
              <a:ea typeface="ヒラギノ角ゴ Pro W3" pitchFamily="-16" charset="-128"/>
            </a:endParaRPr>
          </a:p>
        </p:txBody>
      </p:sp>
      <p:sp>
        <p:nvSpPr>
          <p:cNvPr id="26" name="Text Box 1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FC11101-FBFD-4709-97E6-9CF71E43F770}"/>
              </a:ext>
            </a:extLst>
          </p:cNvPr>
          <p:cNvSpPr txBox="1">
            <a:spLocks noChangeArrowheads="1"/>
          </p:cNvSpPr>
          <p:nvPr/>
        </p:nvSpPr>
        <p:spPr bwMode="auto">
          <a:xfrm>
            <a:off x="4052888" y="3433803"/>
            <a:ext cx="1438214" cy="29238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spcBef>
                <a:spcPct val="0"/>
              </a:spcBef>
              <a:buClrTx/>
              <a:buSzTx/>
              <a:buFontTx/>
              <a:buNone/>
            </a:pPr>
            <a:r>
              <a:rPr lang="en-US" altLang="en-US" sz="1300" b="1" dirty="0">
                <a:solidFill>
                  <a:schemeClr val="tx1"/>
                </a:solidFill>
                <a:ea typeface="ヒラギノ角ゴ Pro W3" pitchFamily="-16" charset="-128"/>
              </a:rPr>
              <a:t>Reference Case</a:t>
            </a:r>
          </a:p>
        </p:txBody>
      </p:sp>
      <p:sp>
        <p:nvSpPr>
          <p:cNvPr id="27" name="Text Box 1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9975042-ADBB-4394-AD10-22FDFCDEE296}"/>
              </a:ext>
            </a:extLst>
          </p:cNvPr>
          <p:cNvSpPr txBox="1">
            <a:spLocks noChangeArrowheads="1"/>
          </p:cNvSpPr>
          <p:nvPr/>
        </p:nvSpPr>
        <p:spPr bwMode="auto">
          <a:xfrm>
            <a:off x="4752975" y="4154528"/>
            <a:ext cx="2077813" cy="29238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spcBef>
                <a:spcPct val="0"/>
              </a:spcBef>
              <a:buClrTx/>
              <a:buSzTx/>
              <a:buFontTx/>
              <a:buNone/>
            </a:pPr>
            <a:r>
              <a:rPr lang="en-US" altLang="en-US" sz="1300" b="1" dirty="0">
                <a:solidFill>
                  <a:schemeClr val="tx1"/>
                </a:solidFill>
                <a:ea typeface="ヒラギノ角ゴ Pro W3" pitchFamily="-16" charset="-128"/>
              </a:rPr>
              <a:t>Climate Policy Scenario</a:t>
            </a:r>
          </a:p>
        </p:txBody>
      </p:sp>
      <p:sp>
        <p:nvSpPr>
          <p:cNvPr id="28" name="Text Box 1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355F1FC-1961-4CCE-934D-B540CD1A10BE}"/>
              </a:ext>
            </a:extLst>
          </p:cNvPr>
          <p:cNvSpPr txBox="1">
            <a:spLocks noChangeArrowheads="1"/>
          </p:cNvSpPr>
          <p:nvPr/>
        </p:nvSpPr>
        <p:spPr bwMode="auto">
          <a:xfrm>
            <a:off x="896557" y="3689391"/>
            <a:ext cx="985014" cy="49244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300" b="1" dirty="0">
                <a:solidFill>
                  <a:schemeClr val="tx1"/>
                </a:solidFill>
                <a:ea typeface="ヒラギノ角ゴ Pro W3" pitchFamily="-16" charset="-128"/>
              </a:rPr>
              <a:t>Transition</a:t>
            </a:r>
          </a:p>
          <a:p>
            <a:pPr algn="ctr">
              <a:spcBef>
                <a:spcPct val="0"/>
              </a:spcBef>
              <a:buClrTx/>
              <a:buSzTx/>
              <a:buFontTx/>
              <a:buNone/>
            </a:pPr>
            <a:r>
              <a:rPr lang="en-US" altLang="en-US" sz="1300" b="1" dirty="0">
                <a:solidFill>
                  <a:schemeClr val="tx1"/>
                </a:solidFill>
                <a:ea typeface="ヒラギノ角ゴ Pro W3" pitchFamily="-16" charset="-128"/>
              </a:rPr>
              <a:t>Effect</a:t>
            </a:r>
          </a:p>
        </p:txBody>
      </p:sp>
      <p:sp>
        <p:nvSpPr>
          <p:cNvPr id="29" name="Rectangle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EB3112A-9141-4E3E-BEAC-78252F45CA26}"/>
              </a:ext>
            </a:extLst>
          </p:cNvPr>
          <p:cNvSpPr>
            <a:spLocks noChangeArrowheads="1"/>
          </p:cNvSpPr>
          <p:nvPr/>
        </p:nvSpPr>
        <p:spPr bwMode="auto">
          <a:xfrm>
            <a:off x="975890" y="2243937"/>
            <a:ext cx="1171284" cy="582211"/>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lIns="90488" tIns="44450" rIns="90488" bIns="44450">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600" b="1" dirty="0">
                <a:solidFill>
                  <a:srgbClr val="008000"/>
                </a:solidFill>
                <a:ea typeface="ヒラギノ角ゴ Pro W3" pitchFamily="-16" charset="-128"/>
              </a:rPr>
              <a:t>Level of </a:t>
            </a:r>
          </a:p>
          <a:p>
            <a:pPr algn="ctr">
              <a:spcBef>
                <a:spcPct val="0"/>
              </a:spcBef>
              <a:buClrTx/>
              <a:buSzTx/>
              <a:buFontTx/>
              <a:buNone/>
            </a:pPr>
            <a:r>
              <a:rPr lang="en-US" altLang="en-US" sz="1600" b="1" dirty="0">
                <a:solidFill>
                  <a:srgbClr val="008000"/>
                </a:solidFill>
                <a:ea typeface="ヒラギノ角ゴ Pro W3" pitchFamily="-16" charset="-128"/>
              </a:rPr>
              <a:t>Real GDP </a:t>
            </a:r>
          </a:p>
        </p:txBody>
      </p:sp>
      <p:sp>
        <p:nvSpPr>
          <p:cNvPr id="30" name="Oval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F61DEE9-2DEF-4562-8348-E5F979FD8B63}"/>
              </a:ext>
            </a:extLst>
          </p:cNvPr>
          <p:cNvSpPr/>
          <p:nvPr/>
        </p:nvSpPr>
        <p:spPr bwMode="auto">
          <a:xfrm>
            <a:off x="4628991" y="4233229"/>
            <a:ext cx="182880" cy="18288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Arial" charset="0"/>
              <a:ea typeface="ヒラギノ角ゴ Pro W3" pitchFamily="-96" charset="-128"/>
            </a:endParaRPr>
          </a:p>
        </p:txBody>
      </p:sp>
      <p:sp>
        <p:nvSpPr>
          <p:cNvPr id="31" name="Text Box 2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0BC0AAB-03C1-4CC4-B0CA-50ACD5BCF354}"/>
              </a:ext>
            </a:extLst>
          </p:cNvPr>
          <p:cNvSpPr txBox="1">
            <a:spLocks noChangeArrowheads="1"/>
          </p:cNvSpPr>
          <p:nvPr/>
        </p:nvSpPr>
        <p:spPr bwMode="auto">
          <a:xfrm>
            <a:off x="3795593" y="3579997"/>
            <a:ext cx="314325" cy="3683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anchor="ctr">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800" b="1" dirty="0">
                <a:solidFill>
                  <a:schemeClr val="tx1"/>
                </a:solidFill>
                <a:ea typeface="ヒラギノ角ゴ Pro W3" pitchFamily="-16" charset="-128"/>
              </a:rPr>
              <a:t>a</a:t>
            </a:r>
          </a:p>
        </p:txBody>
      </p:sp>
      <p:sp>
        <p:nvSpPr>
          <p:cNvPr id="32" name="Text Box 2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6A51594-189F-45C7-868D-2EE29FB4A2B2}"/>
              </a:ext>
            </a:extLst>
          </p:cNvPr>
          <p:cNvSpPr txBox="1">
            <a:spLocks noChangeArrowheads="1"/>
          </p:cNvSpPr>
          <p:nvPr/>
        </p:nvSpPr>
        <p:spPr bwMode="auto">
          <a:xfrm rot="10800000" flipH="1" flipV="1">
            <a:off x="4481565" y="4273838"/>
            <a:ext cx="58649" cy="36933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squar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spcBef>
                <a:spcPct val="0"/>
              </a:spcBef>
              <a:buClrTx/>
              <a:buSzTx/>
              <a:buFontTx/>
              <a:buNone/>
            </a:pPr>
            <a:r>
              <a:rPr lang="en-US" altLang="en-US" sz="1800" b="1" dirty="0">
                <a:solidFill>
                  <a:schemeClr val="tx1"/>
                </a:solidFill>
                <a:ea typeface="ヒラギノ角ゴ Pro W3" pitchFamily="-16" charset="-128"/>
              </a:rPr>
              <a:t>b</a:t>
            </a:r>
          </a:p>
        </p:txBody>
      </p:sp>
      <p:sp>
        <p:nvSpPr>
          <p:cNvPr id="33" name="Text Box 1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575D7B1-AF94-4EBD-B832-194D5E3F41AA}"/>
              </a:ext>
            </a:extLst>
          </p:cNvPr>
          <p:cNvSpPr txBox="1">
            <a:spLocks noChangeArrowheads="1"/>
          </p:cNvSpPr>
          <p:nvPr/>
        </p:nvSpPr>
        <p:spPr bwMode="auto">
          <a:xfrm>
            <a:off x="3782003" y="6140272"/>
            <a:ext cx="1074333" cy="646331"/>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200" b="1" dirty="0">
                <a:solidFill>
                  <a:schemeClr val="tx1"/>
                </a:solidFill>
                <a:ea typeface="ヒラギノ角ゴ Pro W3" pitchFamily="-16" charset="-128"/>
              </a:rPr>
              <a:t>Price and/or</a:t>
            </a:r>
          </a:p>
          <a:p>
            <a:pPr algn="ctr">
              <a:spcBef>
                <a:spcPct val="0"/>
              </a:spcBef>
              <a:buClrTx/>
              <a:buSzTx/>
              <a:buFontTx/>
              <a:buNone/>
            </a:pPr>
            <a:r>
              <a:rPr lang="en-US" altLang="en-US" sz="1200" b="1" dirty="0">
                <a:solidFill>
                  <a:schemeClr val="tx1"/>
                </a:solidFill>
                <a:ea typeface="ヒラギノ角ゴ Pro W3" pitchFamily="-16" charset="-128"/>
              </a:rPr>
              <a:t>Public</a:t>
            </a:r>
          </a:p>
          <a:p>
            <a:pPr algn="ctr">
              <a:spcBef>
                <a:spcPct val="0"/>
              </a:spcBef>
              <a:buClrTx/>
              <a:buSzTx/>
              <a:buFontTx/>
              <a:buNone/>
            </a:pPr>
            <a:r>
              <a:rPr lang="en-US" altLang="en-US" sz="1200" b="1" dirty="0">
                <a:solidFill>
                  <a:schemeClr val="tx1"/>
                </a:solidFill>
                <a:ea typeface="ヒラギノ角ゴ Pro W3" pitchFamily="-16" charset="-128"/>
              </a:rPr>
              <a:t>Investment</a:t>
            </a:r>
          </a:p>
        </p:txBody>
      </p:sp>
      <p:sp>
        <p:nvSpPr>
          <p:cNvPr id="34" name="Rectangle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83C5927-340D-4B30-A13C-340275201584}"/>
              </a:ext>
            </a:extLst>
          </p:cNvPr>
          <p:cNvSpPr>
            <a:spLocks noChangeArrowheads="1"/>
          </p:cNvSpPr>
          <p:nvPr/>
        </p:nvSpPr>
        <p:spPr bwMode="auto">
          <a:xfrm>
            <a:off x="5410200" y="5953727"/>
            <a:ext cx="3151505" cy="33598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lIns="90488" tIns="44450" rIns="90488" bIns="44450">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600" b="1" dirty="0">
                <a:solidFill>
                  <a:srgbClr val="008000"/>
                </a:solidFill>
                <a:ea typeface="ヒラギノ角ゴ Pro W3" pitchFamily="-16" charset="-128"/>
              </a:rPr>
              <a:t>Greater Environmental Quality</a:t>
            </a:r>
          </a:p>
        </p:txBody>
      </p:sp>
      <p:sp>
        <p:nvSpPr>
          <p:cNvPr id="35" name="Text Box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F0664FC-8F7A-44B6-9332-2EE3918D1F95}"/>
              </a:ext>
            </a:extLst>
          </p:cNvPr>
          <p:cNvSpPr txBox="1">
            <a:spLocks noChangeArrowheads="1"/>
          </p:cNvSpPr>
          <p:nvPr/>
        </p:nvSpPr>
        <p:spPr bwMode="auto">
          <a:xfrm>
            <a:off x="5288716" y="5105023"/>
            <a:ext cx="1495923" cy="738664"/>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400" b="1" dirty="0">
                <a:solidFill>
                  <a:schemeClr val="tx1"/>
                </a:solidFill>
                <a:ea typeface="ヒラギノ角ゴ Pro W3" pitchFamily="-16" charset="-128"/>
              </a:rPr>
              <a:t>The Production</a:t>
            </a:r>
          </a:p>
          <a:p>
            <a:pPr algn="ctr">
              <a:spcBef>
                <a:spcPct val="0"/>
              </a:spcBef>
              <a:buClrTx/>
              <a:buSzTx/>
              <a:buFontTx/>
              <a:buNone/>
            </a:pPr>
            <a:r>
              <a:rPr lang="en-US" altLang="en-US" sz="1400" b="1" dirty="0">
                <a:solidFill>
                  <a:schemeClr val="tx1"/>
                </a:solidFill>
                <a:ea typeface="ヒラギノ角ゴ Pro W3" pitchFamily="-16" charset="-128"/>
              </a:rPr>
              <a:t>Possibilities</a:t>
            </a:r>
          </a:p>
          <a:p>
            <a:pPr algn="ctr">
              <a:spcBef>
                <a:spcPct val="0"/>
              </a:spcBef>
              <a:buClrTx/>
              <a:buSzTx/>
              <a:buFontTx/>
              <a:buNone/>
            </a:pPr>
            <a:r>
              <a:rPr lang="en-US" altLang="en-US" sz="1400" b="1" dirty="0">
                <a:solidFill>
                  <a:schemeClr val="tx1"/>
                </a:solidFill>
                <a:ea typeface="ヒラギノ角ゴ Pro W3" pitchFamily="-16" charset="-128"/>
              </a:rPr>
              <a:t>Frontier</a:t>
            </a:r>
          </a:p>
        </p:txBody>
      </p:sp>
      <p:sp>
        <p:nvSpPr>
          <p:cNvPr id="36" name="Text Box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3A90133-E1B1-4D82-A01B-6939FCB0C938}"/>
              </a:ext>
            </a:extLst>
          </p:cNvPr>
          <p:cNvSpPr txBox="1">
            <a:spLocks noChangeArrowheads="1"/>
          </p:cNvSpPr>
          <p:nvPr/>
        </p:nvSpPr>
        <p:spPr bwMode="auto">
          <a:xfrm>
            <a:off x="5326781" y="4647670"/>
            <a:ext cx="1407758" cy="52322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400" b="1" dirty="0">
                <a:solidFill>
                  <a:schemeClr val="tx1"/>
                </a:solidFill>
                <a:ea typeface="ヒラギノ角ゴ Pro W3" pitchFamily="-16" charset="-128"/>
              </a:rPr>
              <a:t>Given Current</a:t>
            </a:r>
          </a:p>
          <a:p>
            <a:pPr algn="ctr">
              <a:spcBef>
                <a:spcPct val="0"/>
              </a:spcBef>
              <a:buClrTx/>
              <a:buSzTx/>
              <a:buFontTx/>
              <a:buNone/>
            </a:pPr>
            <a:r>
              <a:rPr lang="en-US" altLang="en-US" sz="1400" b="1" dirty="0">
                <a:solidFill>
                  <a:schemeClr val="tx1"/>
                </a:solidFill>
                <a:ea typeface="ヒラギノ角ゴ Pro W3" pitchFamily="-16" charset="-128"/>
              </a:rPr>
              <a:t>Infrastructure: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41392014"/>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0FBA112-83B7-443B-81AE-FB8C542E5FC1}"/>
              </a:ext>
            </a:extLst>
          </p:cNvPr>
          <p:cNvPicPr>
            <a:picLocks noChangeAspect="1" noChangeArrowheads="1"/>
          </p:cNvPicPr>
          <p:nvPr/>
        </p:nvPicPr>
        <p:blipFill>
          <a:blip r:embed="rId2"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929120" y="431426"/>
            <a:ext cx="1164169" cy="36250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6" name="Прямоугольник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DB0DD76-782F-46EC-AF6C-1B4E197A5C1A}"/>
              </a:ext>
            </a:extLst>
          </p:cNvPr>
          <p:cNvSpPr>
            <a:spLocks noChangeArrowheads="1"/>
          </p:cNvSpPr>
          <p:nvPr/>
        </p:nvSpPr>
        <p:spPr bwMode="auto">
          <a:xfrm>
            <a:off x="0" y="1196562"/>
            <a:ext cx="9324975" cy="599581"/>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sz="2100" b="0" dirty="0"/>
          </a:p>
        </p:txBody>
      </p:sp>
      <p:sp>
        <p:nvSpPr>
          <p:cNvPr id="7" name="Text Box 2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2054005-750C-4670-9CC6-2BE287EAFC7F}"/>
              </a:ext>
            </a:extLst>
          </p:cNvPr>
          <p:cNvSpPr txBox="1">
            <a:spLocks noChangeArrowheads="1"/>
          </p:cNvSpPr>
          <p:nvPr/>
        </p:nvSpPr>
        <p:spPr bwMode="auto">
          <a:xfrm>
            <a:off x="0" y="1293314"/>
            <a:ext cx="9324975" cy="369332"/>
          </a:xfrm>
          <a:prstGeom prst="rect">
            <a:avLst/>
          </a:prstGeom>
          <a:noFill/>
          <a:ln w="9525">
            <a:noFill/>
            <a:miter lim="800000"/>
            <a:headEnd/>
            <a:tailEnd/>
          </a:ln>
          <a:effectLst/>
        </p:spPr>
        <p:txBody>
          <a:bodyPr wrap="square">
            <a:spAutoFit/>
          </a:bodyPr>
          <a:lstStyle/>
          <a:p>
            <a:pPr algn="l">
              <a:spcBef>
                <a:spcPct val="50000"/>
              </a:spcBef>
            </a:pPr>
            <a:r>
              <a:rPr lang="en-US" sz="1800" b="1" dirty="0">
                <a:solidFill>
                  <a:schemeClr val="bg1"/>
                </a:solidFill>
                <a:latin typeface="Tahoma" pitchFamily="34" charset="0"/>
                <a:ea typeface="Tahoma" pitchFamily="34" charset="0"/>
                <a:cs typeface="Tahoma" pitchFamily="34" charset="0"/>
              </a:rPr>
              <a:t>Modeling the Production Possibilities by Extending the Production Frontier. . .</a:t>
            </a:r>
            <a:endParaRPr lang="ru-RU" sz="1800" b="1" dirty="0">
              <a:solidFill>
                <a:schemeClr val="bg1">
                  <a:lumMod val="75000"/>
                </a:schemeClr>
              </a:solidFill>
              <a:latin typeface="Tahoma" pitchFamily="34" charset="0"/>
              <a:ea typeface="Tahoma" pitchFamily="34" charset="0"/>
              <a:cs typeface="Tahoma" pitchFamily="34" charset="0"/>
            </a:endParaRPr>
          </a:p>
        </p:txBody>
      </p:sp>
      <p:sp>
        <p:nvSpPr>
          <p:cNvPr id="8" name="TextBox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18A5E65-A600-4DBA-B762-EDCB134FF40A}"/>
              </a:ext>
            </a:extLst>
          </p:cNvPr>
          <p:cNvSpPr txBox="1"/>
          <p:nvPr/>
        </p:nvSpPr>
        <p:spPr>
          <a:xfrm>
            <a:off x="5656881" y="431426"/>
            <a:ext cx="3668094" cy="400110"/>
          </a:xfrm>
          <a:prstGeom prst="rect">
            <a:avLst/>
          </a:prstGeom>
          <a:noFill/>
        </p:spPr>
        <p:txBody>
          <a:bodyPr wrap="square" rtlCol="0">
            <a:spAutoFit/>
          </a:bodyPr>
          <a:lstStyle/>
          <a:p>
            <a:r>
              <a:rPr lang="en-US" sz="1000" b="1" dirty="0">
                <a:latin typeface="Tahoma" pitchFamily="34" charset="0"/>
                <a:ea typeface="Tahoma" pitchFamily="34" charset="0"/>
                <a:cs typeface="Tahoma" pitchFamily="34" charset="0"/>
              </a:rPr>
              <a:t>Institute for Applied Research </a:t>
            </a:r>
          </a:p>
          <a:p>
            <a:r>
              <a:rPr lang="en-US" sz="1000" b="1" dirty="0">
                <a:latin typeface="Tahoma" pitchFamily="34" charset="0"/>
                <a:ea typeface="Tahoma" pitchFamily="34" charset="0"/>
                <a:cs typeface="Tahoma" pitchFamily="34" charset="0"/>
              </a:rPr>
              <a:t>Center for Economic Modeling of Energy and Ecology</a:t>
            </a:r>
            <a:endParaRPr lang="ru-RU" sz="1000" b="1" dirty="0">
              <a:latin typeface="Tahoma" pitchFamily="34" charset="0"/>
              <a:ea typeface="Tahoma" pitchFamily="34" charset="0"/>
              <a:cs typeface="Tahoma" pitchFamily="34" charset="0"/>
            </a:endParaRPr>
          </a:p>
        </p:txBody>
      </p:sp>
      <p:sp>
        <p:nvSpPr>
          <p:cNvPr id="37" name="Rectangle 3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FDB1E1D-E749-454B-9B0B-1D8132431EA7}"/>
              </a:ext>
            </a:extLst>
          </p:cNvPr>
          <p:cNvSpPr>
            <a:spLocks noChangeArrowheads="1"/>
          </p:cNvSpPr>
          <p:nvPr/>
        </p:nvSpPr>
        <p:spPr bwMode="auto">
          <a:xfrm>
            <a:off x="2070100" y="2022516"/>
            <a:ext cx="5356225" cy="3917950"/>
          </a:xfrm>
          <a:prstGeom prst="rect">
            <a:avLst/>
          </a:prstGeom>
          <a:noFill/>
          <a:ln w="12700">
            <a:solidFill>
              <a:schemeClr val="tx1"/>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eaLnBrk="1" hangingPunct="1">
              <a:spcBef>
                <a:spcPct val="0"/>
              </a:spcBef>
              <a:buClrTx/>
              <a:buSzTx/>
              <a:buFontTx/>
              <a:buNone/>
            </a:pPr>
            <a:endParaRPr lang="en-US" altLang="en-US" sz="3200">
              <a:solidFill>
                <a:schemeClr val="tx1"/>
              </a:solidFill>
              <a:latin typeface="Arial" panose="020B0604020202020204" pitchFamily="34" charset="0"/>
              <a:ea typeface="ヒラギノ角ゴ Pro W3" pitchFamily="-16" charset="-128"/>
            </a:endParaRPr>
          </a:p>
        </p:txBody>
      </p:sp>
      <p:sp>
        <p:nvSpPr>
          <p:cNvPr id="38" name="Arc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A2B0C99-B9AF-4E76-9FAD-9340F70F3187}"/>
              </a:ext>
            </a:extLst>
          </p:cNvPr>
          <p:cNvSpPr>
            <a:spLocks/>
          </p:cNvSpPr>
          <p:nvPr/>
        </p:nvSpPr>
        <p:spPr bwMode="auto">
          <a:xfrm>
            <a:off x="2063750" y="2971841"/>
            <a:ext cx="3214688" cy="2976562"/>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chemeClr val="tx1"/>
            </a:solidFill>
            <a:prstDash val="lgDash"/>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p>
            <a:endParaRPr lang="en-US"/>
          </a:p>
        </p:txBody>
      </p:sp>
      <p:sp>
        <p:nvSpPr>
          <p:cNvPr id="39" name="Line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200C86A-9749-4BD2-824A-93FCD3D5F0F2}"/>
              </a:ext>
            </a:extLst>
          </p:cNvPr>
          <p:cNvSpPr>
            <a:spLocks noChangeShapeType="1"/>
          </p:cNvSpPr>
          <p:nvPr/>
        </p:nvSpPr>
        <p:spPr bwMode="auto">
          <a:xfrm flipH="1">
            <a:off x="2063750" y="3643353"/>
            <a:ext cx="2005013" cy="0"/>
          </a:xfrm>
          <a:prstGeom prst="line">
            <a:avLst/>
          </a:prstGeom>
          <a:noFill/>
          <a:ln w="25400" cap="rnd">
            <a:solidFill>
              <a:schemeClr val="tx1"/>
            </a:solidFill>
            <a:prstDash val="sysDot"/>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anchor="ctr"/>
          <a:lstStyle/>
          <a:p>
            <a:endParaRPr lang="en-US"/>
          </a:p>
        </p:txBody>
      </p:sp>
      <p:sp>
        <p:nvSpPr>
          <p:cNvPr id="40" name="Line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487D807-B0D1-463E-8933-39EB9664006E}"/>
              </a:ext>
            </a:extLst>
          </p:cNvPr>
          <p:cNvSpPr>
            <a:spLocks noChangeShapeType="1"/>
          </p:cNvSpPr>
          <p:nvPr/>
        </p:nvSpPr>
        <p:spPr bwMode="auto">
          <a:xfrm flipH="1">
            <a:off x="2063750" y="4321216"/>
            <a:ext cx="2647950" cy="0"/>
          </a:xfrm>
          <a:prstGeom prst="line">
            <a:avLst/>
          </a:prstGeom>
          <a:noFill/>
          <a:ln w="25400" cap="rnd">
            <a:solidFill>
              <a:schemeClr val="tx1"/>
            </a:solidFill>
            <a:prstDash val="sysDot"/>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anchor="ctr"/>
          <a:lstStyle/>
          <a:p>
            <a:endParaRPr lang="en-US"/>
          </a:p>
        </p:txBody>
      </p:sp>
      <p:sp>
        <p:nvSpPr>
          <p:cNvPr id="41" name="Line 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ADD7FEB-A12B-4D49-A650-7D74F153C7AF}"/>
              </a:ext>
            </a:extLst>
          </p:cNvPr>
          <p:cNvSpPr>
            <a:spLocks noChangeShapeType="1"/>
          </p:cNvSpPr>
          <p:nvPr/>
        </p:nvSpPr>
        <p:spPr bwMode="auto">
          <a:xfrm>
            <a:off x="4068763" y="3710028"/>
            <a:ext cx="0" cy="2236788"/>
          </a:xfrm>
          <a:prstGeom prst="line">
            <a:avLst/>
          </a:prstGeom>
          <a:noFill/>
          <a:ln w="25400" cap="rnd">
            <a:solidFill>
              <a:schemeClr val="tx1"/>
            </a:solidFill>
            <a:prstDash val="sysDot"/>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anchor="ctr"/>
          <a:lstStyle/>
          <a:p>
            <a:endParaRPr lang="en-US"/>
          </a:p>
        </p:txBody>
      </p:sp>
      <p:sp>
        <p:nvSpPr>
          <p:cNvPr id="42" name="Line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B28BFAE-C667-4507-9298-6518947467E7}"/>
              </a:ext>
            </a:extLst>
          </p:cNvPr>
          <p:cNvSpPr>
            <a:spLocks noChangeShapeType="1"/>
          </p:cNvSpPr>
          <p:nvPr/>
        </p:nvSpPr>
        <p:spPr bwMode="auto">
          <a:xfrm>
            <a:off x="4711700" y="4321216"/>
            <a:ext cx="0" cy="1625600"/>
          </a:xfrm>
          <a:prstGeom prst="line">
            <a:avLst/>
          </a:prstGeom>
          <a:noFill/>
          <a:ln w="25400" cap="rnd">
            <a:solidFill>
              <a:schemeClr val="tx1"/>
            </a:solidFill>
            <a:prstDash val="sysDot"/>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anchor="ctr"/>
          <a:lstStyle/>
          <a:p>
            <a:endParaRPr lang="en-US"/>
          </a:p>
        </p:txBody>
      </p:sp>
      <p:sp>
        <p:nvSpPr>
          <p:cNvPr id="43" name="Line 1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5BFE415-7800-4AB7-A461-039E9C420EEB}"/>
              </a:ext>
            </a:extLst>
          </p:cNvPr>
          <p:cNvSpPr>
            <a:spLocks noChangeShapeType="1"/>
          </p:cNvSpPr>
          <p:nvPr/>
        </p:nvSpPr>
        <p:spPr bwMode="auto">
          <a:xfrm>
            <a:off x="4086225" y="3659228"/>
            <a:ext cx="571500" cy="611188"/>
          </a:xfrm>
          <a:prstGeom prst="line">
            <a:avLst/>
          </a:prstGeom>
          <a:noFill/>
          <a:ln w="28575">
            <a:solidFill>
              <a:schemeClr val="tx1"/>
            </a:solidFill>
            <a:round/>
            <a:headEnd/>
            <a:tailEnd type="stealth" w="lg" len="me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anchor="ctr"/>
          <a:lstStyle/>
          <a:p>
            <a:endParaRPr lang="en-US"/>
          </a:p>
        </p:txBody>
      </p:sp>
      <p:sp>
        <p:nvSpPr>
          <p:cNvPr id="44" name="AutoShape 1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9E6CAF5-69BA-441C-B298-10AAD9478F0B}"/>
              </a:ext>
            </a:extLst>
          </p:cNvPr>
          <p:cNvSpPr>
            <a:spLocks/>
          </p:cNvSpPr>
          <p:nvPr/>
        </p:nvSpPr>
        <p:spPr bwMode="auto">
          <a:xfrm>
            <a:off x="1778000" y="3643353"/>
            <a:ext cx="214313" cy="677863"/>
          </a:xfrm>
          <a:prstGeom prst="leftBrace">
            <a:avLst>
              <a:gd name="adj1" fmla="val 26358"/>
              <a:gd name="adj2" fmla="val 50000"/>
            </a:avLst>
          </a:prstGeom>
          <a:noFill/>
          <a:ln w="19050">
            <a:solidFill>
              <a:schemeClr val="tx1"/>
            </a:solidFill>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eaLnBrk="1" hangingPunct="1">
              <a:spcBef>
                <a:spcPct val="0"/>
              </a:spcBef>
              <a:buClrTx/>
              <a:buSzTx/>
              <a:buFontTx/>
              <a:buNone/>
            </a:pPr>
            <a:endParaRPr lang="en-US" altLang="en-US" sz="3200">
              <a:solidFill>
                <a:schemeClr val="tx1"/>
              </a:solidFill>
              <a:latin typeface="Arial" panose="020B0604020202020204" pitchFamily="34" charset="0"/>
              <a:ea typeface="ヒラギノ角ゴ Pro W3" pitchFamily="-16" charset="-128"/>
            </a:endParaRPr>
          </a:p>
        </p:txBody>
      </p:sp>
      <p:sp>
        <p:nvSpPr>
          <p:cNvPr id="45" name="AutoShape 1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8D02FAA-06FE-4BD0-8013-B39E15677139}"/>
              </a:ext>
            </a:extLst>
          </p:cNvPr>
          <p:cNvSpPr>
            <a:spLocks/>
          </p:cNvSpPr>
          <p:nvPr/>
        </p:nvSpPr>
        <p:spPr bwMode="auto">
          <a:xfrm rot="-5386844">
            <a:off x="4281488" y="5757903"/>
            <a:ext cx="211137" cy="658813"/>
          </a:xfrm>
          <a:prstGeom prst="leftBrace">
            <a:avLst>
              <a:gd name="adj1" fmla="val 29267"/>
              <a:gd name="adj2" fmla="val 50000"/>
            </a:avLst>
          </a:prstGeom>
          <a:noFill/>
          <a:ln w="19050">
            <a:solidFill>
              <a:schemeClr val="tx1"/>
            </a:solidFill>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eaLnBrk="1" hangingPunct="1">
              <a:spcBef>
                <a:spcPct val="0"/>
              </a:spcBef>
              <a:buClrTx/>
              <a:buSzTx/>
              <a:buFontTx/>
              <a:buNone/>
            </a:pPr>
            <a:endParaRPr lang="en-US" altLang="en-US" sz="3200">
              <a:solidFill>
                <a:schemeClr val="tx1"/>
              </a:solidFill>
              <a:latin typeface="Arial" panose="020B0604020202020204" pitchFamily="34" charset="0"/>
              <a:ea typeface="ヒラギノ角ゴ Pro W3" pitchFamily="-16" charset="-128"/>
            </a:endParaRPr>
          </a:p>
        </p:txBody>
      </p:sp>
      <p:sp>
        <p:nvSpPr>
          <p:cNvPr id="46" name="Text Box 1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084DCB4-9123-4B13-AB0C-045800623012}"/>
              </a:ext>
            </a:extLst>
          </p:cNvPr>
          <p:cNvSpPr txBox="1">
            <a:spLocks noChangeArrowheads="1"/>
          </p:cNvSpPr>
          <p:nvPr/>
        </p:nvSpPr>
        <p:spPr bwMode="auto">
          <a:xfrm>
            <a:off x="896557" y="3689391"/>
            <a:ext cx="985014" cy="49244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300" b="1" dirty="0">
                <a:solidFill>
                  <a:schemeClr val="tx1"/>
                </a:solidFill>
                <a:ea typeface="ヒラギノ角ゴ Pro W3" pitchFamily="-16" charset="-128"/>
              </a:rPr>
              <a:t>Transition</a:t>
            </a:r>
          </a:p>
          <a:p>
            <a:pPr algn="ctr">
              <a:spcBef>
                <a:spcPct val="0"/>
              </a:spcBef>
              <a:buClrTx/>
              <a:buSzTx/>
              <a:buFontTx/>
              <a:buNone/>
            </a:pPr>
            <a:r>
              <a:rPr lang="en-US" altLang="en-US" sz="1300" b="1" dirty="0">
                <a:solidFill>
                  <a:schemeClr val="tx1"/>
                </a:solidFill>
                <a:ea typeface="ヒラギノ角ゴ Pro W3" pitchFamily="-16" charset="-128"/>
              </a:rPr>
              <a:t>Effect</a:t>
            </a:r>
          </a:p>
        </p:txBody>
      </p:sp>
      <p:sp>
        <p:nvSpPr>
          <p:cNvPr id="47" name="Text Box 1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5F8599A-AB3D-4E9B-9B53-DD1EE138D7B4}"/>
              </a:ext>
            </a:extLst>
          </p:cNvPr>
          <p:cNvSpPr txBox="1">
            <a:spLocks noChangeArrowheads="1"/>
          </p:cNvSpPr>
          <p:nvPr/>
        </p:nvSpPr>
        <p:spPr bwMode="auto">
          <a:xfrm>
            <a:off x="3657600" y="6140272"/>
            <a:ext cx="1074333" cy="646331"/>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200" b="1" dirty="0">
                <a:solidFill>
                  <a:schemeClr val="tx1"/>
                </a:solidFill>
                <a:ea typeface="ヒラギノ角ゴ Pro W3" pitchFamily="-16" charset="-128"/>
              </a:rPr>
              <a:t>Price and/or</a:t>
            </a:r>
          </a:p>
          <a:p>
            <a:pPr algn="ctr">
              <a:spcBef>
                <a:spcPct val="0"/>
              </a:spcBef>
              <a:buClrTx/>
              <a:buSzTx/>
              <a:buFontTx/>
              <a:buNone/>
            </a:pPr>
            <a:r>
              <a:rPr lang="en-US" altLang="en-US" sz="1200" b="1" dirty="0">
                <a:solidFill>
                  <a:schemeClr val="tx1"/>
                </a:solidFill>
                <a:ea typeface="ヒラギノ角ゴ Pro W3" pitchFamily="-16" charset="-128"/>
              </a:rPr>
              <a:t>Public</a:t>
            </a:r>
          </a:p>
          <a:p>
            <a:pPr algn="ctr">
              <a:spcBef>
                <a:spcPct val="0"/>
              </a:spcBef>
              <a:buClrTx/>
              <a:buSzTx/>
              <a:buFontTx/>
              <a:buNone/>
            </a:pPr>
            <a:r>
              <a:rPr lang="en-US" altLang="en-US" sz="1200" b="1" dirty="0">
                <a:solidFill>
                  <a:schemeClr val="tx1"/>
                </a:solidFill>
                <a:ea typeface="ヒラギノ角ゴ Pro W3" pitchFamily="-16" charset="-128"/>
              </a:rPr>
              <a:t>Investment</a:t>
            </a:r>
          </a:p>
        </p:txBody>
      </p:sp>
      <p:sp>
        <p:nvSpPr>
          <p:cNvPr id="48" name="Rectangle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79CF882-4E37-4774-9F40-3F3B154D1DAC}"/>
              </a:ext>
            </a:extLst>
          </p:cNvPr>
          <p:cNvSpPr>
            <a:spLocks noChangeArrowheads="1"/>
          </p:cNvSpPr>
          <p:nvPr/>
        </p:nvSpPr>
        <p:spPr bwMode="auto">
          <a:xfrm>
            <a:off x="975890" y="2243937"/>
            <a:ext cx="1171284" cy="582211"/>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lIns="90488" tIns="44450" rIns="90488" bIns="44450">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600" b="1" dirty="0">
                <a:solidFill>
                  <a:srgbClr val="008000"/>
                </a:solidFill>
                <a:ea typeface="ヒラギノ角ゴ Pro W3" pitchFamily="-16" charset="-128"/>
              </a:rPr>
              <a:t>Level of </a:t>
            </a:r>
          </a:p>
          <a:p>
            <a:pPr algn="ctr">
              <a:spcBef>
                <a:spcPct val="0"/>
              </a:spcBef>
              <a:buClrTx/>
              <a:buSzTx/>
              <a:buFontTx/>
              <a:buNone/>
            </a:pPr>
            <a:r>
              <a:rPr lang="en-US" altLang="en-US" sz="1600" b="1" dirty="0">
                <a:solidFill>
                  <a:srgbClr val="008000"/>
                </a:solidFill>
                <a:ea typeface="ヒラギノ角ゴ Pro W3" pitchFamily="-16" charset="-128"/>
              </a:rPr>
              <a:t>Real GDP </a:t>
            </a:r>
          </a:p>
        </p:txBody>
      </p:sp>
      <p:sp>
        <p:nvSpPr>
          <p:cNvPr id="49" name="Text Box 2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985AFF2-F6F9-48F3-959C-E4894843293A}"/>
              </a:ext>
            </a:extLst>
          </p:cNvPr>
          <p:cNvSpPr txBox="1">
            <a:spLocks noChangeArrowheads="1"/>
          </p:cNvSpPr>
          <p:nvPr/>
        </p:nvSpPr>
        <p:spPr bwMode="auto">
          <a:xfrm>
            <a:off x="3795593" y="3579997"/>
            <a:ext cx="314325" cy="3683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anchor="ctr">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800" b="1" dirty="0">
                <a:solidFill>
                  <a:schemeClr val="tx1"/>
                </a:solidFill>
                <a:ea typeface="ヒラギノ角ゴ Pro W3" pitchFamily="-16" charset="-128"/>
              </a:rPr>
              <a:t>a</a:t>
            </a:r>
          </a:p>
        </p:txBody>
      </p:sp>
      <p:sp>
        <p:nvSpPr>
          <p:cNvPr id="50" name="Line 1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1270728-9C9B-4FEA-8BA9-3883885C28E6}"/>
              </a:ext>
            </a:extLst>
          </p:cNvPr>
          <p:cNvSpPr>
            <a:spLocks noChangeShapeType="1"/>
          </p:cNvSpPr>
          <p:nvPr/>
        </p:nvSpPr>
        <p:spPr bwMode="auto">
          <a:xfrm>
            <a:off x="2079624" y="3259178"/>
            <a:ext cx="3200400" cy="0"/>
          </a:xfrm>
          <a:prstGeom prst="line">
            <a:avLst/>
          </a:prstGeom>
          <a:noFill/>
          <a:ln w="25400" cap="rnd">
            <a:solidFill>
              <a:schemeClr val="tx1"/>
            </a:solidFill>
            <a:prstDash val="sysDot"/>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anchor="ctr"/>
          <a:lstStyle/>
          <a:p>
            <a:endParaRPr lang="en-US"/>
          </a:p>
        </p:txBody>
      </p:sp>
      <p:sp>
        <p:nvSpPr>
          <p:cNvPr id="51" name="Line 1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134D207-AAB1-4DDC-BA2B-613389ADADEC}"/>
              </a:ext>
            </a:extLst>
          </p:cNvPr>
          <p:cNvSpPr>
            <a:spLocks noChangeShapeType="1"/>
          </p:cNvSpPr>
          <p:nvPr/>
        </p:nvSpPr>
        <p:spPr bwMode="auto">
          <a:xfrm>
            <a:off x="5322644" y="3309978"/>
            <a:ext cx="0" cy="2590800"/>
          </a:xfrm>
          <a:prstGeom prst="line">
            <a:avLst/>
          </a:prstGeom>
          <a:noFill/>
          <a:ln w="25400" cap="rnd">
            <a:solidFill>
              <a:schemeClr val="tx1"/>
            </a:solidFill>
            <a:prstDash val="sysDot"/>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anchor="ctr"/>
          <a:lstStyle/>
          <a:p>
            <a:endParaRPr lang="en-US"/>
          </a:p>
        </p:txBody>
      </p:sp>
      <p:sp>
        <p:nvSpPr>
          <p:cNvPr id="52" name="AutoShape 1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7F0B336-30C2-4AA6-8A91-78576927B928}"/>
              </a:ext>
            </a:extLst>
          </p:cNvPr>
          <p:cNvSpPr>
            <a:spLocks/>
          </p:cNvSpPr>
          <p:nvPr/>
        </p:nvSpPr>
        <p:spPr bwMode="auto">
          <a:xfrm>
            <a:off x="1779588" y="3259178"/>
            <a:ext cx="214312" cy="388938"/>
          </a:xfrm>
          <a:prstGeom prst="leftBrace">
            <a:avLst>
              <a:gd name="adj1" fmla="val 15124"/>
              <a:gd name="adj2" fmla="val 50000"/>
            </a:avLst>
          </a:prstGeom>
          <a:noFill/>
          <a:ln w="19050">
            <a:solidFill>
              <a:schemeClr val="tx1"/>
            </a:solidFill>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eaLnBrk="1" hangingPunct="1">
              <a:spcBef>
                <a:spcPct val="0"/>
              </a:spcBef>
              <a:buClrTx/>
              <a:buSzTx/>
              <a:buFontTx/>
              <a:buNone/>
            </a:pPr>
            <a:endParaRPr lang="en-US" altLang="en-US" sz="3200">
              <a:solidFill>
                <a:schemeClr val="tx1"/>
              </a:solidFill>
              <a:latin typeface="Arial" panose="020B0604020202020204" pitchFamily="34" charset="0"/>
              <a:ea typeface="ヒラギノ角ゴ Pro W3" pitchFamily="-16" charset="-128"/>
            </a:endParaRPr>
          </a:p>
        </p:txBody>
      </p:sp>
      <p:sp>
        <p:nvSpPr>
          <p:cNvPr id="53" name="Text Box 1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5CA4A0A-8776-47B8-A187-0BE2F6BF7FFC}"/>
              </a:ext>
            </a:extLst>
          </p:cNvPr>
          <p:cNvSpPr txBox="1">
            <a:spLocks noChangeArrowheads="1"/>
          </p:cNvSpPr>
          <p:nvPr/>
        </p:nvSpPr>
        <p:spPr bwMode="auto">
          <a:xfrm>
            <a:off x="-37479" y="3219289"/>
            <a:ext cx="2057400" cy="4921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spcBef>
                <a:spcPct val="0"/>
              </a:spcBef>
              <a:buClrTx/>
              <a:buSzTx/>
              <a:buFontTx/>
              <a:buNone/>
            </a:pPr>
            <a:r>
              <a:rPr lang="en-US" altLang="en-US" sz="1300" b="1" dirty="0">
                <a:solidFill>
                  <a:schemeClr val="tx1"/>
                </a:solidFill>
                <a:ea typeface="ヒラギノ角ゴ Pro W3" pitchFamily="-16" charset="-128"/>
              </a:rPr>
              <a:t>Net Gain = Energy + Non-Energy Benefits</a:t>
            </a:r>
          </a:p>
        </p:txBody>
      </p:sp>
      <p:sp>
        <p:nvSpPr>
          <p:cNvPr id="54" name="Line 2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5FA9D5D-9B96-4632-91AE-DDA254CD4BBC}"/>
              </a:ext>
            </a:extLst>
          </p:cNvPr>
          <p:cNvSpPr>
            <a:spLocks noChangeShapeType="1"/>
          </p:cNvSpPr>
          <p:nvPr/>
        </p:nvSpPr>
        <p:spPr bwMode="auto">
          <a:xfrm flipV="1">
            <a:off x="4770874" y="3695741"/>
            <a:ext cx="0" cy="519112"/>
          </a:xfrm>
          <a:prstGeom prst="line">
            <a:avLst/>
          </a:prstGeom>
          <a:noFill/>
          <a:ln w="28575">
            <a:solidFill>
              <a:schemeClr val="tx1"/>
            </a:solidFill>
            <a:round/>
            <a:headEnd/>
            <a:tailEnd type="stealth" w="lg" len="me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anchor="ctr"/>
          <a:lstStyle/>
          <a:p>
            <a:endParaRPr lang="en-US"/>
          </a:p>
        </p:txBody>
      </p:sp>
      <p:sp>
        <p:nvSpPr>
          <p:cNvPr id="55" name="Text Box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5369389-FFD2-4EF2-80C9-43BE55EEB9BD}"/>
              </a:ext>
            </a:extLst>
          </p:cNvPr>
          <p:cNvSpPr txBox="1">
            <a:spLocks noChangeArrowheads="1"/>
          </p:cNvSpPr>
          <p:nvPr/>
        </p:nvSpPr>
        <p:spPr bwMode="auto">
          <a:xfrm>
            <a:off x="4868069" y="3446503"/>
            <a:ext cx="314325" cy="36988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800" b="1" dirty="0">
                <a:solidFill>
                  <a:schemeClr val="tx1"/>
                </a:solidFill>
                <a:ea typeface="ヒラギノ角ゴ Pro W3" pitchFamily="-16" charset="-128"/>
              </a:rPr>
              <a:t>c</a:t>
            </a:r>
          </a:p>
        </p:txBody>
      </p:sp>
      <p:sp>
        <p:nvSpPr>
          <p:cNvPr id="56" name="Text Box 3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DA8FC34-356B-42ED-95A6-892236D3DA22}"/>
              </a:ext>
            </a:extLst>
          </p:cNvPr>
          <p:cNvSpPr txBox="1">
            <a:spLocks noChangeArrowheads="1"/>
          </p:cNvSpPr>
          <p:nvPr/>
        </p:nvSpPr>
        <p:spPr bwMode="auto">
          <a:xfrm>
            <a:off x="5350543" y="3052135"/>
            <a:ext cx="327025" cy="369887"/>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800" b="1" dirty="0">
                <a:solidFill>
                  <a:schemeClr val="tx1"/>
                </a:solidFill>
                <a:ea typeface="ヒラギノ角ゴ Pro W3" pitchFamily="-16" charset="-128"/>
              </a:rPr>
              <a:t>d</a:t>
            </a:r>
          </a:p>
        </p:txBody>
      </p:sp>
      <p:sp>
        <p:nvSpPr>
          <p:cNvPr id="57" name="Oval 5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74C339C-B4BB-4AFB-A5D8-9E32AF51DD79}"/>
              </a:ext>
            </a:extLst>
          </p:cNvPr>
          <p:cNvSpPr/>
          <p:nvPr/>
        </p:nvSpPr>
        <p:spPr bwMode="auto">
          <a:xfrm>
            <a:off x="5224879" y="3164438"/>
            <a:ext cx="182880" cy="18288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Arial" charset="0"/>
              <a:ea typeface="ヒラギノ角ゴ Pro W3" pitchFamily="-96" charset="-128"/>
            </a:endParaRPr>
          </a:p>
        </p:txBody>
      </p:sp>
      <p:sp>
        <p:nvSpPr>
          <p:cNvPr id="58" name="Line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95DE614-B3B0-4396-BB24-4E206BB35C7B}"/>
              </a:ext>
            </a:extLst>
          </p:cNvPr>
          <p:cNvSpPr>
            <a:spLocks noChangeShapeType="1"/>
          </p:cNvSpPr>
          <p:nvPr/>
        </p:nvSpPr>
        <p:spPr bwMode="auto">
          <a:xfrm flipH="1">
            <a:off x="4128903" y="3635197"/>
            <a:ext cx="587962" cy="1431"/>
          </a:xfrm>
          <a:prstGeom prst="line">
            <a:avLst/>
          </a:prstGeom>
          <a:noFill/>
          <a:ln w="25400" cap="rnd">
            <a:solidFill>
              <a:schemeClr val="tx1"/>
            </a:solidFill>
            <a:prstDash val="sysDot"/>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anchor="ctr"/>
          <a:lstStyle/>
          <a:p>
            <a:endParaRPr lang="en-US"/>
          </a:p>
        </p:txBody>
      </p:sp>
      <p:sp>
        <p:nvSpPr>
          <p:cNvPr id="59" name="Line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AC5DD34-6EA7-4B2E-9D9C-8AB5E1A0A2CF}"/>
              </a:ext>
            </a:extLst>
          </p:cNvPr>
          <p:cNvSpPr>
            <a:spLocks noChangeShapeType="1"/>
          </p:cNvSpPr>
          <p:nvPr/>
        </p:nvSpPr>
        <p:spPr bwMode="auto">
          <a:xfrm>
            <a:off x="4703618" y="3649703"/>
            <a:ext cx="4622" cy="698500"/>
          </a:xfrm>
          <a:prstGeom prst="line">
            <a:avLst/>
          </a:prstGeom>
          <a:noFill/>
          <a:ln w="25400" cap="rnd">
            <a:solidFill>
              <a:schemeClr val="tx1"/>
            </a:solidFill>
            <a:prstDash val="sysDot"/>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anchor="ctr"/>
          <a:lstStyle/>
          <a:p>
            <a:endParaRPr lang="en-US"/>
          </a:p>
        </p:txBody>
      </p:sp>
      <p:sp>
        <p:nvSpPr>
          <p:cNvPr id="60" name="Text Box 2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0239D3D-EC30-4336-8D54-E274688B9D22}"/>
              </a:ext>
            </a:extLst>
          </p:cNvPr>
          <p:cNvSpPr txBox="1">
            <a:spLocks noChangeArrowheads="1"/>
          </p:cNvSpPr>
          <p:nvPr/>
        </p:nvSpPr>
        <p:spPr bwMode="auto">
          <a:xfrm rot="10800000" flipH="1" flipV="1">
            <a:off x="4481565" y="4273838"/>
            <a:ext cx="58649" cy="36933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squar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spcBef>
                <a:spcPct val="0"/>
              </a:spcBef>
              <a:buClrTx/>
              <a:buSzTx/>
              <a:buFontTx/>
              <a:buNone/>
            </a:pPr>
            <a:r>
              <a:rPr lang="en-US" altLang="en-US" sz="1800" b="1" dirty="0">
                <a:solidFill>
                  <a:schemeClr val="tx1"/>
                </a:solidFill>
                <a:ea typeface="ヒラギノ角ゴ Pro W3" pitchFamily="-16" charset="-128"/>
              </a:rPr>
              <a:t>b</a:t>
            </a:r>
          </a:p>
        </p:txBody>
      </p:sp>
      <p:sp>
        <p:nvSpPr>
          <p:cNvPr id="61" name="Line 2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CC8836-A4C9-43F6-BFF9-B5ACBEB1CE86}"/>
              </a:ext>
            </a:extLst>
          </p:cNvPr>
          <p:cNvSpPr>
            <a:spLocks noChangeShapeType="1"/>
          </p:cNvSpPr>
          <p:nvPr/>
        </p:nvSpPr>
        <p:spPr bwMode="auto">
          <a:xfrm flipV="1">
            <a:off x="4770875" y="3333810"/>
            <a:ext cx="443144" cy="292448"/>
          </a:xfrm>
          <a:prstGeom prst="line">
            <a:avLst/>
          </a:prstGeom>
          <a:noFill/>
          <a:ln w="28575">
            <a:solidFill>
              <a:schemeClr val="tx1"/>
            </a:solidFill>
            <a:round/>
            <a:headEnd/>
            <a:tailEnd type="stealth" w="lg" len="me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anchor="ctr"/>
          <a:lstStyle/>
          <a:p>
            <a:endParaRPr lang="en-US"/>
          </a:p>
        </p:txBody>
      </p:sp>
      <p:sp>
        <p:nvSpPr>
          <p:cNvPr id="62" name="Arc 2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9B357DC-CB56-4526-AC31-1DEFB7920107}"/>
              </a:ext>
            </a:extLst>
          </p:cNvPr>
          <p:cNvSpPr>
            <a:spLocks/>
          </p:cNvSpPr>
          <p:nvPr/>
        </p:nvSpPr>
        <p:spPr bwMode="auto">
          <a:xfrm>
            <a:off x="2066545" y="2174916"/>
            <a:ext cx="5223256" cy="3760787"/>
          </a:xfrm>
          <a:custGeom>
            <a:avLst/>
            <a:gdLst>
              <a:gd name="T0" fmla="*/ 2147483646 w 21600"/>
              <a:gd name="T1" fmla="*/ 0 h 21599"/>
              <a:gd name="T2" fmla="*/ 2147483646 w 21600"/>
              <a:gd name="T3" fmla="*/ 2147483646 h 21599"/>
              <a:gd name="T4" fmla="*/ 0 w 21600"/>
              <a:gd name="T5" fmla="*/ 2147483646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227" y="0"/>
                </a:moveTo>
                <a:cubicBezTo>
                  <a:pt x="12067" y="125"/>
                  <a:pt x="21600" y="9758"/>
                  <a:pt x="21600" y="21599"/>
                </a:cubicBezTo>
              </a:path>
              <a:path w="21600" h="21599" stroke="0" extrusionOk="0">
                <a:moveTo>
                  <a:pt x="227" y="0"/>
                </a:moveTo>
                <a:cubicBezTo>
                  <a:pt x="12067" y="125"/>
                  <a:pt x="21600" y="9758"/>
                  <a:pt x="21600" y="21599"/>
                </a:cubicBezTo>
                <a:lnTo>
                  <a:pt x="0" y="21599"/>
                </a:lnTo>
                <a:lnTo>
                  <a:pt x="227" y="0"/>
                </a:lnTo>
                <a:close/>
              </a:path>
            </a:pathLst>
          </a:custGeom>
          <a:noFill/>
          <a:ln w="19050">
            <a:solidFill>
              <a:schemeClr val="tx1"/>
            </a:solidFill>
            <a:prstDash val="sysDot"/>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p>
            <a:endParaRPr lang="en-US"/>
          </a:p>
        </p:txBody>
      </p:sp>
      <p:sp>
        <p:nvSpPr>
          <p:cNvPr id="63" name="Text Box 2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3366FE6-B407-4CEE-9A99-7FD903771C66}"/>
              </a:ext>
            </a:extLst>
          </p:cNvPr>
          <p:cNvSpPr txBox="1">
            <a:spLocks noChangeArrowheads="1"/>
          </p:cNvSpPr>
          <p:nvPr/>
        </p:nvSpPr>
        <p:spPr bwMode="auto">
          <a:xfrm>
            <a:off x="5588172" y="2098716"/>
            <a:ext cx="1879428" cy="1169551"/>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squar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400" b="1" dirty="0">
                <a:solidFill>
                  <a:srgbClr val="008000"/>
                </a:solidFill>
                <a:ea typeface="ヒラギノ角ゴ Pro W3" pitchFamily="-16" charset="-128"/>
              </a:rPr>
              <a:t>A New Possibilities</a:t>
            </a:r>
          </a:p>
          <a:p>
            <a:pPr algn="ctr">
              <a:spcBef>
                <a:spcPct val="0"/>
              </a:spcBef>
              <a:buClrTx/>
              <a:buSzTx/>
              <a:buFontTx/>
              <a:buNone/>
            </a:pPr>
            <a:r>
              <a:rPr lang="en-US" altLang="en-US" sz="1400" b="1" dirty="0">
                <a:solidFill>
                  <a:srgbClr val="008000"/>
                </a:solidFill>
                <a:ea typeface="ヒラギノ角ゴ Pro W3" pitchFamily="-16" charset="-128"/>
              </a:rPr>
              <a:t>Frontier with </a:t>
            </a:r>
          </a:p>
          <a:p>
            <a:pPr algn="ctr">
              <a:spcBef>
                <a:spcPct val="0"/>
              </a:spcBef>
              <a:buClrTx/>
              <a:buSzTx/>
              <a:buFontTx/>
              <a:buNone/>
            </a:pPr>
            <a:r>
              <a:rPr lang="en-US" altLang="en-US" sz="1400" b="1" dirty="0">
                <a:solidFill>
                  <a:srgbClr val="008000"/>
                </a:solidFill>
                <a:ea typeface="ヒラギノ角ゴ Pro W3" pitchFamily="-16" charset="-128"/>
              </a:rPr>
              <a:t>Efficiency-led</a:t>
            </a:r>
          </a:p>
          <a:p>
            <a:pPr algn="ctr">
              <a:spcBef>
                <a:spcPct val="0"/>
              </a:spcBef>
              <a:buClrTx/>
              <a:buSzTx/>
              <a:buFontTx/>
              <a:buNone/>
            </a:pPr>
            <a:r>
              <a:rPr lang="en-US" altLang="en-US" sz="1400" b="1" dirty="0">
                <a:solidFill>
                  <a:srgbClr val="008000"/>
                </a:solidFill>
                <a:ea typeface="ヒラギノ角ゴ Pro W3" pitchFamily="-16" charset="-128"/>
              </a:rPr>
              <a:t>Innovations and Infrastructure</a:t>
            </a:r>
          </a:p>
        </p:txBody>
      </p:sp>
      <p:sp>
        <p:nvSpPr>
          <p:cNvPr id="64" name="AutoShape 2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8200898-A961-41D2-AD1F-147C7F5F7218}"/>
              </a:ext>
            </a:extLst>
          </p:cNvPr>
          <p:cNvSpPr>
            <a:spLocks/>
          </p:cNvSpPr>
          <p:nvPr/>
        </p:nvSpPr>
        <p:spPr bwMode="auto">
          <a:xfrm rot="16104532">
            <a:off x="4902039" y="5810983"/>
            <a:ext cx="248299" cy="553536"/>
          </a:xfrm>
          <a:prstGeom prst="leftBrace">
            <a:avLst>
              <a:gd name="adj1" fmla="val 13866"/>
              <a:gd name="adj2" fmla="val 50000"/>
            </a:avLst>
          </a:prstGeom>
          <a:noFill/>
          <a:ln w="19050">
            <a:solidFill>
              <a:schemeClr val="tx1"/>
            </a:solidFill>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wrap="none" anchor="ct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eaLnBrk="1" hangingPunct="1">
              <a:spcBef>
                <a:spcPct val="0"/>
              </a:spcBef>
              <a:buClrTx/>
              <a:buSzTx/>
              <a:buFontTx/>
              <a:buNone/>
            </a:pPr>
            <a:endParaRPr lang="en-US" altLang="en-US" sz="3200">
              <a:solidFill>
                <a:schemeClr val="tx1"/>
              </a:solidFill>
              <a:latin typeface="Arial" panose="020B0604020202020204" pitchFamily="34" charset="0"/>
              <a:ea typeface="ヒラギノ角ゴ Pro W3" pitchFamily="-16" charset="-128"/>
            </a:endParaRPr>
          </a:p>
        </p:txBody>
      </p:sp>
      <p:sp>
        <p:nvSpPr>
          <p:cNvPr id="65" name="Text Box 2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EDF3FAA-A19E-4C92-8776-A385E9A22B43}"/>
              </a:ext>
            </a:extLst>
          </p:cNvPr>
          <p:cNvSpPr txBox="1">
            <a:spLocks noChangeArrowheads="1"/>
          </p:cNvSpPr>
          <p:nvPr/>
        </p:nvSpPr>
        <p:spPr bwMode="auto">
          <a:xfrm>
            <a:off x="4734199" y="6154778"/>
            <a:ext cx="861513" cy="646331"/>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squar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200" b="1" dirty="0">
                <a:solidFill>
                  <a:schemeClr val="tx1"/>
                </a:solidFill>
                <a:ea typeface="ヒラギノ角ゴ Pro W3" pitchFamily="-16" charset="-128"/>
              </a:rPr>
              <a:t>Policy &amp; Program</a:t>
            </a:r>
          </a:p>
          <a:p>
            <a:pPr algn="ctr">
              <a:spcBef>
                <a:spcPct val="0"/>
              </a:spcBef>
              <a:buClrTx/>
              <a:buSzTx/>
              <a:buFontTx/>
              <a:buNone/>
            </a:pPr>
            <a:r>
              <a:rPr lang="en-US" altLang="en-US" sz="1200" b="1" dirty="0">
                <a:solidFill>
                  <a:schemeClr val="tx1"/>
                </a:solidFill>
                <a:ea typeface="ヒラギノ角ゴ Pro W3" pitchFamily="-16" charset="-128"/>
              </a:rPr>
              <a:t> Drivers</a:t>
            </a:r>
          </a:p>
        </p:txBody>
      </p:sp>
      <p:sp>
        <p:nvSpPr>
          <p:cNvPr id="66" name="Rectangle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5147781-4D46-4DE3-B2D5-734157534CF8}"/>
              </a:ext>
            </a:extLst>
          </p:cNvPr>
          <p:cNvSpPr>
            <a:spLocks noChangeArrowheads="1"/>
          </p:cNvSpPr>
          <p:nvPr/>
        </p:nvSpPr>
        <p:spPr bwMode="auto">
          <a:xfrm>
            <a:off x="5714543" y="5953727"/>
            <a:ext cx="3069752" cy="33598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lIns="90488" tIns="44450" rIns="90488" bIns="44450">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600" b="1" dirty="0">
                <a:solidFill>
                  <a:srgbClr val="008000"/>
                </a:solidFill>
                <a:ea typeface="ヒラギノ角ゴ Pro W3" pitchFamily="-16" charset="-128"/>
              </a:rPr>
              <a:t>Greater Social-Environmental</a:t>
            </a:r>
          </a:p>
        </p:txBody>
      </p:sp>
      <p:sp>
        <p:nvSpPr>
          <p:cNvPr id="67" name="Rectangle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27B7A4E-F628-4F08-8AAF-CE546DA1ECF0}"/>
              </a:ext>
            </a:extLst>
          </p:cNvPr>
          <p:cNvSpPr>
            <a:spLocks noChangeArrowheads="1"/>
          </p:cNvSpPr>
          <p:nvPr/>
        </p:nvSpPr>
        <p:spPr bwMode="auto">
          <a:xfrm>
            <a:off x="5731616" y="6182327"/>
            <a:ext cx="3668093" cy="582211"/>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square" lIns="90488" tIns="44450" rIns="90488" bIns="44450">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l">
              <a:spcBef>
                <a:spcPct val="0"/>
              </a:spcBef>
              <a:buClrTx/>
              <a:buSzTx/>
              <a:buFontTx/>
              <a:buNone/>
            </a:pPr>
            <a:r>
              <a:rPr lang="en-US" altLang="en-US" sz="1600" b="1" dirty="0">
                <a:solidFill>
                  <a:srgbClr val="008000"/>
                </a:solidFill>
                <a:ea typeface="ヒラギノ角ゴ Pro W3" pitchFamily="-16" charset="-128"/>
              </a:rPr>
              <a:t>Quality Enabled by the More Productive Use of All Resources</a:t>
            </a:r>
          </a:p>
        </p:txBody>
      </p:sp>
      <p:sp>
        <p:nvSpPr>
          <p:cNvPr id="68" name="Text Box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A794A6D-950D-420A-9E7E-0388EF080A2D}"/>
              </a:ext>
            </a:extLst>
          </p:cNvPr>
          <p:cNvSpPr txBox="1">
            <a:spLocks noChangeArrowheads="1"/>
          </p:cNvSpPr>
          <p:nvPr/>
        </p:nvSpPr>
        <p:spPr bwMode="auto">
          <a:xfrm>
            <a:off x="5288716" y="5105023"/>
            <a:ext cx="1495923" cy="738664"/>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400" b="1" dirty="0">
                <a:solidFill>
                  <a:schemeClr val="tx1"/>
                </a:solidFill>
                <a:ea typeface="ヒラギノ角ゴ Pro W3" pitchFamily="-16" charset="-128"/>
              </a:rPr>
              <a:t>The Production</a:t>
            </a:r>
          </a:p>
          <a:p>
            <a:pPr algn="ctr">
              <a:spcBef>
                <a:spcPct val="0"/>
              </a:spcBef>
              <a:buClrTx/>
              <a:buSzTx/>
              <a:buFontTx/>
              <a:buNone/>
            </a:pPr>
            <a:r>
              <a:rPr lang="en-US" altLang="en-US" sz="1400" b="1" dirty="0">
                <a:solidFill>
                  <a:schemeClr val="tx1"/>
                </a:solidFill>
                <a:ea typeface="ヒラギノ角ゴ Pro W3" pitchFamily="-16" charset="-128"/>
              </a:rPr>
              <a:t>Possibilities</a:t>
            </a:r>
          </a:p>
          <a:p>
            <a:pPr algn="ctr">
              <a:spcBef>
                <a:spcPct val="0"/>
              </a:spcBef>
              <a:buClrTx/>
              <a:buSzTx/>
              <a:buFontTx/>
              <a:buNone/>
            </a:pPr>
            <a:r>
              <a:rPr lang="en-US" altLang="en-US" sz="1400" b="1" dirty="0">
                <a:solidFill>
                  <a:schemeClr val="tx1"/>
                </a:solidFill>
                <a:ea typeface="ヒラギノ角ゴ Pro W3" pitchFamily="-16" charset="-128"/>
              </a:rPr>
              <a:t>Frontier</a:t>
            </a:r>
          </a:p>
        </p:txBody>
      </p:sp>
      <p:sp>
        <p:nvSpPr>
          <p:cNvPr id="69" name="Text Box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DF45642-F6C0-4D8C-A915-34BE1C1EC2E5}"/>
              </a:ext>
            </a:extLst>
          </p:cNvPr>
          <p:cNvSpPr txBox="1">
            <a:spLocks noChangeArrowheads="1"/>
          </p:cNvSpPr>
          <p:nvPr/>
        </p:nvSpPr>
        <p:spPr bwMode="auto">
          <a:xfrm>
            <a:off x="5326781" y="4647670"/>
            <a:ext cx="1407758" cy="52322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Lst>
        </p:spPr>
        <p:txBody>
          <a:bodyPr wrap="none">
            <a:spAutoFit/>
          </a:bodyPr>
          <a:lstStyle>
            <a:lvl1pPr>
              <a:spcBef>
                <a:spcPct val="20000"/>
              </a:spcBef>
              <a:buClr>
                <a:srgbClr val="FF0000"/>
              </a:buClr>
              <a:buSzPct val="125000"/>
              <a:buChar char="•"/>
              <a:defRPr sz="2800">
                <a:solidFill>
                  <a:srgbClr val="323232"/>
                </a:solidFill>
                <a:latin typeface="Helvetica" panose="020B0604020202020204" pitchFamily="34" charset="0"/>
                <a:ea typeface="Osaka" pitchFamily="-16" charset="-128"/>
              </a:defRPr>
            </a:lvl1pPr>
            <a:lvl2pPr marL="742950" indent="-285750">
              <a:spcBef>
                <a:spcPct val="20000"/>
              </a:spcBef>
              <a:buClr>
                <a:srgbClr val="CC3300"/>
              </a:buClr>
              <a:buSzPct val="110000"/>
              <a:buFont typeface="Helvetica" panose="020B0604020202020204" pitchFamily="34" charset="0"/>
              <a:buChar char="–"/>
              <a:defRPr sz="2400">
                <a:solidFill>
                  <a:srgbClr val="323232"/>
                </a:solidFill>
                <a:latin typeface="Helvetica" panose="020B0604020202020204" pitchFamily="34" charset="0"/>
                <a:ea typeface="Osaka" pitchFamily="-16" charset="-128"/>
              </a:defRPr>
            </a:lvl2pPr>
            <a:lvl3pPr marL="1143000" indent="-228600">
              <a:spcBef>
                <a:spcPct val="20000"/>
              </a:spcBef>
              <a:defRPr sz="2400">
                <a:solidFill>
                  <a:srgbClr val="323232"/>
                </a:solidFill>
                <a:latin typeface="Helvetica" panose="020B0604020202020204" pitchFamily="34" charset="0"/>
                <a:ea typeface="Osaka" pitchFamily="-16" charset="-128"/>
              </a:defRPr>
            </a:lvl3pPr>
            <a:lvl4pPr marL="1600200" indent="-228600">
              <a:spcBef>
                <a:spcPct val="20000"/>
              </a:spcBef>
              <a:buChar char="o"/>
              <a:defRPr sz="2000">
                <a:solidFill>
                  <a:srgbClr val="323232"/>
                </a:solidFill>
                <a:latin typeface="Helvetica" panose="020B0604020202020204" pitchFamily="34" charset="0"/>
                <a:ea typeface="Osaka" pitchFamily="-16" charset="-128"/>
              </a:defRPr>
            </a:lvl4pPr>
            <a:lvl5pPr marL="2057400" indent="-228600">
              <a:spcBef>
                <a:spcPct val="20000"/>
              </a:spcBef>
              <a:defRPr sz="2000">
                <a:solidFill>
                  <a:srgbClr val="323232"/>
                </a:solidFill>
                <a:latin typeface="Helvetica" panose="020B0604020202020204" pitchFamily="34" charset="0"/>
                <a:ea typeface="Osaka" pitchFamily="-16" charset="-128"/>
              </a:defRPr>
            </a:lvl5pPr>
            <a:lvl6pPr marL="25146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6pPr>
            <a:lvl7pPr marL="29718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7pPr>
            <a:lvl8pPr marL="34290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8pPr>
            <a:lvl9pPr marL="3886200" indent="-228600" eaLnBrk="0" fontAlgn="base" hangingPunct="0">
              <a:spcBef>
                <a:spcPct val="20000"/>
              </a:spcBef>
              <a:spcAft>
                <a:spcPct val="0"/>
              </a:spcAft>
              <a:defRPr sz="2000">
                <a:solidFill>
                  <a:srgbClr val="323232"/>
                </a:solidFill>
                <a:latin typeface="Helvetica" panose="020B0604020202020204" pitchFamily="34" charset="0"/>
                <a:ea typeface="Osaka" pitchFamily="-16" charset="-128"/>
              </a:defRPr>
            </a:lvl9pPr>
          </a:lstStyle>
          <a:p>
            <a:pPr algn="ctr">
              <a:spcBef>
                <a:spcPct val="0"/>
              </a:spcBef>
              <a:buClrTx/>
              <a:buSzTx/>
              <a:buFontTx/>
              <a:buNone/>
            </a:pPr>
            <a:r>
              <a:rPr lang="en-US" altLang="en-US" sz="1400" b="1" dirty="0">
                <a:solidFill>
                  <a:schemeClr val="tx1"/>
                </a:solidFill>
                <a:ea typeface="ヒラギノ角ゴ Pro W3" pitchFamily="-16" charset="-128"/>
              </a:rPr>
              <a:t>Given Current</a:t>
            </a:r>
          </a:p>
          <a:p>
            <a:pPr algn="ctr">
              <a:spcBef>
                <a:spcPct val="0"/>
              </a:spcBef>
              <a:buClrTx/>
              <a:buSzTx/>
              <a:buFontTx/>
              <a:buNone/>
            </a:pPr>
            <a:r>
              <a:rPr lang="en-US" altLang="en-US" sz="1400" b="1" dirty="0">
                <a:solidFill>
                  <a:schemeClr val="tx1"/>
                </a:solidFill>
                <a:ea typeface="ヒラギノ角ゴ Pro W3" pitchFamily="-16" charset="-128"/>
              </a:rPr>
              <a:t>Infrastructure: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5573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dissolve">
                                      <p:cBhvr>
                                        <p:cTn id="7" dur="500"/>
                                        <p:tgtEl>
                                          <p:spTgt spid="6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5"/>
                                        </p:tgtEl>
                                        <p:attrNameLst>
                                          <p:attrName>style.visibility</p:attrName>
                                        </p:attrNameLst>
                                      </p:cBhvr>
                                      <p:to>
                                        <p:strVal val="visible"/>
                                      </p:to>
                                    </p:set>
                                    <p:animEffect transition="in" filter="dissolve">
                                      <p:cBhvr>
                                        <p:cTn id="10" dur="500"/>
                                        <p:tgtEl>
                                          <p:spTgt spid="65"/>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62"/>
                                        </p:tgtEl>
                                        <p:attrNameLst>
                                          <p:attrName>style.visibility</p:attrName>
                                        </p:attrNameLst>
                                      </p:cBhvr>
                                      <p:to>
                                        <p:strVal val="visible"/>
                                      </p:to>
                                    </p:set>
                                    <p:animEffect transition="in" filter="dissolve">
                                      <p:cBhvr>
                                        <p:cTn id="15" dur="500"/>
                                        <p:tgtEl>
                                          <p:spTgt spid="62"/>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63"/>
                                        </p:tgtEl>
                                        <p:attrNameLst>
                                          <p:attrName>style.visibility</p:attrName>
                                        </p:attrNameLst>
                                      </p:cBhvr>
                                      <p:to>
                                        <p:strVal val="visible"/>
                                      </p:to>
                                    </p:set>
                                    <p:animEffect transition="in" filter="dissolve">
                                      <p:cBhvr>
                                        <p:cTn id="18" dur="500"/>
                                        <p:tgtEl>
                                          <p:spTgt spid="63"/>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53"/>
                                        </p:tgtEl>
                                        <p:attrNameLst>
                                          <p:attrName>style.visibility</p:attrName>
                                        </p:attrNameLst>
                                      </p:cBhvr>
                                      <p:to>
                                        <p:strVal val="visible"/>
                                      </p:to>
                                    </p:set>
                                    <p:animEffect transition="in" filter="dissolve">
                                      <p:cBhvr>
                                        <p:cTn id="23" dur="500"/>
                                        <p:tgtEl>
                                          <p:spTgt spid="53"/>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52"/>
                                        </p:tgtEl>
                                        <p:attrNameLst>
                                          <p:attrName>style.visibility</p:attrName>
                                        </p:attrNameLst>
                                      </p:cBhvr>
                                      <p:to>
                                        <p:strVal val="visible"/>
                                      </p:to>
                                    </p:set>
                                    <p:animEffect transition="in" filter="dissolve">
                                      <p:cBhvr>
                                        <p:cTn id="26" dur="500"/>
                                        <p:tgtEl>
                                          <p:spTgt spid="52"/>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50"/>
                                        </p:tgtEl>
                                        <p:attrNameLst>
                                          <p:attrName>style.visibility</p:attrName>
                                        </p:attrNameLst>
                                      </p:cBhvr>
                                      <p:to>
                                        <p:strVal val="visible"/>
                                      </p:to>
                                    </p:set>
                                    <p:animEffect transition="in" filter="dissolve">
                                      <p:cBhvr>
                                        <p:cTn id="31" dur="500"/>
                                        <p:tgtEl>
                                          <p:spTgt spid="50"/>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dissolve">
                                      <p:cBhvr>
                                        <p:cTn id="34" dur="500"/>
                                        <p:tgtEl>
                                          <p:spTgt spid="58"/>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59"/>
                                        </p:tgtEl>
                                        <p:attrNameLst>
                                          <p:attrName>style.visibility</p:attrName>
                                        </p:attrNameLst>
                                      </p:cBhvr>
                                      <p:to>
                                        <p:strVal val="visible"/>
                                      </p:to>
                                    </p:set>
                                    <p:animEffect transition="in" filter="dissolve">
                                      <p:cBhvr>
                                        <p:cTn id="37" dur="500"/>
                                        <p:tgtEl>
                                          <p:spTgt spid="59"/>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54"/>
                                        </p:tgtEl>
                                        <p:attrNameLst>
                                          <p:attrName>style.visibility</p:attrName>
                                        </p:attrNameLst>
                                      </p:cBhvr>
                                      <p:to>
                                        <p:strVal val="visible"/>
                                      </p:to>
                                    </p:set>
                                    <p:animEffect transition="in" filter="dissolve">
                                      <p:cBhvr>
                                        <p:cTn id="40" dur="500"/>
                                        <p:tgtEl>
                                          <p:spTgt spid="54"/>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51"/>
                                        </p:tgtEl>
                                        <p:attrNameLst>
                                          <p:attrName>style.visibility</p:attrName>
                                        </p:attrNameLst>
                                      </p:cBhvr>
                                      <p:to>
                                        <p:strVal val="visible"/>
                                      </p:to>
                                    </p:set>
                                    <p:animEffect transition="in" filter="dissolve">
                                      <p:cBhvr>
                                        <p:cTn id="43" dur="500"/>
                                        <p:tgtEl>
                                          <p:spTgt spid="51"/>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55"/>
                                        </p:tgtEl>
                                        <p:attrNameLst>
                                          <p:attrName>style.visibility</p:attrName>
                                        </p:attrNameLst>
                                      </p:cBhvr>
                                      <p:to>
                                        <p:strVal val="visible"/>
                                      </p:to>
                                    </p:set>
                                    <p:animEffect transition="in" filter="dissolve">
                                      <p:cBhvr>
                                        <p:cTn id="46" dur="500"/>
                                        <p:tgtEl>
                                          <p:spTgt spid="55"/>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57"/>
                                        </p:tgtEl>
                                        <p:attrNameLst>
                                          <p:attrName>style.visibility</p:attrName>
                                        </p:attrNameLst>
                                      </p:cBhvr>
                                      <p:to>
                                        <p:strVal val="visible"/>
                                      </p:to>
                                    </p:set>
                                    <p:anim calcmode="lin" valueType="num">
                                      <p:cBhvr>
                                        <p:cTn id="51" dur="500" fill="hold"/>
                                        <p:tgtEl>
                                          <p:spTgt spid="57"/>
                                        </p:tgtEl>
                                        <p:attrNameLst>
                                          <p:attrName>ppt_w</p:attrName>
                                        </p:attrNameLst>
                                      </p:cBhvr>
                                      <p:tavLst>
                                        <p:tav tm="0">
                                          <p:val>
                                            <p:fltVal val="0"/>
                                          </p:val>
                                        </p:tav>
                                        <p:tav tm="100000">
                                          <p:val>
                                            <p:strVal val="#ppt_w"/>
                                          </p:val>
                                        </p:tav>
                                      </p:tavLst>
                                    </p:anim>
                                    <p:anim calcmode="lin" valueType="num">
                                      <p:cBhvr>
                                        <p:cTn id="52" dur="500" fill="hold"/>
                                        <p:tgtEl>
                                          <p:spTgt spid="57"/>
                                        </p:tgtEl>
                                        <p:attrNameLst>
                                          <p:attrName>ppt_h</p:attrName>
                                        </p:attrNameLst>
                                      </p:cBhvr>
                                      <p:tavLst>
                                        <p:tav tm="0">
                                          <p:val>
                                            <p:fltVal val="0"/>
                                          </p:val>
                                        </p:tav>
                                        <p:tav tm="100000">
                                          <p:val>
                                            <p:strVal val="#ppt_h"/>
                                          </p:val>
                                        </p:tav>
                                      </p:tavLst>
                                    </p:anim>
                                    <p:animEffect transition="in" filter="fade">
                                      <p:cBhvr>
                                        <p:cTn id="53" dur="500"/>
                                        <p:tgtEl>
                                          <p:spTgt spid="57"/>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56"/>
                                        </p:tgtEl>
                                        <p:attrNameLst>
                                          <p:attrName>style.visibility</p:attrName>
                                        </p:attrNameLst>
                                      </p:cBhvr>
                                      <p:to>
                                        <p:strVal val="visible"/>
                                      </p:to>
                                    </p:set>
                                    <p:anim calcmode="lin" valueType="num">
                                      <p:cBhvr>
                                        <p:cTn id="56" dur="500" fill="hold"/>
                                        <p:tgtEl>
                                          <p:spTgt spid="56"/>
                                        </p:tgtEl>
                                        <p:attrNameLst>
                                          <p:attrName>ppt_w</p:attrName>
                                        </p:attrNameLst>
                                      </p:cBhvr>
                                      <p:tavLst>
                                        <p:tav tm="0">
                                          <p:val>
                                            <p:fltVal val="0"/>
                                          </p:val>
                                        </p:tav>
                                        <p:tav tm="100000">
                                          <p:val>
                                            <p:strVal val="#ppt_w"/>
                                          </p:val>
                                        </p:tav>
                                      </p:tavLst>
                                    </p:anim>
                                    <p:anim calcmode="lin" valueType="num">
                                      <p:cBhvr>
                                        <p:cTn id="57" dur="500" fill="hold"/>
                                        <p:tgtEl>
                                          <p:spTgt spid="56"/>
                                        </p:tgtEl>
                                        <p:attrNameLst>
                                          <p:attrName>ppt_h</p:attrName>
                                        </p:attrNameLst>
                                      </p:cBhvr>
                                      <p:tavLst>
                                        <p:tav tm="0">
                                          <p:val>
                                            <p:fltVal val="0"/>
                                          </p:val>
                                        </p:tav>
                                        <p:tav tm="100000">
                                          <p:val>
                                            <p:strVal val="#ppt_h"/>
                                          </p:val>
                                        </p:tav>
                                      </p:tavLst>
                                    </p:anim>
                                    <p:animEffect transition="in" filter="fade">
                                      <p:cBhvr>
                                        <p:cTn id="58" dur="500"/>
                                        <p:tgtEl>
                                          <p:spTgt spid="56"/>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61"/>
                                        </p:tgtEl>
                                        <p:attrNameLst>
                                          <p:attrName>style.visibility</p:attrName>
                                        </p:attrNameLst>
                                      </p:cBhvr>
                                      <p:to>
                                        <p:strVal val="visible"/>
                                      </p:to>
                                    </p:set>
                                    <p:anim calcmode="lin" valueType="num">
                                      <p:cBhvr>
                                        <p:cTn id="61" dur="500" fill="hold"/>
                                        <p:tgtEl>
                                          <p:spTgt spid="61"/>
                                        </p:tgtEl>
                                        <p:attrNameLst>
                                          <p:attrName>ppt_w</p:attrName>
                                        </p:attrNameLst>
                                      </p:cBhvr>
                                      <p:tavLst>
                                        <p:tav tm="0">
                                          <p:val>
                                            <p:fltVal val="0"/>
                                          </p:val>
                                        </p:tav>
                                        <p:tav tm="100000">
                                          <p:val>
                                            <p:strVal val="#ppt_w"/>
                                          </p:val>
                                        </p:tav>
                                      </p:tavLst>
                                    </p:anim>
                                    <p:anim calcmode="lin" valueType="num">
                                      <p:cBhvr>
                                        <p:cTn id="62" dur="500" fill="hold"/>
                                        <p:tgtEl>
                                          <p:spTgt spid="61"/>
                                        </p:tgtEl>
                                        <p:attrNameLst>
                                          <p:attrName>ppt_h</p:attrName>
                                        </p:attrNameLst>
                                      </p:cBhvr>
                                      <p:tavLst>
                                        <p:tav tm="0">
                                          <p:val>
                                            <p:fltVal val="0"/>
                                          </p:val>
                                        </p:tav>
                                        <p:tav tm="100000">
                                          <p:val>
                                            <p:strVal val="#ppt_h"/>
                                          </p:val>
                                        </p:tav>
                                      </p:tavLst>
                                    </p:anim>
                                    <p:animEffect transition="in" filter="fade">
                                      <p:cBhvr>
                                        <p:cTn id="63"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2" grpId="0" animBg="1"/>
      <p:bldP spid="53" grpId="0"/>
      <p:bldP spid="54" grpId="0" animBg="1"/>
      <p:bldP spid="55" grpId="0"/>
      <p:bldP spid="56" grpId="0"/>
      <p:bldP spid="57" grpId="0" animBg="1"/>
      <p:bldP spid="58" grpId="0" animBg="1"/>
      <p:bldP spid="59" grpId="0" animBg="1"/>
      <p:bldP spid="61" grpId="0" animBg="1"/>
      <p:bldP spid="62" grpId="0" animBg="1"/>
      <p:bldP spid="63" grpId="0"/>
      <p:bldP spid="64" grpId="0" animBg="1"/>
      <p:bldP spid="65"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929120" y="431426"/>
            <a:ext cx="1164169" cy="36250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8" name="Прямоугольник 7"/>
          <p:cNvSpPr>
            <a:spLocks noChangeArrowheads="1"/>
          </p:cNvSpPr>
          <p:nvPr/>
        </p:nvSpPr>
        <p:spPr bwMode="auto">
          <a:xfrm>
            <a:off x="0" y="1196562"/>
            <a:ext cx="9324975" cy="599581"/>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sz="2100" b="0" dirty="0"/>
          </a:p>
        </p:txBody>
      </p:sp>
      <p:sp>
        <p:nvSpPr>
          <p:cNvPr id="9" name="Text Box 23"/>
          <p:cNvSpPr txBox="1">
            <a:spLocks noChangeArrowheads="1"/>
          </p:cNvSpPr>
          <p:nvPr/>
        </p:nvSpPr>
        <p:spPr bwMode="auto">
          <a:xfrm>
            <a:off x="0" y="1293314"/>
            <a:ext cx="9324975" cy="369332"/>
          </a:xfrm>
          <a:prstGeom prst="rect">
            <a:avLst/>
          </a:prstGeom>
          <a:noFill/>
          <a:ln w="9525">
            <a:noFill/>
            <a:miter lim="800000"/>
            <a:headEnd/>
            <a:tailEnd/>
          </a:ln>
          <a:effectLst/>
        </p:spPr>
        <p:txBody>
          <a:bodyPr wrap="square">
            <a:spAutoFit/>
          </a:bodyPr>
          <a:lstStyle/>
          <a:p>
            <a:pPr algn="l">
              <a:spcBef>
                <a:spcPct val="50000"/>
              </a:spcBef>
            </a:pPr>
            <a:r>
              <a:rPr lang="en-US" sz="1800" b="1" dirty="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A Thought Experiment Building on an Existing Accounting Identity</a:t>
            </a:r>
            <a:endParaRPr lang="ru-RU" sz="1800" b="1" dirty="0">
              <a:solidFill>
                <a:schemeClr val="bg1">
                  <a:lumMod val="7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15" name="Text Box 23"/>
          <p:cNvSpPr txBox="1">
            <a:spLocks noChangeArrowheads="1"/>
          </p:cNvSpPr>
          <p:nvPr/>
        </p:nvSpPr>
        <p:spPr bwMode="auto">
          <a:xfrm>
            <a:off x="275972" y="1980528"/>
            <a:ext cx="7205041" cy="4170372"/>
          </a:xfrm>
          <a:prstGeom prst="rect">
            <a:avLst/>
          </a:prstGeom>
          <a:noFill/>
          <a:ln w="9525">
            <a:noFill/>
            <a:miter lim="800000"/>
            <a:headEnd/>
            <a:tailEnd/>
          </a:ln>
          <a:effectLst/>
        </p:spPr>
        <p:txBody>
          <a:bodyPr wrap="square">
            <a:spAutoFit/>
          </a:bodyPr>
          <a:lstStyle/>
          <a:p>
            <a:pPr algn="l">
              <a:spcBef>
                <a:spcPct val="50000"/>
              </a:spcBef>
            </a:pPr>
            <a:r>
              <a:rPr lang="en-US" sz="2000" b="1" dirty="0">
                <a:solidFill>
                  <a:srgbClr val="C00000"/>
                </a:solidFill>
                <a:latin typeface="Tahoma" pitchFamily="34" charset="0"/>
                <a:ea typeface="Tahoma" pitchFamily="34" charset="0"/>
                <a:cs typeface="Tahoma" pitchFamily="34" charset="0"/>
              </a:rPr>
              <a:t>GDP = Investment + Consumption + Government Spending + Net Exports</a:t>
            </a:r>
            <a:endParaRPr lang="ru-RU" sz="2000" b="1" dirty="0">
              <a:solidFill>
                <a:srgbClr val="C00000"/>
              </a:solidFill>
              <a:latin typeface="Tahoma" pitchFamily="34" charset="0"/>
              <a:ea typeface="Tahoma" pitchFamily="34" charset="0"/>
              <a:cs typeface="Tahoma" pitchFamily="34" charset="0"/>
            </a:endParaRPr>
          </a:p>
          <a:p>
            <a:pPr marL="179388" indent="-179388" algn="l">
              <a:spcBef>
                <a:spcPct val="50000"/>
              </a:spcBef>
              <a:buClr>
                <a:srgbClr val="C00000"/>
              </a:buClr>
            </a:pPr>
            <a:r>
              <a:rPr lang="en-US" sz="1800" dirty="0">
                <a:solidFill>
                  <a:schemeClr val="tx1">
                    <a:lumMod val="75000"/>
                    <a:lumOff val="25000"/>
                  </a:schemeClr>
                </a:solidFill>
                <a:latin typeface="Tahoma" pitchFamily="34" charset="0"/>
                <a:ea typeface="Tahoma" pitchFamily="34" charset="0"/>
                <a:cs typeface="Tahoma" pitchFamily="34" charset="0"/>
              </a:rPr>
              <a:t>Hence, if we can envision a set of policies and programs that:</a:t>
            </a:r>
          </a:p>
          <a:p>
            <a:pPr marL="179388" indent="-179388" algn="l">
              <a:spcBef>
                <a:spcPct val="50000"/>
              </a:spcBef>
              <a:buClr>
                <a:srgbClr val="C00000"/>
              </a:buClr>
            </a:pPr>
            <a:r>
              <a:rPr lang="en-US" sz="1800" dirty="0">
                <a:solidFill>
                  <a:schemeClr val="tx1">
                    <a:lumMod val="75000"/>
                    <a:lumOff val="25000"/>
                  </a:schemeClr>
                </a:solidFill>
                <a:latin typeface="Tahoma" pitchFamily="34" charset="0"/>
                <a:ea typeface="Tahoma" pitchFamily="34" charset="0"/>
                <a:cs typeface="Tahoma" pitchFamily="34" charset="0"/>
              </a:rPr>
              <a:t>(1) Increase overall productive investment;</a:t>
            </a:r>
          </a:p>
          <a:p>
            <a:pPr marL="179388" indent="-179388" algn="l">
              <a:spcBef>
                <a:spcPct val="50000"/>
              </a:spcBef>
              <a:buClr>
                <a:srgbClr val="C00000"/>
              </a:buClr>
            </a:pPr>
            <a:r>
              <a:rPr lang="en-US" sz="1800" dirty="0">
                <a:solidFill>
                  <a:schemeClr val="tx1">
                    <a:lumMod val="75000"/>
                    <a:lumOff val="25000"/>
                  </a:schemeClr>
                </a:solidFill>
                <a:latin typeface="Tahoma" pitchFamily="34" charset="0"/>
                <a:ea typeface="Tahoma" pitchFamily="34" charset="0"/>
                <a:cs typeface="Tahoma" pitchFamily="34" charset="0"/>
              </a:rPr>
              <a:t>(2) Generate a net savings for consumers and businesses;</a:t>
            </a:r>
          </a:p>
          <a:p>
            <a:pPr marL="179388" indent="-179388" algn="l">
              <a:spcBef>
                <a:spcPct val="50000"/>
              </a:spcBef>
              <a:buClr>
                <a:srgbClr val="C00000"/>
              </a:buClr>
            </a:pPr>
            <a:r>
              <a:rPr lang="en-US" sz="1800" dirty="0">
                <a:solidFill>
                  <a:schemeClr val="tx1">
                    <a:lumMod val="75000"/>
                    <a:lumOff val="25000"/>
                  </a:schemeClr>
                </a:solidFill>
                <a:latin typeface="Tahoma" pitchFamily="34" charset="0"/>
                <a:ea typeface="Tahoma" pitchFamily="34" charset="0"/>
                <a:cs typeface="Tahoma" pitchFamily="34" charset="0"/>
              </a:rPr>
              <a:t>(3) Provide multiple benefits from smart spending patterns; and</a:t>
            </a:r>
          </a:p>
          <a:p>
            <a:pPr marL="179388" indent="-179388" algn="l">
              <a:spcBef>
                <a:spcPct val="50000"/>
              </a:spcBef>
              <a:buClr>
                <a:srgbClr val="C00000"/>
              </a:buClr>
            </a:pPr>
            <a:r>
              <a:rPr lang="en-US" sz="1800" dirty="0">
                <a:solidFill>
                  <a:schemeClr val="tx1">
                    <a:lumMod val="75000"/>
                    <a:lumOff val="25000"/>
                  </a:schemeClr>
                </a:solidFill>
                <a:latin typeface="Tahoma" pitchFamily="34" charset="0"/>
                <a:ea typeface="Tahoma" pitchFamily="34" charset="0"/>
                <a:cs typeface="Tahoma" pitchFamily="34" charset="0"/>
              </a:rPr>
              <a:t>(4) Contribute to a net positive export balance. . . .</a:t>
            </a:r>
          </a:p>
          <a:p>
            <a:pPr algn="l">
              <a:spcBef>
                <a:spcPct val="50000"/>
              </a:spcBef>
              <a:buClr>
                <a:srgbClr val="C00000"/>
              </a:buClr>
            </a:pPr>
            <a:r>
              <a:rPr lang="en-US" sz="1800" dirty="0">
                <a:solidFill>
                  <a:schemeClr val="tx1">
                    <a:lumMod val="75000"/>
                    <a:lumOff val="25000"/>
                  </a:schemeClr>
                </a:solidFill>
                <a:latin typeface="Tahoma" pitchFamily="34" charset="0"/>
                <a:ea typeface="Tahoma" pitchFamily="34" charset="0"/>
                <a:cs typeface="Tahoma" pitchFamily="34" charset="0"/>
              </a:rPr>
              <a:t>Then we should expect economic policy models to reflect this set of impacts. If not, then those models may not properly map the correct set of economic assumptions and outcomes.</a:t>
            </a:r>
          </a:p>
          <a:p>
            <a:pPr marL="179388" indent="-179388" algn="l">
              <a:spcBef>
                <a:spcPct val="50000"/>
              </a:spcBef>
              <a:buClr>
                <a:srgbClr val="C00000"/>
              </a:buClr>
            </a:pPr>
            <a:endParaRPr lang="ru-RU" sz="1800" dirty="0">
              <a:solidFill>
                <a:srgbClr val="C00000"/>
              </a:solidFill>
              <a:latin typeface="Tahoma" pitchFamily="34" charset="0"/>
              <a:ea typeface="Tahoma" pitchFamily="34" charset="0"/>
              <a:cs typeface="Tahoma" pitchFamily="34" charset="0"/>
            </a:endParaRPr>
          </a:p>
        </p:txBody>
      </p:sp>
      <p:sp>
        <p:nvSpPr>
          <p:cNvPr id="11" name="TextBox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56D3527-5211-4081-B12E-4DB9ED802709}"/>
              </a:ext>
            </a:extLst>
          </p:cNvPr>
          <p:cNvSpPr txBox="1"/>
          <p:nvPr/>
        </p:nvSpPr>
        <p:spPr>
          <a:xfrm>
            <a:off x="5656881" y="431426"/>
            <a:ext cx="3668094" cy="400110"/>
          </a:xfrm>
          <a:prstGeom prst="rect">
            <a:avLst/>
          </a:prstGeom>
          <a:noFill/>
        </p:spPr>
        <p:txBody>
          <a:bodyPr wrap="square" rtlCol="0">
            <a:spAutoFit/>
          </a:bodyPr>
          <a:lstStyle/>
          <a:p>
            <a:r>
              <a:rPr lang="en-US" sz="1000" b="1" dirty="0">
                <a:latin typeface="Tahoma" pitchFamily="34" charset="0"/>
                <a:ea typeface="Tahoma" pitchFamily="34" charset="0"/>
                <a:cs typeface="Tahoma" pitchFamily="34" charset="0"/>
              </a:rPr>
              <a:t>Institute for Applied Research </a:t>
            </a:r>
          </a:p>
          <a:p>
            <a:r>
              <a:rPr lang="en-US" sz="1000" b="1" dirty="0">
                <a:latin typeface="Tahoma" pitchFamily="34" charset="0"/>
                <a:ea typeface="Tahoma" pitchFamily="34" charset="0"/>
                <a:cs typeface="Tahoma" pitchFamily="34" charset="0"/>
              </a:rPr>
              <a:t>Center for Economic Modeling of Energy and Ecology</a:t>
            </a:r>
            <a:endParaRPr lang="ru-RU" sz="1000"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5282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p:cTn id="7" dur="5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nodeType="clickEffect">
                                  <p:stCondLst>
                                    <p:cond delay="0"/>
                                  </p:stCondLst>
                                  <p:childTnLst>
                                    <p:set>
                                      <p:cBhvr>
                                        <p:cTn id="13" dur="1" fill="hold">
                                          <p:stCondLst>
                                            <p:cond delay="0"/>
                                          </p:stCondLst>
                                        </p:cTn>
                                        <p:tgtEl>
                                          <p:spTgt spid="15">
                                            <p:txEl>
                                              <p:pRg st="1" end="1"/>
                                            </p:txEl>
                                          </p:spTgt>
                                        </p:tgtEl>
                                        <p:attrNameLst>
                                          <p:attrName>style.visibility</p:attrName>
                                        </p:attrNameLst>
                                      </p:cBhvr>
                                      <p:to>
                                        <p:strVal val="visible"/>
                                      </p:to>
                                    </p:set>
                                    <p:animEffect transition="in" filter="dissolve">
                                      <p:cBhvr>
                                        <p:cTn id="14" dur="500"/>
                                        <p:tgtEl>
                                          <p:spTgt spid="15">
                                            <p:txEl>
                                              <p:pRg st="1" end="1"/>
                                            </p:txEl>
                                          </p:spTgt>
                                        </p:tgtEl>
                                      </p:cBhvr>
                                    </p:animEffect>
                                  </p:childTnLst>
                                </p:cTn>
                              </p:par>
                              <p:par>
                                <p:cTn id="15" presetID="9" presetClass="entr" presetSubtype="0" fill="hold" nodeType="with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Effect transition="in" filter="dissolve">
                                      <p:cBhvr>
                                        <p:cTn id="17" dur="500"/>
                                        <p:tgtEl>
                                          <p:spTgt spid="15">
                                            <p:txEl>
                                              <p:pRg st="2" end="2"/>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15">
                                            <p:txEl>
                                              <p:pRg st="3" end="3"/>
                                            </p:txEl>
                                          </p:spTgt>
                                        </p:tgtEl>
                                        <p:attrNameLst>
                                          <p:attrName>style.visibility</p:attrName>
                                        </p:attrNameLst>
                                      </p:cBhvr>
                                      <p:to>
                                        <p:strVal val="visible"/>
                                      </p:to>
                                    </p:set>
                                    <p:animEffect transition="in" filter="dissolve">
                                      <p:cBhvr>
                                        <p:cTn id="20" dur="500"/>
                                        <p:tgtEl>
                                          <p:spTgt spid="15">
                                            <p:txEl>
                                              <p:pRg st="3" end="3"/>
                                            </p:txEl>
                                          </p:spTgt>
                                        </p:tgtEl>
                                      </p:cBhvr>
                                    </p:animEffect>
                                  </p:childTnLst>
                                </p:cTn>
                              </p:par>
                              <p:par>
                                <p:cTn id="21" presetID="9" presetClass="entr" presetSubtype="0" fill="hold" nodeType="withEffect">
                                  <p:stCondLst>
                                    <p:cond delay="0"/>
                                  </p:stCondLst>
                                  <p:childTnLst>
                                    <p:set>
                                      <p:cBhvr>
                                        <p:cTn id="22" dur="1" fill="hold">
                                          <p:stCondLst>
                                            <p:cond delay="0"/>
                                          </p:stCondLst>
                                        </p:cTn>
                                        <p:tgtEl>
                                          <p:spTgt spid="15">
                                            <p:txEl>
                                              <p:pRg st="4" end="4"/>
                                            </p:txEl>
                                          </p:spTgt>
                                        </p:tgtEl>
                                        <p:attrNameLst>
                                          <p:attrName>style.visibility</p:attrName>
                                        </p:attrNameLst>
                                      </p:cBhvr>
                                      <p:to>
                                        <p:strVal val="visible"/>
                                      </p:to>
                                    </p:set>
                                    <p:animEffect transition="in" filter="dissolve">
                                      <p:cBhvr>
                                        <p:cTn id="23" dur="500"/>
                                        <p:tgtEl>
                                          <p:spTgt spid="15">
                                            <p:txEl>
                                              <p:pRg st="4" end="4"/>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15">
                                            <p:txEl>
                                              <p:pRg st="5" end="5"/>
                                            </p:txEl>
                                          </p:spTgt>
                                        </p:tgtEl>
                                        <p:attrNameLst>
                                          <p:attrName>style.visibility</p:attrName>
                                        </p:attrNameLst>
                                      </p:cBhvr>
                                      <p:to>
                                        <p:strVal val="visible"/>
                                      </p:to>
                                    </p:set>
                                    <p:animEffect transition="in" filter="dissolve">
                                      <p:cBhvr>
                                        <p:cTn id="26" dur="500"/>
                                        <p:tgtEl>
                                          <p:spTgt spid="1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15">
                                            <p:txEl>
                                              <p:pRg st="6" end="6"/>
                                            </p:txEl>
                                          </p:spTgt>
                                        </p:tgtEl>
                                        <p:attrNameLst>
                                          <p:attrName>style.visibility</p:attrName>
                                        </p:attrNameLst>
                                      </p:cBhvr>
                                      <p:to>
                                        <p:strVal val="visible"/>
                                      </p:to>
                                    </p:set>
                                    <p:anim calcmode="lin" valueType="num">
                                      <p:cBhvr>
                                        <p:cTn id="31" dur="500" fill="hold"/>
                                        <p:tgtEl>
                                          <p:spTgt spid="15">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15">
                                            <p:txEl>
                                              <p:pRg st="6" end="6"/>
                                            </p:txEl>
                                          </p:spTgt>
                                        </p:tgtEl>
                                        <p:attrNameLst>
                                          <p:attrName>ppt_h</p:attrName>
                                        </p:attrNameLst>
                                      </p:cBhvr>
                                      <p:tavLst>
                                        <p:tav tm="0">
                                          <p:val>
                                            <p:fltVal val="0"/>
                                          </p:val>
                                        </p:tav>
                                        <p:tav tm="100000">
                                          <p:val>
                                            <p:strVal val="#ppt_h"/>
                                          </p:val>
                                        </p:tav>
                                      </p:tavLst>
                                    </p:anim>
                                    <p:animEffect transition="in" filter="fade">
                                      <p:cBhvr>
                                        <p:cTn id="33" dur="500"/>
                                        <p:tgtEl>
                                          <p:spTgt spid="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929120" y="431426"/>
            <a:ext cx="1164169" cy="36250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8" name="Прямоугольник 7"/>
          <p:cNvSpPr>
            <a:spLocks noChangeArrowheads="1"/>
          </p:cNvSpPr>
          <p:nvPr/>
        </p:nvSpPr>
        <p:spPr bwMode="auto">
          <a:xfrm>
            <a:off x="0" y="1196562"/>
            <a:ext cx="9324975" cy="599581"/>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sz="2100" b="0" dirty="0"/>
          </a:p>
        </p:txBody>
      </p:sp>
      <p:sp>
        <p:nvSpPr>
          <p:cNvPr id="9" name="Text Box 23"/>
          <p:cNvSpPr txBox="1">
            <a:spLocks noChangeArrowheads="1"/>
          </p:cNvSpPr>
          <p:nvPr/>
        </p:nvSpPr>
        <p:spPr bwMode="auto">
          <a:xfrm>
            <a:off x="0" y="1293314"/>
            <a:ext cx="9324975" cy="369332"/>
          </a:xfrm>
          <a:prstGeom prst="rect">
            <a:avLst/>
          </a:prstGeom>
          <a:noFill/>
          <a:ln w="9525">
            <a:noFill/>
            <a:miter lim="800000"/>
            <a:headEnd/>
            <a:tailEnd/>
          </a:ln>
          <a:effectLst/>
        </p:spPr>
        <p:txBody>
          <a:bodyPr wrap="square">
            <a:spAutoFit/>
          </a:bodyPr>
          <a:lstStyle/>
          <a:p>
            <a:pPr algn="l">
              <a:spcBef>
                <a:spcPct val="50000"/>
              </a:spcBef>
            </a:pPr>
            <a:r>
              <a:rPr lang="en-US" sz="1800" b="1" dirty="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Methodology of the Thought Experiment – Part A</a:t>
            </a:r>
            <a:endParaRPr lang="ru-RU" sz="1800" b="1" dirty="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mc:AlternateContent>
        <mc:Choice xmlns:mc="http://schemas.openxmlformats.org/markup-compatibility/2006" xmlns:a14="http://schemas.microsoft.com/office/drawing/2010/main" xmlns:p="http://schemas.openxmlformats.org/presentationml/2006/main" xmlns:r="http://schemas.openxmlformats.org/officeDocument/2006/relationships" xmlns:a="http://schemas.openxmlformats.org/drawingml/2006/main" xmlns="" Requires="a14">
          <p:sp>
            <p:nvSpPr>
              <p:cNvPr id="15" name="Text Box 23"/>
              <p:cNvSpPr txBox="1">
                <a:spLocks noChangeArrowheads="1"/>
              </p:cNvSpPr>
              <p:nvPr/>
            </p:nvSpPr>
            <p:spPr bwMode="auto">
              <a:xfrm>
                <a:off x="275972" y="1980528"/>
                <a:ext cx="9415035" cy="4622932"/>
              </a:xfrm>
              <a:prstGeom prst="rect">
                <a:avLst/>
              </a:prstGeom>
              <a:noFill/>
              <a:ln w="9525">
                <a:noFill/>
                <a:miter lim="800000"/>
                <a:headEnd/>
                <a:tailEnd/>
              </a:ln>
              <a:effectLst/>
            </p:spPr>
            <p:txBody>
              <a:bodyPr wrap="square">
                <a:spAutoFit/>
              </a:bodyPr>
              <a:lstStyle/>
              <a:p>
                <a:pPr marL="179388" indent="-179388" algn="l">
                  <a:spcBef>
                    <a:spcPct val="50000"/>
                  </a:spcBef>
                  <a:buClr>
                    <a:srgbClr val="C00000"/>
                  </a:buClr>
                </a:pPr>
                <a:r>
                  <a:rPr lang="en-US" sz="2000" b="1" dirty="0">
                    <a:solidFill>
                      <a:srgbClr val="C00000"/>
                    </a:solidFill>
                    <a:latin typeface="Tahoma" pitchFamily="34" charset="0"/>
                    <a:ea typeface="Tahoma" pitchFamily="34" charset="0"/>
                    <a:cs typeface="Tahoma" pitchFamily="34" charset="0"/>
                  </a:rPr>
                  <a:t>Key Starting Point and Assumptions</a:t>
                </a:r>
                <a:r>
                  <a:rPr lang="ru-RU" sz="2000" b="1" dirty="0">
                    <a:solidFill>
                      <a:srgbClr val="C00000"/>
                    </a:solidFill>
                    <a:latin typeface="Tahoma" pitchFamily="34" charset="0"/>
                    <a:ea typeface="Tahoma" pitchFamily="34" charset="0"/>
                    <a:cs typeface="Tahoma" pitchFamily="34" charset="0"/>
                  </a:rPr>
                  <a:t>:</a:t>
                </a:r>
              </a:p>
              <a:p>
                <a:pPr marL="179388" indent="-179388" algn="l">
                  <a:spcBef>
                    <a:spcPct val="50000"/>
                  </a:spcBef>
                  <a:buClr>
                    <a:srgbClr val="C00000"/>
                  </a:buClr>
                  <a:buFont typeface="Wingdings" pitchFamily="2" charset="2"/>
                  <a:buChar char="§"/>
                </a:pPr>
                <a:r>
                  <a:rPr lang="en-US" sz="1800" dirty="0">
                    <a:solidFill>
                      <a:schemeClr val="tx1">
                        <a:lumMod val="75000"/>
                        <a:lumOff val="25000"/>
                      </a:schemeClr>
                    </a:solidFill>
                    <a:latin typeface="Tahoma" pitchFamily="34" charset="0"/>
                    <a:ea typeface="Tahoma" pitchFamily="34" charset="0"/>
                    <a:cs typeface="Tahoma" pitchFamily="34" charset="0"/>
                  </a:rPr>
                  <a:t>An analysis that builds on Deep Decarbonization Pathways Project (DDPP), an assessment referencing Lugovoy et al. (2014), with investments that lead to an 80% emissions reduction and 38% energy bill savings – all by 2050.</a:t>
                </a:r>
              </a:p>
              <a:p>
                <a:pPr marL="179388" indent="-179388" algn="l">
                  <a:spcBef>
                    <a:spcPct val="50000"/>
                  </a:spcBef>
                  <a:buClr>
                    <a:srgbClr val="C00000"/>
                  </a:buClr>
                  <a:buFont typeface="Wingdings" pitchFamily="2" charset="2"/>
                  <a:buChar char="§"/>
                </a:pPr>
                <a:r>
                  <a:rPr lang="en-US" sz="1800" dirty="0">
                    <a:solidFill>
                      <a:schemeClr val="tx1">
                        <a:lumMod val="75000"/>
                        <a:lumOff val="25000"/>
                      </a:schemeClr>
                    </a:solidFill>
                    <a:latin typeface="Tahoma" pitchFamily="34" charset="0"/>
                    <a:ea typeface="Tahoma" pitchFamily="34" charset="0"/>
                    <a:cs typeface="Tahoma" pitchFamily="34" charset="0"/>
                  </a:rPr>
                  <a:t>Adapting a 15-sector input-output model for the Russian economy using key data from the main DDPP scenario. In this case, we look at the prospective GDP benefits for the years starting from 2016 to 2030, and 2050.</a:t>
                </a:r>
                <a:endParaRPr lang="en-US" dirty="0"/>
              </a:p>
              <a:p>
                <a:pPr marL="179388" indent="-179388" algn="l">
                  <a:spcBef>
                    <a:spcPct val="50000"/>
                  </a:spcBef>
                  <a:buClr>
                    <a:srgbClr val="C00000"/>
                  </a:buClr>
                  <a:buFont typeface="Wingdings" pitchFamily="2" charset="2"/>
                  <a:buChar char="§"/>
                </a:pPr>
                <a:r>
                  <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The effect can be summarized as: </a:t>
                </a:r>
                <a14:m>
                  <m:oMath xmlns:m="http://schemas.openxmlformats.org/officeDocument/2006/math">
                    <m:r>
                      <m:rPr>
                        <m:sty m:val="p"/>
                      </m:rPr>
                      <a:rPr lang="en-US" sz="1800">
                        <a:solidFill>
                          <a:schemeClr val="tx1">
                            <a:lumMod val="75000"/>
                            <a:lumOff val="25000"/>
                          </a:schemeClr>
                        </a:solidFill>
                      </a:rPr>
                      <m:t>ΔGD</m:t>
                    </m:r>
                    <m:sSub>
                      <m:sSubPr>
                        <m:ctrlPr>
                          <a:rPr lang="en-US" sz="1800" i="1">
                            <a:solidFill>
                              <a:schemeClr val="tx1">
                                <a:lumMod val="75000"/>
                                <a:lumOff val="25000"/>
                              </a:schemeClr>
                            </a:solidFill>
                          </a:rPr>
                        </m:ctrlPr>
                      </m:sSubPr>
                      <m:e>
                        <m:r>
                          <m:rPr>
                            <m:sty m:val="p"/>
                          </m:rPr>
                          <a:rPr lang="en-US" sz="1800">
                            <a:solidFill>
                              <a:schemeClr val="tx1">
                                <a:lumMod val="75000"/>
                                <a:lumOff val="25000"/>
                              </a:schemeClr>
                            </a:solidFill>
                          </a:rPr>
                          <m:t>P</m:t>
                        </m:r>
                      </m:e>
                      <m:sub>
                        <m:r>
                          <a:rPr lang="en-US" sz="1800">
                            <a:solidFill>
                              <a:schemeClr val="tx1">
                                <a:lumMod val="75000"/>
                                <a:lumOff val="25000"/>
                              </a:schemeClr>
                            </a:solidFill>
                          </a:rPr>
                          <m:t>1</m:t>
                        </m:r>
                      </m:sub>
                    </m:sSub>
                    <m:r>
                      <a:rPr lang="en-US" sz="1800">
                        <a:solidFill>
                          <a:schemeClr val="tx1">
                            <a:lumMod val="75000"/>
                            <a:lumOff val="25000"/>
                          </a:schemeClr>
                        </a:solidFill>
                      </a:rPr>
                      <m:t>=</m:t>
                    </m:r>
                    <m:d>
                      <m:dPr>
                        <m:ctrlPr>
                          <a:rPr lang="en-US" sz="1800" i="1">
                            <a:solidFill>
                              <a:schemeClr val="tx1">
                                <a:lumMod val="75000"/>
                                <a:lumOff val="25000"/>
                              </a:schemeClr>
                            </a:solidFill>
                          </a:rPr>
                        </m:ctrlPr>
                      </m:dPr>
                      <m:e>
                        <m:f>
                          <m:fPr>
                            <m:ctrlPr>
                              <a:rPr lang="en-US" sz="1800" i="1">
                                <a:solidFill>
                                  <a:schemeClr val="tx1">
                                    <a:lumMod val="75000"/>
                                    <a:lumOff val="25000"/>
                                  </a:schemeClr>
                                </a:solidFill>
                              </a:rPr>
                            </m:ctrlPr>
                          </m:fPr>
                          <m:num>
                            <m:r>
                              <a:rPr lang="en-US" sz="1800" i="1">
                                <a:solidFill>
                                  <a:schemeClr val="tx1">
                                    <a:lumMod val="75000"/>
                                    <a:lumOff val="25000"/>
                                  </a:schemeClr>
                                </a:solidFill>
                              </a:rPr>
                              <m:t>𝑉𝐴</m:t>
                            </m:r>
                          </m:num>
                          <m:den>
                            <m:r>
                              <a:rPr lang="en-US" sz="1800" i="1">
                                <a:solidFill>
                                  <a:schemeClr val="tx1">
                                    <a:lumMod val="75000"/>
                                    <a:lumOff val="25000"/>
                                  </a:schemeClr>
                                </a:solidFill>
                              </a:rPr>
                              <m:t>𝑋</m:t>
                            </m:r>
                          </m:den>
                        </m:f>
                      </m:e>
                    </m:d>
                    <m:r>
                      <a:rPr lang="en-US" sz="1800" i="1">
                        <a:solidFill>
                          <a:schemeClr val="tx1">
                            <a:lumMod val="75000"/>
                            <a:lumOff val="25000"/>
                          </a:schemeClr>
                        </a:solidFill>
                      </a:rPr>
                      <m:t>∗</m:t>
                    </m:r>
                    <m:sSup>
                      <m:sSupPr>
                        <m:ctrlPr>
                          <a:rPr lang="en-US" sz="1800" i="1">
                            <a:solidFill>
                              <a:schemeClr val="tx1">
                                <a:lumMod val="75000"/>
                                <a:lumOff val="25000"/>
                              </a:schemeClr>
                            </a:solidFill>
                          </a:rPr>
                        </m:ctrlPr>
                      </m:sSupPr>
                      <m:e>
                        <m:d>
                          <m:dPr>
                            <m:ctrlPr>
                              <a:rPr lang="en-US" sz="1800" i="1">
                                <a:solidFill>
                                  <a:schemeClr val="tx1">
                                    <a:lumMod val="75000"/>
                                    <a:lumOff val="25000"/>
                                  </a:schemeClr>
                                </a:solidFill>
                              </a:rPr>
                            </m:ctrlPr>
                          </m:dPr>
                          <m:e>
                            <m:r>
                              <m:rPr>
                                <m:sty m:val="p"/>
                              </m:rPr>
                              <a:rPr lang="en-US" sz="1800">
                                <a:solidFill>
                                  <a:schemeClr val="tx1">
                                    <a:lumMod val="75000"/>
                                    <a:lumOff val="25000"/>
                                  </a:schemeClr>
                                </a:solidFill>
                              </a:rPr>
                              <m:t>I</m:t>
                            </m:r>
                            <m:r>
                              <a:rPr lang="en-US" sz="1800" i="1">
                                <a:solidFill>
                                  <a:schemeClr val="tx1">
                                    <a:lumMod val="75000"/>
                                    <a:lumOff val="25000"/>
                                  </a:schemeClr>
                                </a:solidFill>
                              </a:rPr>
                              <m:t>−</m:t>
                            </m:r>
                            <m:r>
                              <m:rPr>
                                <m:sty m:val="p"/>
                              </m:rPr>
                              <a:rPr lang="en-US" sz="1800">
                                <a:solidFill>
                                  <a:schemeClr val="tx1">
                                    <a:lumMod val="75000"/>
                                    <a:lumOff val="25000"/>
                                  </a:schemeClr>
                                </a:solidFill>
                              </a:rPr>
                              <m:t>IOT</m:t>
                            </m:r>
                          </m:e>
                        </m:d>
                      </m:e>
                      <m:sup>
                        <m:r>
                          <a:rPr lang="en-US" sz="1800" i="1">
                            <a:solidFill>
                              <a:schemeClr val="tx1">
                                <a:lumMod val="75000"/>
                                <a:lumOff val="25000"/>
                              </a:schemeClr>
                            </a:solidFill>
                          </a:rPr>
                          <m:t>−</m:t>
                        </m:r>
                        <m:r>
                          <a:rPr lang="en-US" sz="1800">
                            <a:solidFill>
                              <a:schemeClr val="tx1">
                                <a:lumMod val="75000"/>
                                <a:lumOff val="25000"/>
                              </a:schemeClr>
                            </a:solidFill>
                          </a:rPr>
                          <m:t>1</m:t>
                        </m:r>
                      </m:sup>
                    </m:sSup>
                    <m:r>
                      <a:rPr lang="en-US" sz="1800" i="1">
                        <a:solidFill>
                          <a:schemeClr val="tx1">
                            <a:lumMod val="75000"/>
                            <a:lumOff val="25000"/>
                          </a:schemeClr>
                        </a:solidFill>
                      </a:rPr>
                      <m:t>∗</m:t>
                    </m:r>
                    <m:r>
                      <m:rPr>
                        <m:sty m:val="p"/>
                      </m:rPr>
                      <a:rPr lang="en-US" sz="1800">
                        <a:solidFill>
                          <a:schemeClr val="tx1">
                            <a:lumMod val="75000"/>
                            <a:lumOff val="25000"/>
                          </a:schemeClr>
                        </a:solidFill>
                      </a:rPr>
                      <m:t>Δ</m:t>
                    </m:r>
                    <m:r>
                      <a:rPr lang="en-US" sz="1800" i="1">
                        <a:solidFill>
                          <a:schemeClr val="tx1">
                            <a:lumMod val="75000"/>
                            <a:lumOff val="25000"/>
                          </a:schemeClr>
                        </a:solidFill>
                      </a:rPr>
                      <m:t>𝐷𝑒𝑚</m:t>
                    </m:r>
                  </m:oMath>
                </a14:m>
                <a:endPar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a:p>
                <a:pPr marL="182880" algn="l"/>
                <a:r>
                  <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where:</a:t>
                </a:r>
              </a:p>
              <a:p>
                <a:pPr marL="182880" algn="l"/>
                <a14:m>
                  <m:oMath xmlns:m="http://schemas.openxmlformats.org/officeDocument/2006/math">
                    <m:r>
                      <m:rPr>
                        <m:sty m:val="p"/>
                      </m:rPr>
                      <a:rPr lang="en-US" sz="1800">
                        <a:solidFill>
                          <a:schemeClr val="tx1">
                            <a:lumMod val="75000"/>
                            <a:lumOff val="25000"/>
                          </a:schemeClr>
                        </a:solidFill>
                      </a:rPr>
                      <m:t>ΔGD</m:t>
                    </m:r>
                    <m:sSub>
                      <m:sSubPr>
                        <m:ctrlPr>
                          <a:rPr lang="en-US" sz="1800" i="1">
                            <a:solidFill>
                              <a:schemeClr val="tx1">
                                <a:lumMod val="75000"/>
                                <a:lumOff val="25000"/>
                              </a:schemeClr>
                            </a:solidFill>
                          </a:rPr>
                        </m:ctrlPr>
                      </m:sSubPr>
                      <m:e>
                        <m:r>
                          <m:rPr>
                            <m:sty m:val="p"/>
                          </m:rPr>
                          <a:rPr lang="en-US" sz="1800">
                            <a:solidFill>
                              <a:schemeClr val="tx1">
                                <a:lumMod val="75000"/>
                                <a:lumOff val="25000"/>
                              </a:schemeClr>
                            </a:solidFill>
                          </a:rPr>
                          <m:t>P</m:t>
                        </m:r>
                      </m:e>
                      <m:sub>
                        <m:r>
                          <a:rPr lang="en-US" sz="1800">
                            <a:solidFill>
                              <a:schemeClr val="tx1">
                                <a:lumMod val="75000"/>
                                <a:lumOff val="25000"/>
                              </a:schemeClr>
                            </a:solidFill>
                          </a:rPr>
                          <m:t>1</m:t>
                        </m:r>
                      </m:sub>
                    </m:sSub>
                  </m:oMath>
                </a14:m>
                <a:r>
                  <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 – differences in GDP (vs. BAU) as result of changes in demand vector;</a:t>
                </a:r>
              </a:p>
              <a:p>
                <a:pPr marL="182880" algn="l"/>
                <a:r>
                  <a:rPr lang="en-US" sz="1800" dirty="0" err="1">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ΔDem</a:t>
                </a:r>
                <a:r>
                  <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 – changes in final demand;</a:t>
                </a:r>
              </a:p>
              <a:p>
                <a:pPr marL="182880" algn="l"/>
                <a:r>
                  <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VA/X – value added per unit of output;</a:t>
                </a:r>
              </a:p>
              <a:p>
                <a:pPr marL="182880" algn="l"/>
                <a:r>
                  <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I – identity matrix;</a:t>
                </a:r>
              </a:p>
              <a:p>
                <a:pPr marL="182880" algn="l"/>
                <a:r>
                  <a:rPr lang="en-US"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rPr>
                  <a:t>IOT – input-output table.</a:t>
                </a:r>
                <a:endParaRPr lang="ru-RU" sz="1800" dirty="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endParaRPr>
              </a:p>
            </p:txBody>
          </p:sp>
        </mc:Choice>
        <mc:Fallback>
          <p:sp>
            <p:nvSpPr>
              <p:cNvPr id="15" name="Text Box 23"/>
              <p:cNvSpPr txBox="1">
                <a:spLocks noRot="1" noChangeAspect="1" noMove="1" noResize="1" noEditPoints="1" noAdjustHandles="1" noChangeArrowheads="1" noChangeShapeType="1" noTextEdit="1"/>
              </p:cNvSpPr>
              <p:nvPr/>
            </p:nvSpPr>
            <p:spPr bwMode="auto">
              <a:xfrm>
                <a:off x="275972" y="1980528"/>
                <a:ext cx="9415035" cy="4622932"/>
              </a:xfrm>
              <a:prstGeom prst="rect">
                <a:avLst/>
              </a:prstGeom>
              <a:blipFill>
                <a:blip r:embed="rId4"/>
                <a:stretch>
                  <a:fillRect l="-647" t="-792" b="-1187"/>
                </a:stretch>
              </a:blipFill>
              <a:ln w="9525">
                <a:noFill/>
                <a:miter lim="800000"/>
                <a:headEnd/>
                <a:tailEnd/>
              </a:ln>
              <a:effectLst/>
            </p:spPr>
            <p:txBody>
              <a:bodyPr/>
              <a:lstStyle/>
              <a:p>
                <a:r>
                  <a:rPr lang="en-US">
                    <a:noFill/>
                  </a:rPr>
                  <a:t> </a:t>
                </a:r>
              </a:p>
            </p:txBody>
          </p:sp>
        </mc:Fallback>
      </mc:AlternateContent>
      <p:sp>
        <p:nvSpPr>
          <p:cNvPr id="11" name="TextBox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D910DA9-AE9C-4358-A2B2-30C529779BC4}"/>
              </a:ext>
            </a:extLst>
          </p:cNvPr>
          <p:cNvSpPr txBox="1"/>
          <p:nvPr/>
        </p:nvSpPr>
        <p:spPr>
          <a:xfrm>
            <a:off x="5656881" y="431426"/>
            <a:ext cx="3668094" cy="400110"/>
          </a:xfrm>
          <a:prstGeom prst="rect">
            <a:avLst/>
          </a:prstGeom>
          <a:noFill/>
        </p:spPr>
        <p:txBody>
          <a:bodyPr wrap="square" rtlCol="0">
            <a:spAutoFit/>
          </a:bodyPr>
          <a:lstStyle/>
          <a:p>
            <a:r>
              <a:rPr lang="en-US" sz="1000" b="1" dirty="0">
                <a:latin typeface="Tahoma" pitchFamily="34" charset="0"/>
                <a:ea typeface="Tahoma" pitchFamily="34" charset="0"/>
                <a:cs typeface="Tahoma" pitchFamily="34" charset="0"/>
              </a:rPr>
              <a:t>Institute for Applied Research </a:t>
            </a:r>
          </a:p>
          <a:p>
            <a:r>
              <a:rPr lang="en-US" sz="1000" b="1" dirty="0">
                <a:latin typeface="Tahoma" pitchFamily="34" charset="0"/>
                <a:ea typeface="Tahoma" pitchFamily="34" charset="0"/>
                <a:cs typeface="Tahoma" pitchFamily="34" charset="0"/>
              </a:rPr>
              <a:t>Center for Economic Modeling of Energy and Ecology</a:t>
            </a:r>
            <a:endParaRPr lang="ru-RU" sz="1000"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53826071"/>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929120" y="431426"/>
            <a:ext cx="1164169" cy="36250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8" name="Прямоугольник 7"/>
          <p:cNvSpPr>
            <a:spLocks noChangeArrowheads="1"/>
          </p:cNvSpPr>
          <p:nvPr/>
        </p:nvSpPr>
        <p:spPr bwMode="auto">
          <a:xfrm>
            <a:off x="0" y="1196562"/>
            <a:ext cx="9324975" cy="599581"/>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sz="2100" b="0" dirty="0"/>
          </a:p>
        </p:txBody>
      </p:sp>
      <p:sp>
        <p:nvSpPr>
          <p:cNvPr id="9" name="Text Box 23"/>
          <p:cNvSpPr txBox="1">
            <a:spLocks noChangeArrowheads="1"/>
          </p:cNvSpPr>
          <p:nvPr/>
        </p:nvSpPr>
        <p:spPr bwMode="auto">
          <a:xfrm>
            <a:off x="0" y="1293314"/>
            <a:ext cx="9324975" cy="369332"/>
          </a:xfrm>
          <a:prstGeom prst="rect">
            <a:avLst/>
          </a:prstGeom>
          <a:noFill/>
          <a:ln w="9525">
            <a:noFill/>
            <a:miter lim="800000"/>
            <a:headEnd/>
            <a:tailEnd/>
          </a:ln>
          <a:effectLst/>
        </p:spPr>
        <p:txBody>
          <a:bodyPr wrap="square">
            <a:spAutoFit/>
          </a:bodyPr>
          <a:lstStyle/>
          <a:p>
            <a:pPr algn="l">
              <a:spcBef>
                <a:spcPct val="50000"/>
              </a:spcBef>
            </a:pPr>
            <a:r>
              <a:rPr lang="en-US" sz="1800" b="1" dirty="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Methodology of the Thought Experiment – Part B</a:t>
            </a:r>
            <a:endParaRPr lang="ru-RU" sz="1800" b="1" dirty="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15" name="Text Box 23"/>
          <p:cNvSpPr txBox="1">
            <a:spLocks noChangeArrowheads="1"/>
          </p:cNvSpPr>
          <p:nvPr/>
        </p:nvSpPr>
        <p:spPr bwMode="auto">
          <a:xfrm>
            <a:off x="275972" y="1980528"/>
            <a:ext cx="9415035" cy="3862596"/>
          </a:xfrm>
          <a:prstGeom prst="rect">
            <a:avLst/>
          </a:prstGeom>
          <a:noFill/>
          <a:ln w="9525">
            <a:noFill/>
            <a:miter lim="800000"/>
            <a:headEnd/>
            <a:tailEnd/>
          </a:ln>
          <a:effectLst/>
        </p:spPr>
        <p:txBody>
          <a:bodyPr wrap="square">
            <a:spAutoFit/>
          </a:bodyPr>
          <a:lstStyle/>
          <a:p>
            <a:pPr marL="179388" indent="-179388" algn="l">
              <a:spcBef>
                <a:spcPct val="50000"/>
              </a:spcBef>
              <a:buClr>
                <a:srgbClr val="C00000"/>
              </a:buClr>
            </a:pPr>
            <a:r>
              <a:rPr lang="en-US" sz="2000" b="1" dirty="0">
                <a:solidFill>
                  <a:srgbClr val="C00000"/>
                </a:solidFill>
                <a:latin typeface="Tahoma" pitchFamily="34" charset="0"/>
                <a:ea typeface="Tahoma" pitchFamily="34" charset="0"/>
                <a:cs typeface="Tahoma" pitchFamily="34" charset="0"/>
              </a:rPr>
              <a:t>Further Assumptions</a:t>
            </a:r>
            <a:r>
              <a:rPr lang="ru-RU" sz="2000" b="1" dirty="0">
                <a:solidFill>
                  <a:srgbClr val="C00000"/>
                </a:solidFill>
                <a:latin typeface="Tahoma" pitchFamily="34" charset="0"/>
                <a:ea typeface="Tahoma" pitchFamily="34" charset="0"/>
                <a:cs typeface="Tahoma" pitchFamily="34" charset="0"/>
              </a:rPr>
              <a:t>:</a:t>
            </a:r>
          </a:p>
          <a:p>
            <a:pPr marL="179388" indent="-179388" algn="l">
              <a:spcBef>
                <a:spcPct val="50000"/>
              </a:spcBef>
              <a:buClr>
                <a:srgbClr val="C00000"/>
              </a:buClr>
              <a:buFont typeface="Wingdings" pitchFamily="2" charset="2"/>
              <a:buChar char="§"/>
            </a:pPr>
            <a:r>
              <a:rPr lang="en-US" sz="1800" dirty="0">
                <a:solidFill>
                  <a:schemeClr val="tx1">
                    <a:lumMod val="75000"/>
                    <a:lumOff val="25000"/>
                  </a:schemeClr>
                </a:solidFill>
                <a:latin typeface="Tahoma" pitchFamily="34" charset="0"/>
                <a:ea typeface="Tahoma" pitchFamily="34" charset="0"/>
                <a:cs typeface="Tahoma" pitchFamily="34" charset="0"/>
              </a:rPr>
              <a:t>DDPP investment differences (vs. BAU) are split among the three primary groups of sectors: 30% additional demand for output of manufacturing industries; 40% of the investment demand goes to construction industries; with the remaining 30% for the import of technologies that are required to achieve full decarbonization (largely through energy efficiency and renewable energy) as well as overall modernization of the industry, but which are not yet available in the domestic market.</a:t>
            </a:r>
          </a:p>
          <a:p>
            <a:pPr marL="179388" indent="-179388" algn="l">
              <a:spcBef>
                <a:spcPct val="50000"/>
              </a:spcBef>
              <a:buClr>
                <a:srgbClr val="C00000"/>
              </a:buClr>
              <a:buFont typeface="Wingdings" pitchFamily="2" charset="2"/>
              <a:buChar char="§"/>
            </a:pPr>
            <a:r>
              <a:rPr lang="en-US" sz="1800" dirty="0">
                <a:solidFill>
                  <a:schemeClr val="tx1">
                    <a:lumMod val="75000"/>
                    <a:lumOff val="25000"/>
                  </a:schemeClr>
                </a:solidFill>
                <a:latin typeface="Tahoma" pitchFamily="34" charset="0"/>
                <a:ea typeface="Tahoma" pitchFamily="34" charset="0"/>
                <a:cs typeface="Tahoma" pitchFamily="34" charset="0"/>
              </a:rPr>
              <a:t>With the demand for new highly skilled jobs, a reduction in low-skilled jobs, and a major economic restructuring, labor productivity averages 2.5% over the scenario time horizon (</a:t>
            </a:r>
            <a:r>
              <a:rPr lang="en-US" sz="1800" dirty="0" err="1">
                <a:solidFill>
                  <a:schemeClr val="tx1">
                    <a:lumMod val="75000"/>
                    <a:lumOff val="25000"/>
                  </a:schemeClr>
                </a:solidFill>
                <a:latin typeface="Tahoma" pitchFamily="34" charset="0"/>
                <a:ea typeface="Tahoma" pitchFamily="34" charset="0"/>
                <a:cs typeface="Tahoma" pitchFamily="34" charset="0"/>
              </a:rPr>
              <a:t>Inklaar</a:t>
            </a:r>
            <a:r>
              <a:rPr lang="en-US" sz="1800" dirty="0">
                <a:solidFill>
                  <a:schemeClr val="tx1">
                    <a:lumMod val="75000"/>
                    <a:lumOff val="25000"/>
                  </a:schemeClr>
                </a:solidFill>
                <a:latin typeface="Tahoma" pitchFamily="34" charset="0"/>
                <a:ea typeface="Tahoma" pitchFamily="34" charset="0"/>
                <a:cs typeface="Tahoma" pitchFamily="34" charset="0"/>
              </a:rPr>
              <a:t>, Timmer 2013)</a:t>
            </a:r>
          </a:p>
          <a:p>
            <a:pPr marL="179388" indent="-179388" algn="l">
              <a:spcBef>
                <a:spcPct val="50000"/>
              </a:spcBef>
              <a:buClr>
                <a:srgbClr val="C00000"/>
              </a:buClr>
              <a:buFont typeface="Wingdings" pitchFamily="2" charset="2"/>
              <a:buChar char="§"/>
            </a:pPr>
            <a:r>
              <a:rPr lang="en-US" sz="1800" dirty="0">
                <a:solidFill>
                  <a:schemeClr val="tx1">
                    <a:lumMod val="75000"/>
                    <a:lumOff val="25000"/>
                  </a:schemeClr>
                </a:solidFill>
                <a:latin typeface="Tahoma" pitchFamily="34" charset="0"/>
                <a:ea typeface="Tahoma" pitchFamily="34" charset="0"/>
                <a:cs typeface="Tahoma" pitchFamily="34" charset="0"/>
              </a:rPr>
              <a:t>The demand for labor is projected to increase by 2.2 million in industry with 5.1 million in all other sectors by 2050 – an increase of 0.8% above BAU rate of labor demand. </a:t>
            </a:r>
          </a:p>
        </p:txBody>
      </p:sp>
      <p:sp>
        <p:nvSpPr>
          <p:cNvPr id="11" name="TextBox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D910DA9-AE9C-4358-A2B2-30C529779BC4}"/>
              </a:ext>
            </a:extLst>
          </p:cNvPr>
          <p:cNvSpPr txBox="1"/>
          <p:nvPr/>
        </p:nvSpPr>
        <p:spPr>
          <a:xfrm>
            <a:off x="5656881" y="431426"/>
            <a:ext cx="3668094" cy="400110"/>
          </a:xfrm>
          <a:prstGeom prst="rect">
            <a:avLst/>
          </a:prstGeom>
          <a:noFill/>
        </p:spPr>
        <p:txBody>
          <a:bodyPr wrap="square" rtlCol="0">
            <a:spAutoFit/>
          </a:bodyPr>
          <a:lstStyle/>
          <a:p>
            <a:r>
              <a:rPr lang="en-US" sz="1000" b="1" dirty="0">
                <a:latin typeface="Tahoma" pitchFamily="34" charset="0"/>
                <a:ea typeface="Tahoma" pitchFamily="34" charset="0"/>
                <a:cs typeface="Tahoma" pitchFamily="34" charset="0"/>
              </a:rPr>
              <a:t>Institute for Applied Research </a:t>
            </a:r>
          </a:p>
          <a:p>
            <a:r>
              <a:rPr lang="en-US" sz="1000" b="1" dirty="0">
                <a:latin typeface="Tahoma" pitchFamily="34" charset="0"/>
                <a:ea typeface="Tahoma" pitchFamily="34" charset="0"/>
                <a:cs typeface="Tahoma" pitchFamily="34" charset="0"/>
              </a:rPr>
              <a:t>Center for Economic Modeling of Energy and Ecology</a:t>
            </a:r>
            <a:endParaRPr lang="ru-RU" sz="1000"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38672404"/>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929120" y="431426"/>
            <a:ext cx="1164169" cy="36250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Lst>
        </p:spPr>
      </p:pic>
      <p:sp>
        <p:nvSpPr>
          <p:cNvPr id="8" name="Прямоугольник 7"/>
          <p:cNvSpPr>
            <a:spLocks noChangeArrowheads="1"/>
          </p:cNvSpPr>
          <p:nvPr/>
        </p:nvSpPr>
        <p:spPr bwMode="auto">
          <a:xfrm>
            <a:off x="0" y="1196562"/>
            <a:ext cx="9324975" cy="599581"/>
          </a:xfrm>
          <a:prstGeom prst="rect">
            <a:avLst/>
          </a:prstGeom>
          <a:gradFill rotWithShape="1">
            <a:gsLst>
              <a:gs pos="0">
                <a:srgbClr val="770000"/>
              </a:gs>
              <a:gs pos="50000">
                <a:srgbClr val="AD0000"/>
              </a:gs>
              <a:gs pos="100000">
                <a:srgbClr val="CE0000"/>
              </a:gs>
            </a:gsLst>
            <a:lin ang="0" scaled="1"/>
          </a:gradFill>
          <a:ln w="9525" algn="ctr">
            <a:noFill/>
            <a:round/>
            <a:headEnd/>
            <a:tailEnd/>
          </a:ln>
        </p:spPr>
        <p:txBody>
          <a:bodyPr/>
          <a:lstStyle/>
          <a:p>
            <a:pPr defTabSz="1042988"/>
            <a:endParaRPr lang="ru-RU" sz="2100" b="0" dirty="0"/>
          </a:p>
        </p:txBody>
      </p:sp>
      <p:sp>
        <p:nvSpPr>
          <p:cNvPr id="9" name="Text Box 23"/>
          <p:cNvSpPr txBox="1">
            <a:spLocks noChangeArrowheads="1"/>
          </p:cNvSpPr>
          <p:nvPr/>
        </p:nvSpPr>
        <p:spPr bwMode="auto">
          <a:xfrm>
            <a:off x="0" y="1293314"/>
            <a:ext cx="9324975" cy="369332"/>
          </a:xfrm>
          <a:prstGeom prst="rect">
            <a:avLst/>
          </a:prstGeom>
          <a:noFill/>
          <a:ln w="9525">
            <a:noFill/>
            <a:miter lim="800000"/>
            <a:headEnd/>
            <a:tailEnd/>
          </a:ln>
          <a:effectLst/>
        </p:spPr>
        <p:txBody>
          <a:bodyPr wrap="square">
            <a:spAutoFit/>
          </a:bodyPr>
          <a:lstStyle/>
          <a:p>
            <a:pPr algn="l">
              <a:spcBef>
                <a:spcPct val="50000"/>
              </a:spcBef>
            </a:pPr>
            <a:r>
              <a:rPr lang="en-US" sz="1800" b="1" dirty="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Accumulated GDP Growth Difference, DDPP Scenario vs. BAU, in Percent</a:t>
            </a:r>
            <a:endParaRPr lang="ru-RU" sz="1800" b="1" dirty="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11" name="TextBox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D910DA9-AE9C-4358-A2B2-30C529779BC4}"/>
              </a:ext>
            </a:extLst>
          </p:cNvPr>
          <p:cNvSpPr txBox="1"/>
          <p:nvPr/>
        </p:nvSpPr>
        <p:spPr>
          <a:xfrm>
            <a:off x="5656881" y="431426"/>
            <a:ext cx="3668094" cy="400110"/>
          </a:xfrm>
          <a:prstGeom prst="rect">
            <a:avLst/>
          </a:prstGeom>
          <a:noFill/>
        </p:spPr>
        <p:txBody>
          <a:bodyPr wrap="square" rtlCol="0">
            <a:spAutoFit/>
          </a:bodyPr>
          <a:lstStyle/>
          <a:p>
            <a:r>
              <a:rPr lang="en-US" sz="1000" b="1" dirty="0">
                <a:latin typeface="Tahoma" pitchFamily="34" charset="0"/>
                <a:ea typeface="Tahoma" pitchFamily="34" charset="0"/>
                <a:cs typeface="Tahoma" pitchFamily="34" charset="0"/>
              </a:rPr>
              <a:t>Institute for Applied Research </a:t>
            </a:r>
          </a:p>
          <a:p>
            <a:r>
              <a:rPr lang="en-US" sz="1000" b="1" dirty="0">
                <a:latin typeface="Tahoma" pitchFamily="34" charset="0"/>
                <a:ea typeface="Tahoma" pitchFamily="34" charset="0"/>
                <a:cs typeface="Tahoma" pitchFamily="34" charset="0"/>
              </a:rPr>
              <a:t>Center for Economic Modeling of Energy and Ecology</a:t>
            </a:r>
            <a:endParaRPr lang="ru-RU" sz="1000" b="1" dirty="0">
              <a:latin typeface="Tahoma" pitchFamily="34" charset="0"/>
              <a:ea typeface="Tahoma" pitchFamily="34" charset="0"/>
              <a:cs typeface="Tahoma" pitchFamily="34" charset="0"/>
            </a:endParaRPr>
          </a:p>
        </p:txBody>
      </p:sp>
      <p:pic>
        <p:nvPicPr>
          <p:cNvPr id="14" name="Рисунок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0E36C4F-AC70-4020-8855-C8D126B3ABA6}"/>
              </a:ext>
            </a:extLst>
          </p:cNvPr>
          <p:cNvPicPr/>
          <p:nvPr/>
        </p:nvPicPr>
        <p:blipFill rotWithShape="1">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t="10795" b="7994"/>
          <a:stretch/>
        </p:blipFill>
        <p:spPr bwMode="auto">
          <a:xfrm>
            <a:off x="1580828" y="1966301"/>
            <a:ext cx="6710765" cy="4450002"/>
          </a:xfrm>
          <a:prstGeom prst="rect">
            <a:avLst/>
          </a:prstGeom>
          <a:noFill/>
          <a:ln>
            <a:noFill/>
          </a:ln>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10207293"/>
      </p:ext>
    </p:extLst>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1"/>
            </a:solidFill>
            <a:effectLst/>
            <a:latin typeface="Arial" charset="0"/>
          </a:defRPr>
        </a:defPPr>
      </a:lstStyle>
    </a:lnDef>
  </a:objectDefaults>
  <a:extraClrSchemeLst>
    <a:extraClrScheme>
      <a:clrScheme name="Оформление по умолчанию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12948</TotalTime>
  <Words>1525</Words>
  <Application>Microsoft Macintosh PowerPoint</Application>
  <PresentationFormat>A4 Paper (210x297 mm)</PresentationFormat>
  <Paragraphs>169</Paragraphs>
  <Slides>14</Slides>
  <Notes>10</Notes>
  <HiddenSlides>0</HiddenSlides>
  <MMClips>0</MMClips>
  <ScaleCrop>false</ScaleCrop>
  <HeadingPairs>
    <vt:vector size="4" baseType="variant">
      <vt:variant>
        <vt:lpstr>Design Template</vt:lpstr>
      </vt:variant>
      <vt:variant>
        <vt:i4>1</vt:i4>
      </vt:variant>
      <vt:variant>
        <vt:lpstr>Slide Titles</vt:lpstr>
      </vt:variant>
      <vt:variant>
        <vt:i4>14</vt:i4>
      </vt:variant>
    </vt:vector>
  </HeadingPairs>
  <TitlesOfParts>
    <vt:vector size="15" baseType="lpstr">
      <vt:lpstr>Оформление по умолчанию</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Презентация PowerPoint</dc:title>
  <dc:creator>Лаврищева Анастасия Анатольевна</dc:creator>
  <cp:keywords/>
  <cp:lastModifiedBy>Elizabeth Burke Drymon</cp:lastModifiedBy>
  <cp:revision>256</cp:revision>
  <dcterms:created xsi:type="dcterms:W3CDTF">2019-05-25T21:24:29Z</dcterms:created>
  <dcterms:modified xsi:type="dcterms:W3CDTF">2019-05-25T21:38:02Z</dcterms:modified>
</cp:coreProperties>
</file>