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79" r:id="rId1"/>
  </p:sldMasterIdLst>
  <p:notesMasterIdLst>
    <p:notesMasterId r:id="rId26"/>
  </p:notesMasterIdLst>
  <p:sldIdLst>
    <p:sldId id="319" r:id="rId2"/>
    <p:sldId id="548" r:id="rId3"/>
    <p:sldId id="659" r:id="rId4"/>
    <p:sldId id="636" r:id="rId5"/>
    <p:sldId id="667" r:id="rId6"/>
    <p:sldId id="660" r:id="rId7"/>
    <p:sldId id="658" r:id="rId8"/>
    <p:sldId id="630" r:id="rId9"/>
    <p:sldId id="663" r:id="rId10"/>
    <p:sldId id="653" r:id="rId11"/>
    <p:sldId id="666" r:id="rId12"/>
    <p:sldId id="662" r:id="rId13"/>
    <p:sldId id="622" r:id="rId14"/>
    <p:sldId id="664" r:id="rId15"/>
    <p:sldId id="643" r:id="rId16"/>
    <p:sldId id="649" r:id="rId17"/>
    <p:sldId id="625" r:id="rId18"/>
    <p:sldId id="642" r:id="rId19"/>
    <p:sldId id="661" r:id="rId20"/>
    <p:sldId id="575" r:id="rId21"/>
    <p:sldId id="656" r:id="rId22"/>
    <p:sldId id="637" r:id="rId23"/>
    <p:sldId id="598" r:id="rId24"/>
    <p:sldId id="657"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3399"/>
    <a:srgbClr val="D9D9D9"/>
    <a:srgbClr val="ED7D31"/>
    <a:srgbClr val="002060"/>
    <a:srgbClr val="A11801"/>
    <a:srgbClr val="558ED5"/>
    <a:srgbClr val="323232"/>
    <a:srgbClr val="B9310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6" autoAdjust="0"/>
    <p:restoredTop sz="93686" autoAdjust="0"/>
  </p:normalViewPr>
  <p:slideViewPr>
    <p:cSldViewPr>
      <p:cViewPr varScale="1">
        <p:scale>
          <a:sx n="58" d="100"/>
          <a:sy n="58" d="100"/>
        </p:scale>
        <p:origin x="14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Actual Trend</c:v>
                </c:pt>
              </c:strCache>
            </c:strRef>
          </c:tx>
          <c:spPr>
            <a:ln w="41275" cap="rnd">
              <a:solidFill>
                <a:schemeClr val="accent1"/>
              </a:solidFill>
              <a:round/>
            </a:ln>
            <a:effectLst/>
          </c:spPr>
          <c:marker>
            <c:symbol val="none"/>
          </c:marker>
          <c:cat>
            <c:numRef>
              <c:f>Sheet1!$A$2:$A$73</c:f>
              <c:numCache>
                <c:formatCode>General</c:formatCode>
                <c:ptCount val="72"/>
                <c:pt idx="3">
                  <c:v>1950</c:v>
                </c:pt>
                <c:pt idx="13">
                  <c:v>1960</c:v>
                </c:pt>
                <c:pt idx="23">
                  <c:v>1970</c:v>
                </c:pt>
                <c:pt idx="33">
                  <c:v>1980</c:v>
                </c:pt>
                <c:pt idx="43">
                  <c:v>1990</c:v>
                </c:pt>
                <c:pt idx="53">
                  <c:v>2000</c:v>
                </c:pt>
                <c:pt idx="63">
                  <c:v>2010</c:v>
                </c:pt>
                <c:pt idx="71">
                  <c:v>2018</c:v>
                </c:pt>
              </c:numCache>
            </c:numRef>
          </c:cat>
          <c:val>
            <c:numRef>
              <c:f>Sheet1!$B$2:$B$73</c:f>
              <c:numCache>
                <c:formatCode>#,##0</c:formatCode>
                <c:ptCount val="72"/>
                <c:pt idx="0">
                  <c:v>14087</c:v>
                </c:pt>
                <c:pt idx="1">
                  <c:v>14418</c:v>
                </c:pt>
                <c:pt idx="2">
                  <c:v>14082</c:v>
                </c:pt>
                <c:pt idx="3">
                  <c:v>15004</c:v>
                </c:pt>
                <c:pt idx="4">
                  <c:v>15938</c:v>
                </c:pt>
                <c:pt idx="5">
                  <c:v>16310</c:v>
                </c:pt>
                <c:pt idx="6">
                  <c:v>16791</c:v>
                </c:pt>
                <c:pt idx="7">
                  <c:v>16403</c:v>
                </c:pt>
                <c:pt idx="8">
                  <c:v>17265</c:v>
                </c:pt>
                <c:pt idx="9">
                  <c:v>17321</c:v>
                </c:pt>
                <c:pt idx="10">
                  <c:v>17373</c:v>
                </c:pt>
                <c:pt idx="11">
                  <c:v>16958</c:v>
                </c:pt>
                <c:pt idx="12">
                  <c:v>17837</c:v>
                </c:pt>
                <c:pt idx="13">
                  <c:v>18006</c:v>
                </c:pt>
                <c:pt idx="14">
                  <c:v>18167</c:v>
                </c:pt>
                <c:pt idx="15">
                  <c:v>18988</c:v>
                </c:pt>
                <c:pt idx="16">
                  <c:v>19533</c:v>
                </c:pt>
                <c:pt idx="17">
                  <c:v>20377</c:v>
                </c:pt>
                <c:pt idx="18">
                  <c:v>21434</c:v>
                </c:pt>
                <c:pt idx="19">
                  <c:v>22587</c:v>
                </c:pt>
                <c:pt idx="20">
                  <c:v>22958</c:v>
                </c:pt>
                <c:pt idx="21">
                  <c:v>23849</c:v>
                </c:pt>
                <c:pt idx="22">
                  <c:v>24349</c:v>
                </c:pt>
                <c:pt idx="23">
                  <c:v>24107</c:v>
                </c:pt>
                <c:pt idx="24">
                  <c:v>24595</c:v>
                </c:pt>
                <c:pt idx="25">
                  <c:v>25616</c:v>
                </c:pt>
                <c:pt idx="26">
                  <c:v>26808</c:v>
                </c:pt>
                <c:pt idx="27">
                  <c:v>26417</c:v>
                </c:pt>
                <c:pt idx="28">
                  <c:v>26106</c:v>
                </c:pt>
                <c:pt idx="29">
                  <c:v>27250</c:v>
                </c:pt>
                <c:pt idx="30">
                  <c:v>28224</c:v>
                </c:pt>
                <c:pt idx="31">
                  <c:v>29469</c:v>
                </c:pt>
                <c:pt idx="32">
                  <c:v>30074</c:v>
                </c:pt>
                <c:pt idx="33">
                  <c:v>29707</c:v>
                </c:pt>
                <c:pt idx="34">
                  <c:v>30167</c:v>
                </c:pt>
                <c:pt idx="35">
                  <c:v>29344</c:v>
                </c:pt>
                <c:pt idx="36">
                  <c:v>30412</c:v>
                </c:pt>
                <c:pt idx="37">
                  <c:v>32331</c:v>
                </c:pt>
                <c:pt idx="38">
                  <c:v>33380</c:v>
                </c:pt>
                <c:pt idx="39">
                  <c:v>34219</c:v>
                </c:pt>
                <c:pt idx="40">
                  <c:v>35087</c:v>
                </c:pt>
                <c:pt idx="41">
                  <c:v>36222</c:v>
                </c:pt>
                <c:pt idx="42">
                  <c:v>37191</c:v>
                </c:pt>
                <c:pt idx="43">
                  <c:v>37457</c:v>
                </c:pt>
                <c:pt idx="44">
                  <c:v>36916</c:v>
                </c:pt>
                <c:pt idx="45">
                  <c:v>37693</c:v>
                </c:pt>
                <c:pt idx="46">
                  <c:v>38229</c:v>
                </c:pt>
                <c:pt idx="47">
                  <c:v>39286</c:v>
                </c:pt>
                <c:pt idx="48">
                  <c:v>39865</c:v>
                </c:pt>
                <c:pt idx="49">
                  <c:v>40887</c:v>
                </c:pt>
                <c:pt idx="50">
                  <c:v>42198</c:v>
                </c:pt>
                <c:pt idx="51">
                  <c:v>43578</c:v>
                </c:pt>
                <c:pt idx="52">
                  <c:v>45129</c:v>
                </c:pt>
                <c:pt idx="53">
                  <c:v>46479</c:v>
                </c:pt>
                <c:pt idx="54">
                  <c:v>46484</c:v>
                </c:pt>
                <c:pt idx="55">
                  <c:v>46862</c:v>
                </c:pt>
                <c:pt idx="56">
                  <c:v>47785</c:v>
                </c:pt>
                <c:pt idx="57">
                  <c:v>49145</c:v>
                </c:pt>
                <c:pt idx="58">
                  <c:v>50401</c:v>
                </c:pt>
                <c:pt idx="59">
                  <c:v>51344</c:v>
                </c:pt>
                <c:pt idx="60">
                  <c:v>51812</c:v>
                </c:pt>
                <c:pt idx="61">
                  <c:v>51259</c:v>
                </c:pt>
                <c:pt idx="62">
                  <c:v>49524</c:v>
                </c:pt>
                <c:pt idx="63">
                  <c:v>50380</c:v>
                </c:pt>
                <c:pt idx="64">
                  <c:v>50781</c:v>
                </c:pt>
                <c:pt idx="65">
                  <c:v>51539</c:v>
                </c:pt>
                <c:pt idx="66">
                  <c:v>52113</c:v>
                </c:pt>
                <c:pt idx="67">
                  <c:v>52990</c:v>
                </c:pt>
                <c:pt idx="68">
                  <c:v>54107</c:v>
                </c:pt>
                <c:pt idx="69">
                  <c:v>54555</c:v>
                </c:pt>
                <c:pt idx="70">
                  <c:v>55370</c:v>
                </c:pt>
                <c:pt idx="71">
                  <c:v>56592</c:v>
                </c:pt>
              </c:numCache>
            </c:numRef>
          </c:val>
          <c:smooth val="0"/>
          <c:extLst>
            <c:ext xmlns:c16="http://schemas.microsoft.com/office/drawing/2014/chart" uri="{C3380CC4-5D6E-409C-BE32-E72D297353CC}">
              <c16:uniqueId val="{00000000-6BA0-4CBD-998A-1BE80BF94FB9}"/>
            </c:ext>
          </c:extLst>
        </c:ser>
        <c:ser>
          <c:idx val="1"/>
          <c:order val="1"/>
          <c:tx>
            <c:strRef>
              <c:f>Sheet1!$C$1</c:f>
              <c:strCache>
                <c:ptCount val="1"/>
                <c:pt idx="0">
                  <c:v>1947-73 Trend</c:v>
                </c:pt>
              </c:strCache>
            </c:strRef>
          </c:tx>
          <c:spPr>
            <a:ln w="28575" cap="rnd">
              <a:noFill/>
              <a:round/>
            </a:ln>
            <a:effectLst/>
          </c:spPr>
          <c:marker>
            <c:symbol val="circle"/>
            <c:size val="4"/>
            <c:spPr>
              <a:solidFill>
                <a:srgbClr val="7030A0"/>
              </a:solidFill>
              <a:ln w="9525">
                <a:solidFill>
                  <a:srgbClr val="7030A0"/>
                </a:solidFill>
              </a:ln>
              <a:effectLst/>
            </c:spPr>
          </c:marker>
          <c:cat>
            <c:numRef>
              <c:f>Sheet1!$A$2:$A$73</c:f>
              <c:numCache>
                <c:formatCode>General</c:formatCode>
                <c:ptCount val="72"/>
                <c:pt idx="3">
                  <c:v>1950</c:v>
                </c:pt>
                <c:pt idx="13">
                  <c:v>1960</c:v>
                </c:pt>
                <c:pt idx="23">
                  <c:v>1970</c:v>
                </c:pt>
                <c:pt idx="33">
                  <c:v>1980</c:v>
                </c:pt>
                <c:pt idx="43">
                  <c:v>1990</c:v>
                </c:pt>
                <c:pt idx="53">
                  <c:v>2000</c:v>
                </c:pt>
                <c:pt idx="63">
                  <c:v>2010</c:v>
                </c:pt>
                <c:pt idx="71">
                  <c:v>2018</c:v>
                </c:pt>
              </c:numCache>
            </c:numRef>
          </c:cat>
          <c:val>
            <c:numRef>
              <c:f>Sheet1!$C$2:$C$73</c:f>
              <c:numCache>
                <c:formatCode>General</c:formatCode>
                <c:ptCount val="72"/>
                <c:pt idx="26" formatCode="#,##0">
                  <c:v>26808</c:v>
                </c:pt>
                <c:pt idx="27" formatCode="#,##0">
                  <c:v>27480</c:v>
                </c:pt>
                <c:pt idx="28" formatCode="#,##0">
                  <c:v>28168</c:v>
                </c:pt>
                <c:pt idx="29" formatCode="#,##0">
                  <c:v>28874</c:v>
                </c:pt>
                <c:pt idx="30" formatCode="#,##0">
                  <c:v>29597</c:v>
                </c:pt>
                <c:pt idx="31" formatCode="#,##0">
                  <c:v>30339</c:v>
                </c:pt>
                <c:pt idx="32" formatCode="#,##0">
                  <c:v>31099</c:v>
                </c:pt>
                <c:pt idx="33" formatCode="#,##0">
                  <c:v>31878</c:v>
                </c:pt>
                <c:pt idx="34" formatCode="#,##0">
                  <c:v>32677</c:v>
                </c:pt>
                <c:pt idx="35" formatCode="#,##0">
                  <c:v>33496</c:v>
                </c:pt>
                <c:pt idx="36" formatCode="#,##0">
                  <c:v>34335</c:v>
                </c:pt>
                <c:pt idx="37" formatCode="#,##0">
                  <c:v>35195</c:v>
                </c:pt>
                <c:pt idx="38" formatCode="#,##0">
                  <c:v>36077</c:v>
                </c:pt>
                <c:pt idx="39" formatCode="#,##0">
                  <c:v>36981</c:v>
                </c:pt>
                <c:pt idx="40" formatCode="#,##0">
                  <c:v>37907</c:v>
                </c:pt>
                <c:pt idx="41" formatCode="#,##0">
                  <c:v>38857</c:v>
                </c:pt>
                <c:pt idx="42" formatCode="#,##0">
                  <c:v>39831</c:v>
                </c:pt>
                <c:pt idx="43" formatCode="#,##0">
                  <c:v>40829</c:v>
                </c:pt>
                <c:pt idx="44" formatCode="#,##0">
                  <c:v>41852</c:v>
                </c:pt>
                <c:pt idx="45" formatCode="#,##0">
                  <c:v>42900</c:v>
                </c:pt>
                <c:pt idx="46" formatCode="#,##0">
                  <c:v>43975</c:v>
                </c:pt>
                <c:pt idx="47" formatCode="#,##0">
                  <c:v>45077</c:v>
                </c:pt>
                <c:pt idx="48" formatCode="#,##0">
                  <c:v>46206</c:v>
                </c:pt>
                <c:pt idx="49" formatCode="#,##0">
                  <c:v>47364</c:v>
                </c:pt>
                <c:pt idx="50" formatCode="#,##0">
                  <c:v>48551</c:v>
                </c:pt>
                <c:pt idx="51" formatCode="#,##0">
                  <c:v>49767</c:v>
                </c:pt>
                <c:pt idx="52" formatCode="#,##0">
                  <c:v>51014</c:v>
                </c:pt>
                <c:pt idx="53" formatCode="#,##0">
                  <c:v>52293</c:v>
                </c:pt>
                <c:pt idx="54" formatCode="#,##0">
                  <c:v>53603</c:v>
                </c:pt>
                <c:pt idx="55" formatCode="#,##0">
                  <c:v>54946</c:v>
                </c:pt>
                <c:pt idx="56" formatCode="#,##0">
                  <c:v>56322</c:v>
                </c:pt>
                <c:pt idx="57" formatCode="#,##0">
                  <c:v>57734</c:v>
                </c:pt>
                <c:pt idx="58" formatCode="#,##0">
                  <c:v>59180</c:v>
                </c:pt>
                <c:pt idx="59" formatCode="#,##0">
                  <c:v>60663</c:v>
                </c:pt>
                <c:pt idx="60" formatCode="#,##0">
                  <c:v>62183</c:v>
                </c:pt>
                <c:pt idx="61" formatCode="#,##0">
                  <c:v>63741</c:v>
                </c:pt>
                <c:pt idx="62" formatCode="#,##0">
                  <c:v>65338</c:v>
                </c:pt>
                <c:pt idx="63" formatCode="#,##0">
                  <c:v>66975</c:v>
                </c:pt>
                <c:pt idx="64" formatCode="#,##0">
                  <c:v>68653</c:v>
                </c:pt>
                <c:pt idx="65" formatCode="#,##0">
                  <c:v>70373</c:v>
                </c:pt>
                <c:pt idx="66" formatCode="#,##0">
                  <c:v>72136</c:v>
                </c:pt>
                <c:pt idx="67" formatCode="#,##0">
                  <c:v>73944</c:v>
                </c:pt>
                <c:pt idx="68" formatCode="#,##0">
                  <c:v>75796</c:v>
                </c:pt>
                <c:pt idx="69" formatCode="#,##0">
                  <c:v>77696</c:v>
                </c:pt>
                <c:pt idx="70" formatCode="#,##0">
                  <c:v>79642</c:v>
                </c:pt>
                <c:pt idx="71" formatCode="#,##0">
                  <c:v>81638</c:v>
                </c:pt>
              </c:numCache>
            </c:numRef>
          </c:val>
          <c:smooth val="0"/>
          <c:extLst>
            <c:ext xmlns:c16="http://schemas.microsoft.com/office/drawing/2014/chart" uri="{C3380CC4-5D6E-409C-BE32-E72D297353CC}">
              <c16:uniqueId val="{00000001-6BA0-4CBD-998A-1BE80BF94FB9}"/>
            </c:ext>
          </c:extLst>
        </c:ser>
        <c:ser>
          <c:idx val="2"/>
          <c:order val="2"/>
          <c:tx>
            <c:strRef>
              <c:f>Sheet1!$D$1</c:f>
              <c:strCache>
                <c:ptCount val="1"/>
                <c:pt idx="0">
                  <c:v>1973-2007 Trend</c:v>
                </c:pt>
              </c:strCache>
            </c:strRef>
          </c:tx>
          <c:spPr>
            <a:ln w="28575" cap="rnd">
              <a:noFill/>
              <a:round/>
            </a:ln>
            <a:effectLst/>
          </c:spPr>
          <c:marker>
            <c:symbol val="circle"/>
            <c:size val="4"/>
            <c:spPr>
              <a:solidFill>
                <a:srgbClr val="00B050"/>
              </a:solidFill>
              <a:ln w="9525">
                <a:solidFill>
                  <a:srgbClr val="00B050"/>
                </a:solidFill>
              </a:ln>
              <a:effectLst/>
            </c:spPr>
          </c:marker>
          <c:cat>
            <c:numRef>
              <c:f>Sheet1!$A$2:$A$73</c:f>
              <c:numCache>
                <c:formatCode>General</c:formatCode>
                <c:ptCount val="72"/>
                <c:pt idx="3">
                  <c:v>1950</c:v>
                </c:pt>
                <c:pt idx="13">
                  <c:v>1960</c:v>
                </c:pt>
                <c:pt idx="23">
                  <c:v>1970</c:v>
                </c:pt>
                <c:pt idx="33">
                  <c:v>1980</c:v>
                </c:pt>
                <c:pt idx="43">
                  <c:v>1990</c:v>
                </c:pt>
                <c:pt idx="53">
                  <c:v>2000</c:v>
                </c:pt>
                <c:pt idx="63">
                  <c:v>2010</c:v>
                </c:pt>
                <c:pt idx="71">
                  <c:v>2018</c:v>
                </c:pt>
              </c:numCache>
            </c:numRef>
          </c:cat>
          <c:val>
            <c:numRef>
              <c:f>Sheet1!$D$2:$D$73</c:f>
              <c:numCache>
                <c:formatCode>General</c:formatCode>
                <c:ptCount val="72"/>
                <c:pt idx="60" formatCode="#,##0">
                  <c:v>51812</c:v>
                </c:pt>
                <c:pt idx="61" formatCode="#,##0">
                  <c:v>52825</c:v>
                </c:pt>
                <c:pt idx="62" formatCode="#,##0">
                  <c:v>53859</c:v>
                </c:pt>
                <c:pt idx="63" formatCode="#,##0">
                  <c:v>54913</c:v>
                </c:pt>
                <c:pt idx="64" formatCode="#,##0">
                  <c:v>55988</c:v>
                </c:pt>
                <c:pt idx="65" formatCode="#,##0">
                  <c:v>57083</c:v>
                </c:pt>
                <c:pt idx="66" formatCode="#,##0">
                  <c:v>58200</c:v>
                </c:pt>
                <c:pt idx="67" formatCode="#,##0">
                  <c:v>59339</c:v>
                </c:pt>
                <c:pt idx="68" formatCode="#,##0">
                  <c:v>60501</c:v>
                </c:pt>
                <c:pt idx="69" formatCode="#,##0">
                  <c:v>61684</c:v>
                </c:pt>
                <c:pt idx="70" formatCode="#,##0">
                  <c:v>62892</c:v>
                </c:pt>
                <c:pt idx="71" formatCode="#,##0">
                  <c:v>64122</c:v>
                </c:pt>
              </c:numCache>
            </c:numRef>
          </c:val>
          <c:smooth val="0"/>
          <c:extLst>
            <c:ext xmlns:c16="http://schemas.microsoft.com/office/drawing/2014/chart" uri="{C3380CC4-5D6E-409C-BE32-E72D297353CC}">
              <c16:uniqueId val="{00000002-6BA0-4CBD-998A-1BE80BF94FB9}"/>
            </c:ext>
          </c:extLst>
        </c:ser>
        <c:dLbls>
          <c:showLegendKey val="0"/>
          <c:showVal val="0"/>
          <c:showCatName val="0"/>
          <c:showSerName val="0"/>
          <c:showPercent val="0"/>
          <c:showBubbleSize val="0"/>
        </c:dLbls>
        <c:smooth val="0"/>
        <c:axId val="656645584"/>
        <c:axId val="656641976"/>
      </c:lineChart>
      <c:catAx>
        <c:axId val="65664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6641976"/>
        <c:crosses val="autoZero"/>
        <c:auto val="1"/>
        <c:lblAlgn val="ctr"/>
        <c:lblOffset val="100"/>
        <c:noMultiLvlLbl val="0"/>
      </c:catAx>
      <c:valAx>
        <c:axId val="656641976"/>
        <c:scaling>
          <c:orientation val="minMax"/>
          <c:max val="8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Per Capita GDP in Constant 2012 Dollars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6645584"/>
        <c:crosses val="autoZero"/>
        <c:crossBetween val="between"/>
        <c:majorUnit val="2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7"/>
            <c:spPr>
              <a:solidFill>
                <a:srgbClr val="0070C0"/>
              </a:solidFill>
              <a:ln w="9525">
                <a:solidFill>
                  <a:srgbClr val="0070C0"/>
                </a:solidFill>
              </a:ln>
              <a:effectLst/>
            </c:spPr>
          </c:marker>
          <c:trendline>
            <c:spPr>
              <a:ln w="41275" cap="rnd">
                <a:solidFill>
                  <a:srgbClr val="C00000"/>
                </a:solidFill>
                <a:prstDash val="sysDot"/>
              </a:ln>
              <a:effectLst/>
            </c:spPr>
            <c:trendlineType val="poly"/>
            <c:order val="2"/>
            <c:dispRSqr val="0"/>
            <c:dispEq val="0"/>
          </c:trendline>
          <c:trendline>
            <c:spPr>
              <a:ln w="19050" cap="rnd">
                <a:solidFill>
                  <a:schemeClr val="accent1"/>
                </a:solidFill>
                <a:prstDash val="sysDot"/>
              </a:ln>
              <a:effectLst/>
            </c:spPr>
            <c:trendlineType val="poly"/>
            <c:order val="2"/>
            <c:dispRSqr val="0"/>
            <c:dispEq val="0"/>
          </c:trendline>
          <c:xVal>
            <c:numRef>
              <c:f>Sheet1!$A$2:$A$70</c:f>
              <c:numCache>
                <c:formatCode>0.0</c:formatCode>
                <c:ptCount val="69"/>
                <c:pt idx="0">
                  <c:v>63.09</c:v>
                </c:pt>
                <c:pt idx="1">
                  <c:v>63.83</c:v>
                </c:pt>
                <c:pt idx="2">
                  <c:v>66.84</c:v>
                </c:pt>
                <c:pt idx="3">
                  <c:v>68.27</c:v>
                </c:pt>
                <c:pt idx="4">
                  <c:v>69.790000000000006</c:v>
                </c:pt>
                <c:pt idx="5">
                  <c:v>68.12</c:v>
                </c:pt>
                <c:pt idx="6">
                  <c:v>67</c:v>
                </c:pt>
                <c:pt idx="7">
                  <c:v>68.349999999999994</c:v>
                </c:pt>
                <c:pt idx="8">
                  <c:v>68.08</c:v>
                </c:pt>
                <c:pt idx="9">
                  <c:v>69.73</c:v>
                </c:pt>
                <c:pt idx="10">
                  <c:v>68.95</c:v>
                </c:pt>
                <c:pt idx="11">
                  <c:v>69.7</c:v>
                </c:pt>
                <c:pt idx="12">
                  <c:v>70.739999999999995</c:v>
                </c:pt>
                <c:pt idx="13">
                  <c:v>71.11</c:v>
                </c:pt>
                <c:pt idx="14">
                  <c:v>72.06</c:v>
                </c:pt>
                <c:pt idx="15">
                  <c:v>73.62</c:v>
                </c:pt>
                <c:pt idx="16">
                  <c:v>74.349999999999994</c:v>
                </c:pt>
                <c:pt idx="17">
                  <c:v>73.94</c:v>
                </c:pt>
                <c:pt idx="18">
                  <c:v>73.2</c:v>
                </c:pt>
                <c:pt idx="19">
                  <c:v>71.819999999999993</c:v>
                </c:pt>
                <c:pt idx="20">
                  <c:v>69.61</c:v>
                </c:pt>
                <c:pt idx="21">
                  <c:v>70.400000000000006</c:v>
                </c:pt>
                <c:pt idx="22">
                  <c:v>70.63</c:v>
                </c:pt>
                <c:pt idx="23">
                  <c:v>71.67</c:v>
                </c:pt>
                <c:pt idx="24">
                  <c:v>72.959999999999994</c:v>
                </c:pt>
                <c:pt idx="25">
                  <c:v>74.83</c:v>
                </c:pt>
                <c:pt idx="26">
                  <c:v>74.7</c:v>
                </c:pt>
                <c:pt idx="27">
                  <c:v>76.150000000000006</c:v>
                </c:pt>
                <c:pt idx="28">
                  <c:v>78.39</c:v>
                </c:pt>
                <c:pt idx="29">
                  <c:v>79.97</c:v>
                </c:pt>
                <c:pt idx="30">
                  <c:v>82.63</c:v>
                </c:pt>
                <c:pt idx="31">
                  <c:v>86.95</c:v>
                </c:pt>
                <c:pt idx="32">
                  <c:v>88.8</c:v>
                </c:pt>
                <c:pt idx="33">
                  <c:v>93.08</c:v>
                </c:pt>
                <c:pt idx="34">
                  <c:v>95.07</c:v>
                </c:pt>
                <c:pt idx="35">
                  <c:v>99.41</c:v>
                </c:pt>
                <c:pt idx="36">
                  <c:v>102.55</c:v>
                </c:pt>
                <c:pt idx="37">
                  <c:v>102.87</c:v>
                </c:pt>
                <c:pt idx="38">
                  <c:v>102.46</c:v>
                </c:pt>
                <c:pt idx="39">
                  <c:v>103.63</c:v>
                </c:pt>
                <c:pt idx="40">
                  <c:v>106</c:v>
                </c:pt>
                <c:pt idx="41">
                  <c:v>105.98</c:v>
                </c:pt>
                <c:pt idx="42">
                  <c:v>108.02</c:v>
                </c:pt>
                <c:pt idx="43">
                  <c:v>108.98</c:v>
                </c:pt>
                <c:pt idx="44">
                  <c:v>111.19</c:v>
                </c:pt>
                <c:pt idx="45">
                  <c:v>111.77</c:v>
                </c:pt>
                <c:pt idx="46">
                  <c:v>112.33</c:v>
                </c:pt>
                <c:pt idx="47">
                  <c:v>116.65</c:v>
                </c:pt>
                <c:pt idx="48">
                  <c:v>121.3</c:v>
                </c:pt>
                <c:pt idx="49">
                  <c:v>124.84</c:v>
                </c:pt>
                <c:pt idx="50">
                  <c:v>127.1</c:v>
                </c:pt>
                <c:pt idx="51">
                  <c:v>131.87</c:v>
                </c:pt>
                <c:pt idx="52">
                  <c:v>132.19999999999999</c:v>
                </c:pt>
                <c:pt idx="53">
                  <c:v>135.5</c:v>
                </c:pt>
                <c:pt idx="54">
                  <c:v>137.51</c:v>
                </c:pt>
                <c:pt idx="55">
                  <c:v>141.94</c:v>
                </c:pt>
                <c:pt idx="56">
                  <c:v>146.68</c:v>
                </c:pt>
                <c:pt idx="57">
                  <c:v>146.80000000000001</c:v>
                </c:pt>
                <c:pt idx="58">
                  <c:v>149.96</c:v>
                </c:pt>
                <c:pt idx="59">
                  <c:v>153.19999999999999</c:v>
                </c:pt>
                <c:pt idx="60">
                  <c:v>151.51</c:v>
                </c:pt>
                <c:pt idx="61">
                  <c:v>154.88999999999999</c:v>
                </c:pt>
                <c:pt idx="62">
                  <c:v>162.44</c:v>
                </c:pt>
                <c:pt idx="63">
                  <c:v>160.38999999999999</c:v>
                </c:pt>
                <c:pt idx="64">
                  <c:v>162.59</c:v>
                </c:pt>
                <c:pt idx="65">
                  <c:v>168.89</c:v>
                </c:pt>
                <c:pt idx="66">
                  <c:v>171.34</c:v>
                </c:pt>
                <c:pt idx="67" formatCode="General">
                  <c:v>174.71</c:v>
                </c:pt>
                <c:pt idx="68" formatCode="General">
                  <c:v>179.05</c:v>
                </c:pt>
              </c:numCache>
            </c:numRef>
          </c:xVal>
          <c:yVal>
            <c:numRef>
              <c:f>Sheet1!$B$2:$B$70</c:f>
              <c:numCache>
                <c:formatCode>#,##0</c:formatCode>
                <c:ptCount val="69"/>
                <c:pt idx="0">
                  <c:v>10033</c:v>
                </c:pt>
                <c:pt idx="1">
                  <c:v>10197</c:v>
                </c:pt>
                <c:pt idx="2">
                  <c:v>10371</c:v>
                </c:pt>
                <c:pt idx="3">
                  <c:v>10697</c:v>
                </c:pt>
                <c:pt idx="4">
                  <c:v>10661</c:v>
                </c:pt>
                <c:pt idx="5">
                  <c:v>11172</c:v>
                </c:pt>
                <c:pt idx="6">
                  <c:v>11502</c:v>
                </c:pt>
                <c:pt idx="7">
                  <c:v>11589</c:v>
                </c:pt>
                <c:pt idx="8">
                  <c:v>11519</c:v>
                </c:pt>
                <c:pt idx="9">
                  <c:v>11811</c:v>
                </c:pt>
                <c:pt idx="10">
                  <c:v>11877</c:v>
                </c:pt>
                <c:pt idx="11">
                  <c:v>12097</c:v>
                </c:pt>
                <c:pt idx="12">
                  <c:v>12482</c:v>
                </c:pt>
                <c:pt idx="13">
                  <c:v>12766</c:v>
                </c:pt>
                <c:pt idx="14">
                  <c:v>13485</c:v>
                </c:pt>
                <c:pt idx="15">
                  <c:v>14144</c:v>
                </c:pt>
                <c:pt idx="16">
                  <c:v>14726</c:v>
                </c:pt>
                <c:pt idx="17">
                  <c:v>15198</c:v>
                </c:pt>
                <c:pt idx="18">
                  <c:v>15728</c:v>
                </c:pt>
                <c:pt idx="19">
                  <c:v>16102</c:v>
                </c:pt>
                <c:pt idx="20">
                  <c:v>16643</c:v>
                </c:pt>
                <c:pt idx="21">
                  <c:v>17191</c:v>
                </c:pt>
                <c:pt idx="22">
                  <c:v>17821</c:v>
                </c:pt>
                <c:pt idx="23">
                  <c:v>18725</c:v>
                </c:pt>
                <c:pt idx="24">
                  <c:v>18343</c:v>
                </c:pt>
                <c:pt idx="25">
                  <c:v>18613</c:v>
                </c:pt>
                <c:pt idx="26">
                  <c:v>19002</c:v>
                </c:pt>
                <c:pt idx="27">
                  <c:v>19406</c:v>
                </c:pt>
                <c:pt idx="28">
                  <c:v>20080</c:v>
                </c:pt>
                <c:pt idx="29">
                  <c:v>20248</c:v>
                </c:pt>
                <c:pt idx="30">
                  <c:v>20158</c:v>
                </c:pt>
                <c:pt idx="31">
                  <c:v>20458</c:v>
                </c:pt>
                <c:pt idx="32">
                  <c:v>20685</c:v>
                </c:pt>
                <c:pt idx="33">
                  <c:v>21214</c:v>
                </c:pt>
                <c:pt idx="34">
                  <c:v>22480</c:v>
                </c:pt>
                <c:pt idx="35">
                  <c:v>22960</c:v>
                </c:pt>
                <c:pt idx="36">
                  <c:v>23632</c:v>
                </c:pt>
                <c:pt idx="37">
                  <c:v>23929</c:v>
                </c:pt>
                <c:pt idx="38">
                  <c:v>24826</c:v>
                </c:pt>
                <c:pt idx="39">
                  <c:v>25340</c:v>
                </c:pt>
                <c:pt idx="40">
                  <c:v>25555</c:v>
                </c:pt>
                <c:pt idx="41">
                  <c:v>25395</c:v>
                </c:pt>
                <c:pt idx="42">
                  <c:v>26133</c:v>
                </c:pt>
                <c:pt idx="43">
                  <c:v>26216</c:v>
                </c:pt>
                <c:pt idx="44">
                  <c:v>26611</c:v>
                </c:pt>
                <c:pt idx="45">
                  <c:v>27180</c:v>
                </c:pt>
                <c:pt idx="46">
                  <c:v>27719</c:v>
                </c:pt>
                <c:pt idx="47">
                  <c:v>28397</c:v>
                </c:pt>
                <c:pt idx="48">
                  <c:v>29723</c:v>
                </c:pt>
                <c:pt idx="49">
                  <c:v>30350</c:v>
                </c:pt>
                <c:pt idx="50">
                  <c:v>31524</c:v>
                </c:pt>
                <c:pt idx="51">
                  <c:v>32075</c:v>
                </c:pt>
                <c:pt idx="52">
                  <c:v>32754</c:v>
                </c:pt>
                <c:pt idx="53">
                  <c:v>33342</c:v>
                </c:pt>
                <c:pt idx="54">
                  <c:v>34221</c:v>
                </c:pt>
                <c:pt idx="55">
                  <c:v>34424</c:v>
                </c:pt>
                <c:pt idx="56">
                  <c:v>35458</c:v>
                </c:pt>
                <c:pt idx="57">
                  <c:v>35866</c:v>
                </c:pt>
                <c:pt idx="58">
                  <c:v>36078</c:v>
                </c:pt>
                <c:pt idx="59">
                  <c:v>35616</c:v>
                </c:pt>
                <c:pt idx="60">
                  <c:v>35685</c:v>
                </c:pt>
                <c:pt idx="61">
                  <c:v>36307</c:v>
                </c:pt>
                <c:pt idx="62">
                  <c:v>37180</c:v>
                </c:pt>
                <c:pt idx="63">
                  <c:v>36411</c:v>
                </c:pt>
                <c:pt idx="64">
                  <c:v>37433</c:v>
                </c:pt>
                <c:pt idx="65">
                  <c:v>38702</c:v>
                </c:pt>
                <c:pt idx="66">
                  <c:v>38954</c:v>
                </c:pt>
                <c:pt idx="67">
                  <c:v>39155</c:v>
                </c:pt>
                <c:pt idx="68">
                  <c:v>39813</c:v>
                </c:pt>
              </c:numCache>
            </c:numRef>
          </c:yVal>
          <c:smooth val="0"/>
          <c:extLst>
            <c:ext xmlns:c16="http://schemas.microsoft.com/office/drawing/2014/chart" uri="{C3380CC4-5D6E-409C-BE32-E72D297353CC}">
              <c16:uniqueId val="{00000002-D27F-414F-8E18-6479A7D7B172}"/>
            </c:ext>
          </c:extLst>
        </c:ser>
        <c:dLbls>
          <c:showLegendKey val="0"/>
          <c:showVal val="0"/>
          <c:showCatName val="0"/>
          <c:showSerName val="0"/>
          <c:showPercent val="0"/>
          <c:showBubbleSize val="0"/>
        </c:dLbls>
        <c:axId val="606309544"/>
        <c:axId val="606313808"/>
      </c:scatterChart>
      <c:valAx>
        <c:axId val="606309544"/>
        <c:scaling>
          <c:orientation val="minMax"/>
          <c:min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1" i="0" baseline="0" dirty="0">
                    <a:solidFill>
                      <a:schemeClr val="tx1"/>
                    </a:solidFill>
                    <a:effectLst/>
                  </a:rPr>
                  <a:t>Energy Productivity (2009 $ GDP/MBtu of Energy)</a:t>
                </a:r>
                <a:endParaRPr lang="en-US" sz="1600" dirty="0">
                  <a:solidFill>
                    <a:schemeClr val="tx1"/>
                  </a:solidFill>
                  <a:effectLst/>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06313808"/>
        <c:crosses val="autoZero"/>
        <c:crossBetween val="midCat"/>
        <c:majorUnit val="20"/>
      </c:valAx>
      <c:valAx>
        <c:axId val="606313808"/>
        <c:scaling>
          <c:orientation val="minMax"/>
          <c:max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1" i="0" baseline="0" dirty="0">
                    <a:solidFill>
                      <a:schemeClr val="tx1"/>
                    </a:solidFill>
                    <a:effectLst/>
                  </a:rPr>
                  <a:t>Per Capita Income (2009 Dollars)</a:t>
                </a:r>
                <a:endParaRPr lang="en-US" sz="16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06309544"/>
        <c:crosses val="autoZero"/>
        <c:crossBetween val="midCat"/>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558802745814952E-2"/>
          <c:y val="5.3549382716049365E-2"/>
          <c:w val="0.8657906824147269"/>
          <c:h val="0.80698551569943977"/>
        </c:manualLayout>
      </c:layout>
      <c:lineChart>
        <c:grouping val="standard"/>
        <c:varyColors val="0"/>
        <c:ser>
          <c:idx val="0"/>
          <c:order val="0"/>
          <c:tx>
            <c:strRef>
              <c:f>Sheet1!$A$2</c:f>
              <c:strCache>
                <c:ptCount val="1"/>
                <c:pt idx="0">
                  <c:v>Conventional Models of 1980s</c:v>
                </c:pt>
              </c:strCache>
            </c:strRef>
          </c:tx>
          <c:spPr>
            <a:ln w="31750">
              <a:solidFill>
                <a:srgbClr val="C0504D"/>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Sheet1!$B$2:$CD$2</c:f>
              <c:numCache>
                <c:formatCode>General</c:formatCode>
                <c:ptCount val="81"/>
                <c:pt idx="10">
                  <c:v>78.099999999999994</c:v>
                </c:pt>
                <c:pt idx="11">
                  <c:v>80.7</c:v>
                </c:pt>
                <c:pt idx="12">
                  <c:v>83.4</c:v>
                </c:pt>
                <c:pt idx="13">
                  <c:v>86.1</c:v>
                </c:pt>
                <c:pt idx="14">
                  <c:v>89</c:v>
                </c:pt>
                <c:pt idx="15">
                  <c:v>91.9</c:v>
                </c:pt>
                <c:pt idx="16">
                  <c:v>95</c:v>
                </c:pt>
                <c:pt idx="17">
                  <c:v>98.1</c:v>
                </c:pt>
                <c:pt idx="18">
                  <c:v>101.4</c:v>
                </c:pt>
                <c:pt idx="19">
                  <c:v>104.8</c:v>
                </c:pt>
                <c:pt idx="20">
                  <c:v>108.2</c:v>
                </c:pt>
                <c:pt idx="21">
                  <c:v>111.8</c:v>
                </c:pt>
                <c:pt idx="22">
                  <c:v>115.5</c:v>
                </c:pt>
                <c:pt idx="23">
                  <c:v>119.4</c:v>
                </c:pt>
                <c:pt idx="24">
                  <c:v>123.3</c:v>
                </c:pt>
                <c:pt idx="25">
                  <c:v>127.4</c:v>
                </c:pt>
                <c:pt idx="26">
                  <c:v>131.6</c:v>
                </c:pt>
                <c:pt idx="27">
                  <c:v>136</c:v>
                </c:pt>
                <c:pt idx="28">
                  <c:v>140.5</c:v>
                </c:pt>
                <c:pt idx="29">
                  <c:v>145.19999999999999</c:v>
                </c:pt>
                <c:pt idx="30">
                  <c:v>150</c:v>
                </c:pt>
              </c:numCache>
            </c:numRef>
          </c:val>
          <c:smooth val="0"/>
          <c:extLst>
            <c:ext xmlns:c16="http://schemas.microsoft.com/office/drawing/2014/chart" uri="{C3380CC4-5D6E-409C-BE32-E72D297353CC}">
              <c16:uniqueId val="{00000000-A79D-4628-8FA0-542F5EB21BE6}"/>
            </c:ext>
          </c:extLst>
        </c:ser>
        <c:ser>
          <c:idx val="1"/>
          <c:order val="1"/>
          <c:tx>
            <c:strRef>
              <c:f>Sheet1!$A$3</c:f>
              <c:strCache>
                <c:ptCount val="1"/>
                <c:pt idx="0">
                  <c:v>DOE Low Energy Futures</c:v>
                </c:pt>
              </c:strCache>
            </c:strRef>
          </c:tx>
          <c:spPr>
            <a:ln w="31750">
              <a:solidFill>
                <a:srgbClr val="008000"/>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Sheet1!$B$3:$CD$3</c:f>
              <c:numCache>
                <c:formatCode>General</c:formatCode>
                <c:ptCount val="81"/>
                <c:pt idx="10">
                  <c:v>78.099999999999994</c:v>
                </c:pt>
                <c:pt idx="11">
                  <c:v>79.7</c:v>
                </c:pt>
                <c:pt idx="12">
                  <c:v>81.3</c:v>
                </c:pt>
                <c:pt idx="13">
                  <c:v>82.7</c:v>
                </c:pt>
                <c:pt idx="14">
                  <c:v>84</c:v>
                </c:pt>
                <c:pt idx="15">
                  <c:v>85.2</c:v>
                </c:pt>
                <c:pt idx="16">
                  <c:v>86.3</c:v>
                </c:pt>
                <c:pt idx="17">
                  <c:v>87.3</c:v>
                </c:pt>
                <c:pt idx="18">
                  <c:v>88.3</c:v>
                </c:pt>
                <c:pt idx="19">
                  <c:v>89.1</c:v>
                </c:pt>
                <c:pt idx="20">
                  <c:v>89.8</c:v>
                </c:pt>
                <c:pt idx="21">
                  <c:v>90.5</c:v>
                </c:pt>
                <c:pt idx="22">
                  <c:v>91.1</c:v>
                </c:pt>
                <c:pt idx="23">
                  <c:v>91.5</c:v>
                </c:pt>
                <c:pt idx="24">
                  <c:v>91.9</c:v>
                </c:pt>
                <c:pt idx="25">
                  <c:v>92.3</c:v>
                </c:pt>
                <c:pt idx="26">
                  <c:v>92.5</c:v>
                </c:pt>
                <c:pt idx="27">
                  <c:v>92.7</c:v>
                </c:pt>
                <c:pt idx="28">
                  <c:v>92.8</c:v>
                </c:pt>
                <c:pt idx="29">
                  <c:v>92.9</c:v>
                </c:pt>
                <c:pt idx="30">
                  <c:v>92.8</c:v>
                </c:pt>
                <c:pt idx="31">
                  <c:v>92.7</c:v>
                </c:pt>
                <c:pt idx="32">
                  <c:v>92.6</c:v>
                </c:pt>
                <c:pt idx="33">
                  <c:v>92.4</c:v>
                </c:pt>
                <c:pt idx="34">
                  <c:v>92.1</c:v>
                </c:pt>
                <c:pt idx="35">
                  <c:v>91.8</c:v>
                </c:pt>
                <c:pt idx="36">
                  <c:v>91.4</c:v>
                </c:pt>
                <c:pt idx="37">
                  <c:v>91</c:v>
                </c:pt>
                <c:pt idx="38">
                  <c:v>90.5</c:v>
                </c:pt>
                <c:pt idx="39">
                  <c:v>90</c:v>
                </c:pt>
                <c:pt idx="40">
                  <c:v>89.5</c:v>
                </c:pt>
                <c:pt idx="41">
                  <c:v>88.9</c:v>
                </c:pt>
                <c:pt idx="42">
                  <c:v>88.2</c:v>
                </c:pt>
                <c:pt idx="43">
                  <c:v>87.6</c:v>
                </c:pt>
                <c:pt idx="44">
                  <c:v>86.9</c:v>
                </c:pt>
                <c:pt idx="45">
                  <c:v>86.1</c:v>
                </c:pt>
                <c:pt idx="46">
                  <c:v>85.4</c:v>
                </c:pt>
                <c:pt idx="47">
                  <c:v>84.6</c:v>
                </c:pt>
                <c:pt idx="48">
                  <c:v>83.8</c:v>
                </c:pt>
                <c:pt idx="49">
                  <c:v>83</c:v>
                </c:pt>
                <c:pt idx="50">
                  <c:v>82.1</c:v>
                </c:pt>
                <c:pt idx="51">
                  <c:v>81.3</c:v>
                </c:pt>
                <c:pt idx="52">
                  <c:v>80.400000000000006</c:v>
                </c:pt>
                <c:pt idx="53">
                  <c:v>79.5</c:v>
                </c:pt>
                <c:pt idx="54">
                  <c:v>78.599999999999994</c:v>
                </c:pt>
                <c:pt idx="55">
                  <c:v>77.7</c:v>
                </c:pt>
                <c:pt idx="56">
                  <c:v>76.8</c:v>
                </c:pt>
                <c:pt idx="57">
                  <c:v>75.900000000000006</c:v>
                </c:pt>
                <c:pt idx="58">
                  <c:v>75</c:v>
                </c:pt>
                <c:pt idx="59">
                  <c:v>74.099999999999994</c:v>
                </c:pt>
                <c:pt idx="60">
                  <c:v>73.2</c:v>
                </c:pt>
                <c:pt idx="61">
                  <c:v>72.3</c:v>
                </c:pt>
                <c:pt idx="62">
                  <c:v>71.400000000000006</c:v>
                </c:pt>
                <c:pt idx="63">
                  <c:v>70.5</c:v>
                </c:pt>
                <c:pt idx="64">
                  <c:v>69.7</c:v>
                </c:pt>
                <c:pt idx="65">
                  <c:v>68.900000000000006</c:v>
                </c:pt>
                <c:pt idx="66">
                  <c:v>68</c:v>
                </c:pt>
                <c:pt idx="67">
                  <c:v>67.2</c:v>
                </c:pt>
                <c:pt idx="68">
                  <c:v>66.5</c:v>
                </c:pt>
                <c:pt idx="69">
                  <c:v>65.7</c:v>
                </c:pt>
                <c:pt idx="70">
                  <c:v>65</c:v>
                </c:pt>
                <c:pt idx="71">
                  <c:v>64.3</c:v>
                </c:pt>
                <c:pt idx="72">
                  <c:v>63.7</c:v>
                </c:pt>
                <c:pt idx="73">
                  <c:v>63.1</c:v>
                </c:pt>
                <c:pt idx="74">
                  <c:v>62.5</c:v>
                </c:pt>
                <c:pt idx="75">
                  <c:v>62</c:v>
                </c:pt>
                <c:pt idx="76">
                  <c:v>61.5</c:v>
                </c:pt>
                <c:pt idx="77">
                  <c:v>61</c:v>
                </c:pt>
                <c:pt idx="78">
                  <c:v>60.6</c:v>
                </c:pt>
                <c:pt idx="79">
                  <c:v>60.3</c:v>
                </c:pt>
                <c:pt idx="80">
                  <c:v>60</c:v>
                </c:pt>
              </c:numCache>
            </c:numRef>
          </c:val>
          <c:smooth val="0"/>
          <c:extLst>
            <c:ext xmlns:c16="http://schemas.microsoft.com/office/drawing/2014/chart" uri="{C3380CC4-5D6E-409C-BE32-E72D297353CC}">
              <c16:uniqueId val="{00000001-A79D-4628-8FA0-542F5EB21BE6}"/>
            </c:ext>
          </c:extLst>
        </c:ser>
        <c:ser>
          <c:idx val="2"/>
          <c:order val="2"/>
          <c:tx>
            <c:strRef>
              <c:f>Sheet1!$A$4</c:f>
              <c:strCache>
                <c:ptCount val="1"/>
                <c:pt idx="0">
                  <c:v>Historical Use</c:v>
                </c:pt>
              </c:strCache>
            </c:strRef>
          </c:tx>
          <c:spPr>
            <a:ln>
              <a:solidFill>
                <a:srgbClr val="CC3300"/>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Sheet1!$B$4:$CD$4</c:f>
              <c:numCache>
                <c:formatCode>0.0</c:formatCode>
                <c:ptCount val="81"/>
                <c:pt idx="0">
                  <c:v>67.838324999999998</c:v>
                </c:pt>
                <c:pt idx="1">
                  <c:v>69.282843</c:v>
                </c:pt>
                <c:pt idx="2">
                  <c:v>72.687867999999995</c:v>
                </c:pt>
                <c:pt idx="3">
                  <c:v>75.683689999999999</c:v>
                </c:pt>
                <c:pt idx="4">
                  <c:v>73.962368999999995</c:v>
                </c:pt>
                <c:pt idx="5">
                  <c:v>71.964552999999995</c:v>
                </c:pt>
                <c:pt idx="6">
                  <c:v>75.974825999999993</c:v>
                </c:pt>
                <c:pt idx="7">
                  <c:v>77.961330000000004</c:v>
                </c:pt>
                <c:pt idx="8">
                  <c:v>79.950406000000001</c:v>
                </c:pt>
                <c:pt idx="9">
                  <c:v>80.858583999999993</c:v>
                </c:pt>
                <c:pt idx="10">
                  <c:v>78.066668000000007</c:v>
                </c:pt>
                <c:pt idx="11">
                  <c:v>76.105776000000006</c:v>
                </c:pt>
                <c:pt idx="12">
                  <c:v>73.099185000000006</c:v>
                </c:pt>
                <c:pt idx="13">
                  <c:v>72.970566000000005</c:v>
                </c:pt>
                <c:pt idx="14">
                  <c:v>76.631701000000007</c:v>
                </c:pt>
                <c:pt idx="15">
                  <c:v>76.392385000000004</c:v>
                </c:pt>
                <c:pt idx="16">
                  <c:v>76.647004999999993</c:v>
                </c:pt>
                <c:pt idx="17">
                  <c:v>79.054456000000002</c:v>
                </c:pt>
                <c:pt idx="18">
                  <c:v>82.709171999999995</c:v>
                </c:pt>
                <c:pt idx="19">
                  <c:v>84.785325</c:v>
                </c:pt>
                <c:pt idx="20">
                  <c:v>84.484553000000005</c:v>
                </c:pt>
                <c:pt idx="21">
                  <c:v>84.437217000000004</c:v>
                </c:pt>
                <c:pt idx="22">
                  <c:v>85.782166000000004</c:v>
                </c:pt>
                <c:pt idx="23">
                  <c:v>87.324591999999996</c:v>
                </c:pt>
                <c:pt idx="24">
                  <c:v>89.040173999999993</c:v>
                </c:pt>
                <c:pt idx="25">
                  <c:v>90.990808000000001</c:v>
                </c:pt>
                <c:pt idx="26">
                  <c:v>94.000311999999994</c:v>
                </c:pt>
                <c:pt idx="27">
                  <c:v>94.571078999999997</c:v>
                </c:pt>
                <c:pt idx="28">
                  <c:v>94.981588000000002</c:v>
                </c:pt>
                <c:pt idx="29">
                  <c:v>96.614542</c:v>
                </c:pt>
                <c:pt idx="30">
                  <c:v>98.776235</c:v>
                </c:pt>
                <c:pt idx="31">
                  <c:v>96.128814000000006</c:v>
                </c:pt>
                <c:pt idx="32">
                  <c:v>97.604724000000004</c:v>
                </c:pt>
                <c:pt idx="33">
                  <c:v>97.897936999999999</c:v>
                </c:pt>
                <c:pt idx="34">
                  <c:v>100.07303899999999</c:v>
                </c:pt>
                <c:pt idx="35">
                  <c:v>100.16766200000001</c:v>
                </c:pt>
                <c:pt idx="36">
                  <c:v>99.464226999999994</c:v>
                </c:pt>
                <c:pt idx="37">
                  <c:v>100.970692</c:v>
                </c:pt>
                <c:pt idx="38">
                  <c:v>98.824954000000005</c:v>
                </c:pt>
                <c:pt idx="39">
                  <c:v>94.022752999999994</c:v>
                </c:pt>
                <c:pt idx="40">
                  <c:v>97.607697999999999</c:v>
                </c:pt>
                <c:pt idx="41">
                  <c:v>96.948798999999994</c:v>
                </c:pt>
                <c:pt idx="42">
                  <c:v>94.477459999999994</c:v>
                </c:pt>
                <c:pt idx="43">
                  <c:v>97.218441999999996</c:v>
                </c:pt>
                <c:pt idx="44">
                  <c:v>98.381272999999993</c:v>
                </c:pt>
                <c:pt idx="45">
                  <c:v>97.483563000000004</c:v>
                </c:pt>
                <c:pt idx="46">
                  <c:v>97.443876000000003</c:v>
                </c:pt>
                <c:pt idx="47">
                  <c:v>97.806685000000002</c:v>
                </c:pt>
              </c:numCache>
            </c:numRef>
          </c:val>
          <c:smooth val="0"/>
          <c:extLst>
            <c:ext xmlns:c16="http://schemas.microsoft.com/office/drawing/2014/chart" uri="{C3380CC4-5D6E-409C-BE32-E72D297353CC}">
              <c16:uniqueId val="{00000002-A79D-4628-8FA0-542F5EB21BE6}"/>
            </c:ext>
          </c:extLst>
        </c:ser>
        <c:ser>
          <c:idx val="3"/>
          <c:order val="3"/>
          <c:tx>
            <c:strRef>
              <c:f>Sheet1!$A$5</c:f>
              <c:strCache>
                <c:ptCount val="1"/>
                <c:pt idx="0">
                  <c:v>AEO 2005</c:v>
                </c:pt>
              </c:strCache>
            </c:strRef>
          </c:tx>
          <c:spPr>
            <a:ln w="31750">
              <a:solidFill>
                <a:srgbClr val="7030A0"/>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Sheet1!$B$5:$CD$5</c:f>
              <c:numCache>
                <c:formatCode>General</c:formatCode>
                <c:ptCount val="81"/>
                <c:pt idx="34" formatCode="0.0">
                  <c:v>99.814880371093807</c:v>
                </c:pt>
                <c:pt idx="35" formatCode="0.0">
                  <c:v>101.846641540527</c:v>
                </c:pt>
                <c:pt idx="36" formatCode="0.0">
                  <c:v>103.583938598633</c:v>
                </c:pt>
                <c:pt idx="37" formatCode="0.0">
                  <c:v>105.569816589355</c:v>
                </c:pt>
                <c:pt idx="38" formatCode="0.0">
                  <c:v>107.805862426758</c:v>
                </c:pt>
                <c:pt idx="39" formatCode="0.0">
                  <c:v>109.683403015137</c:v>
                </c:pt>
                <c:pt idx="40" formatCode="0.0">
                  <c:v>111.274658203125</c:v>
                </c:pt>
                <c:pt idx="41" formatCode="0.0">
                  <c:v>112.860961914063</c:v>
                </c:pt>
                <c:pt idx="42" formatCode="0.0">
                  <c:v>114.34368896484401</c:v>
                </c:pt>
                <c:pt idx="43" formatCode="0.0">
                  <c:v>115.60529327392599</c:v>
                </c:pt>
                <c:pt idx="44" formatCode="0.0">
                  <c:v>117.08489227294901</c:v>
                </c:pt>
                <c:pt idx="45" formatCode="0.0">
                  <c:v>118.294242858887</c:v>
                </c:pt>
                <c:pt idx="46" formatCode="0.0">
                  <c:v>119.63932800293</c:v>
                </c:pt>
                <c:pt idx="47" formatCode="0.0">
                  <c:v>121.25921630859401</c:v>
                </c:pt>
                <c:pt idx="48" formatCode="0.0">
                  <c:v>122.78208160400401</c:v>
                </c:pt>
                <c:pt idx="49" formatCode="0.0">
                  <c:v>124.21157073974599</c:v>
                </c:pt>
                <c:pt idx="50" formatCode="0.0">
                  <c:v>125.60179138183599</c:v>
                </c:pt>
                <c:pt idx="51" formatCode="0.0">
                  <c:v>126.900840759277</c:v>
                </c:pt>
                <c:pt idx="52" formatCode="0.0">
                  <c:v>128.30511474609401</c:v>
                </c:pt>
                <c:pt idx="53" formatCode="0.0">
                  <c:v>129.85362243652301</c:v>
                </c:pt>
                <c:pt idx="54" formatCode="0.0">
                  <c:v>131.59901428222699</c:v>
                </c:pt>
                <c:pt idx="55" formatCode="0.0">
                  <c:v>133.17884826660199</c:v>
                </c:pt>
              </c:numCache>
            </c:numRef>
          </c:val>
          <c:smooth val="0"/>
          <c:extLst>
            <c:ext xmlns:c16="http://schemas.microsoft.com/office/drawing/2014/chart" uri="{C3380CC4-5D6E-409C-BE32-E72D297353CC}">
              <c16:uniqueId val="{00000003-A79D-4628-8FA0-542F5EB21BE6}"/>
            </c:ext>
          </c:extLst>
        </c:ser>
        <c:ser>
          <c:idx val="4"/>
          <c:order val="4"/>
          <c:tx>
            <c:strRef>
              <c:f>Sheet1!$A$6</c:f>
              <c:strCache>
                <c:ptCount val="1"/>
                <c:pt idx="0">
                  <c:v>AEO 2019</c:v>
                </c:pt>
              </c:strCache>
            </c:strRef>
          </c:tx>
          <c:spPr>
            <a:ln w="31750">
              <a:solidFill>
                <a:srgbClr val="C0504D"/>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Sheet1!$B$6:$CD$6</c:f>
              <c:numCache>
                <c:formatCode>General</c:formatCode>
                <c:ptCount val="81"/>
                <c:pt idx="47" formatCode="#,##0.00">
                  <c:v>97.806685000000002</c:v>
                </c:pt>
                <c:pt idx="48" formatCode="#,##0.00">
                  <c:v>100.128685</c:v>
                </c:pt>
                <c:pt idx="49" formatCode="#,##0.00">
                  <c:v>100.26207700000001</c:v>
                </c:pt>
                <c:pt idx="50" formatCode="#,##0.00">
                  <c:v>100.18438</c:v>
                </c:pt>
                <c:pt idx="51" formatCode="#,##0.00">
                  <c:v>100.062378</c:v>
                </c:pt>
                <c:pt idx="52" formatCode="#,##0.00">
                  <c:v>99.886459000000002</c:v>
                </c:pt>
                <c:pt idx="53" formatCode="#,##0.00">
                  <c:v>99.640952999999996</c:v>
                </c:pt>
                <c:pt idx="54" formatCode="#,##0.00">
                  <c:v>99.543723999999997</c:v>
                </c:pt>
                <c:pt idx="55" formatCode="#,##0.00">
                  <c:v>99.303321999999994</c:v>
                </c:pt>
                <c:pt idx="56" formatCode="#,##0.00">
                  <c:v>99.150695999999996</c:v>
                </c:pt>
                <c:pt idx="57" formatCode="#,##0.00">
                  <c:v>99.067695999999998</c:v>
                </c:pt>
                <c:pt idx="58" formatCode="#,##0.00">
                  <c:v>99.189071999999996</c:v>
                </c:pt>
                <c:pt idx="59" formatCode="#,##0.00">
                  <c:v>99.233977999999993</c:v>
                </c:pt>
                <c:pt idx="60" formatCode="#,##0.00">
                  <c:v>99.162384000000003</c:v>
                </c:pt>
                <c:pt idx="61" formatCode="#,##0.00">
                  <c:v>99.187522999999999</c:v>
                </c:pt>
                <c:pt idx="62" formatCode="#,##0.00">
                  <c:v>99.059096999999994</c:v>
                </c:pt>
                <c:pt idx="63" formatCode="#,##0.00">
                  <c:v>99.036788999999999</c:v>
                </c:pt>
                <c:pt idx="64" formatCode="#,##0.00">
                  <c:v>99.096496999999999</c:v>
                </c:pt>
                <c:pt idx="65" formatCode="#,##0.00">
                  <c:v>99.272125000000003</c:v>
                </c:pt>
                <c:pt idx="66" formatCode="#,##0.00">
                  <c:v>99.575492999999994</c:v>
                </c:pt>
                <c:pt idx="67" formatCode="#,##0.00">
                  <c:v>99.916495999999995</c:v>
                </c:pt>
                <c:pt idx="68" formatCode="#,##0.00">
                  <c:v>100.372772</c:v>
                </c:pt>
                <c:pt idx="69" formatCode="#,##0.00">
                  <c:v>100.75878899999999</c:v>
                </c:pt>
                <c:pt idx="70" formatCode="#,##0.00">
                  <c:v>101.151764</c:v>
                </c:pt>
                <c:pt idx="71" formatCode="#,##0.00">
                  <c:v>101.545967</c:v>
                </c:pt>
                <c:pt idx="72" formatCode="#,##0.00">
                  <c:v>101.91615299999999</c:v>
                </c:pt>
                <c:pt idx="73" formatCode="#,##0.00">
                  <c:v>102.32601200000001</c:v>
                </c:pt>
                <c:pt idx="74" formatCode="#,##0.00">
                  <c:v>102.841728</c:v>
                </c:pt>
                <c:pt idx="75" formatCode="#,##0.00">
                  <c:v>103.43718</c:v>
                </c:pt>
                <c:pt idx="76" formatCode="#,##0.00">
                  <c:v>104.015961</c:v>
                </c:pt>
                <c:pt idx="77" formatCode="#,##0.00">
                  <c:v>104.669342</c:v>
                </c:pt>
                <c:pt idx="78" formatCode="#,##0.00">
                  <c:v>105.35211200000001</c:v>
                </c:pt>
                <c:pt idx="79" formatCode="#,##0.00">
                  <c:v>105.914917</c:v>
                </c:pt>
                <c:pt idx="80" formatCode="#,##0.00">
                  <c:v>106.55171199999999</c:v>
                </c:pt>
              </c:numCache>
            </c:numRef>
          </c:val>
          <c:smooth val="0"/>
          <c:extLst>
            <c:ext xmlns:c16="http://schemas.microsoft.com/office/drawing/2014/chart" uri="{C3380CC4-5D6E-409C-BE32-E72D297353CC}">
              <c16:uniqueId val="{00000004-A79D-4628-8FA0-542F5EB21BE6}"/>
            </c:ext>
          </c:extLst>
        </c:ser>
        <c:dLbls>
          <c:showLegendKey val="0"/>
          <c:showVal val="0"/>
          <c:showCatName val="0"/>
          <c:showSerName val="0"/>
          <c:showPercent val="0"/>
          <c:showBubbleSize val="0"/>
        </c:dLbls>
        <c:smooth val="0"/>
        <c:axId val="209857152"/>
        <c:axId val="209871232"/>
      </c:lineChart>
      <c:catAx>
        <c:axId val="209857152"/>
        <c:scaling>
          <c:orientation val="minMax"/>
        </c:scaling>
        <c:delete val="0"/>
        <c:axPos val="b"/>
        <c:numFmt formatCode="General" sourceLinked="1"/>
        <c:majorTickMark val="out"/>
        <c:minorTickMark val="none"/>
        <c:tickLblPos val="nextTo"/>
        <c:txPr>
          <a:bodyPr/>
          <a:lstStyle/>
          <a:p>
            <a:pPr>
              <a:defRPr sz="1400" b="1"/>
            </a:pPr>
            <a:endParaRPr lang="en-US"/>
          </a:p>
        </c:txPr>
        <c:crossAx val="209871232"/>
        <c:crosses val="autoZero"/>
        <c:auto val="1"/>
        <c:lblAlgn val="ctr"/>
        <c:lblOffset val="100"/>
        <c:tickLblSkip val="10"/>
        <c:noMultiLvlLbl val="0"/>
      </c:catAx>
      <c:valAx>
        <c:axId val="209871232"/>
        <c:scaling>
          <c:orientation val="minMax"/>
          <c:min val="40"/>
        </c:scaling>
        <c:delete val="0"/>
        <c:axPos val="l"/>
        <c:numFmt formatCode="General" sourceLinked="1"/>
        <c:majorTickMark val="out"/>
        <c:minorTickMark val="none"/>
        <c:tickLblPos val="nextTo"/>
        <c:txPr>
          <a:bodyPr/>
          <a:lstStyle/>
          <a:p>
            <a:pPr>
              <a:defRPr sz="1400" b="1"/>
            </a:pPr>
            <a:endParaRPr lang="en-US"/>
          </a:p>
        </c:txPr>
        <c:crossAx val="209857152"/>
        <c:crosses val="autoZero"/>
        <c:crossBetween val="between"/>
      </c:valAx>
      <c:spPr>
        <a:noFill/>
        <a:ln w="25398">
          <a:noFill/>
        </a:ln>
      </c:spPr>
    </c:plotArea>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373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D7CE990-6645-45AF-A147-553AA0AA96D0}" type="slidenum">
              <a:rPr lang="en-US"/>
              <a:pPr>
                <a:defRPr/>
              </a:pPr>
              <a:t>‹#›</a:t>
            </a:fld>
            <a:endParaRPr lang="en-US"/>
          </a:p>
        </p:txBody>
      </p:sp>
    </p:spTree>
    <p:extLst>
      <p:ext uri="{BB962C8B-B14F-4D97-AF65-F5344CB8AC3E}">
        <p14:creationId xmlns:p14="http://schemas.microsoft.com/office/powerpoint/2010/main" val="3948229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17</a:t>
            </a:fld>
            <a:endParaRPr lang="en-US"/>
          </a:p>
        </p:txBody>
      </p:sp>
    </p:spTree>
    <p:extLst>
      <p:ext uri="{BB962C8B-B14F-4D97-AF65-F5344CB8AC3E}">
        <p14:creationId xmlns:p14="http://schemas.microsoft.com/office/powerpoint/2010/main" val="167360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20</a:t>
            </a:fld>
            <a:endParaRPr lang="en-US"/>
          </a:p>
        </p:txBody>
      </p:sp>
    </p:spTree>
    <p:extLst>
      <p:ext uri="{BB962C8B-B14F-4D97-AF65-F5344CB8AC3E}">
        <p14:creationId xmlns:p14="http://schemas.microsoft.com/office/powerpoint/2010/main" val="109462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22</a:t>
            </a:fld>
            <a:endParaRPr lang="en-US"/>
          </a:p>
        </p:txBody>
      </p:sp>
    </p:spTree>
    <p:extLst>
      <p:ext uri="{BB962C8B-B14F-4D97-AF65-F5344CB8AC3E}">
        <p14:creationId xmlns:p14="http://schemas.microsoft.com/office/powerpoint/2010/main" val="425448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23</a:t>
            </a:fld>
            <a:endParaRPr lang="en-US"/>
          </a:p>
        </p:txBody>
      </p:sp>
    </p:spTree>
    <p:extLst>
      <p:ext uri="{BB962C8B-B14F-4D97-AF65-F5344CB8AC3E}">
        <p14:creationId xmlns:p14="http://schemas.microsoft.com/office/powerpoint/2010/main" val="411983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028700" y="2057400"/>
            <a:ext cx="7086600" cy="1371600"/>
          </a:xfrm>
        </p:spPr>
        <p:txBody>
          <a:bodyPr/>
          <a:lstStyle>
            <a:lvl1pPr algn="ctr">
              <a:defRPr>
                <a:solidFill>
                  <a:srgbClr val="002060"/>
                </a:solidFill>
                <a:effectLst>
                  <a:outerShdw blurRad="38100" dist="38100" dir="2700000" algn="tl">
                    <a:srgbClr val="000000">
                      <a:alpha val="43137"/>
                    </a:srgbClr>
                  </a:outerShdw>
                </a:effectLst>
              </a:defRPr>
            </a:lvl1pPr>
          </a:lstStyle>
          <a:p>
            <a:pPr lvl="0"/>
            <a:r>
              <a:rPr lang="en-US" noProof="0"/>
              <a:t>Click to edit Master title style</a:t>
            </a:r>
          </a:p>
        </p:txBody>
      </p:sp>
      <p:sp>
        <p:nvSpPr>
          <p:cNvPr id="33795" name="Rectangle 3"/>
          <p:cNvSpPr>
            <a:spLocks noGrp="1" noChangeArrowheads="1"/>
          </p:cNvSpPr>
          <p:nvPr>
            <p:ph type="subTitle" idx="1"/>
          </p:nvPr>
        </p:nvSpPr>
        <p:spPr>
          <a:xfrm>
            <a:off x="1028700" y="3810000"/>
            <a:ext cx="7086600" cy="1828800"/>
          </a:xfrm>
        </p:spPr>
        <p:txBody>
          <a:bodyPr/>
          <a:lstStyle>
            <a:lvl1pPr marL="0" indent="0" algn="ctr">
              <a:defRPr>
                <a:solidFill>
                  <a:srgbClr val="002060"/>
                </a:solidFill>
              </a:defRPr>
            </a:lvl1pPr>
          </a:lstStyle>
          <a:p>
            <a:pPr lvl="0"/>
            <a:r>
              <a:rPr lang="en-US" noProof="0" dirty="0"/>
              <a:t>Click to edit Master subtitle style</a:t>
            </a:r>
          </a:p>
        </p:txBody>
      </p:sp>
      <p:sp>
        <p:nvSpPr>
          <p:cNvPr id="43009" name="Rectangle 1"/>
          <p:cNvSpPr>
            <a:spLocks noChangeArrowheads="1"/>
          </p:cNvSpPr>
          <p:nvPr userDrawn="1"/>
        </p:nvSpPr>
        <p:spPr bwMode="auto">
          <a:xfrm>
            <a:off x="914400" y="441811"/>
            <a:ext cx="5791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8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p:txBody>
          <a:bodyPr/>
          <a:lstStyle>
            <a:lvl2pPr>
              <a:buClr>
                <a:srgbClr val="C00000"/>
              </a:buClr>
              <a:buSzPct val="120000"/>
              <a:buFont typeface="Arial" pitchFamily="34" charset="0"/>
              <a:buChar char="•"/>
              <a:defRPr/>
            </a:lvl2pPr>
            <a:lvl3pPr>
              <a:buClr>
                <a:srgbClr val="C00000"/>
              </a:buClr>
              <a:buSzPct val="120000"/>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sz="half" idx="1"/>
          </p:nvPr>
        </p:nvSpPr>
        <p:spPr>
          <a:xfrm>
            <a:off x="762000" y="1981200"/>
            <a:ext cx="3886200" cy="4114800"/>
          </a:xfrm>
        </p:spPr>
        <p:txBody>
          <a:bodyPr/>
          <a:lstStyle>
            <a:lvl1pPr>
              <a:defRPr sz="2800"/>
            </a:lvl1pPr>
            <a:lvl2pPr>
              <a:buClr>
                <a:srgbClr val="C00000"/>
              </a:buClr>
              <a:buSzPct val="12000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981200"/>
            <a:ext cx="3886200" cy="4114800"/>
          </a:xfrm>
        </p:spPr>
        <p:txBody>
          <a:bodyPr/>
          <a:lstStyle>
            <a:lvl1pPr>
              <a:defRPr sz="2800"/>
            </a:lvl1pPr>
            <a:lvl2pPr>
              <a:buClr>
                <a:srgbClr val="C00000"/>
              </a:buClr>
              <a:buSzPct val="120000"/>
              <a:buFont typeface="Arial" pitchFamily="34" charset="0"/>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effectLst>
                  <a:outerShdw blurRad="38100" dist="38100" dir="2700000" algn="tl">
                    <a:srgbClr val="000000">
                      <a:alpha val="43137"/>
                    </a:srgbClr>
                  </a:outerShdw>
                </a:effectLst>
              </a:defRPr>
            </a:lvl1pPr>
          </a:lstStyle>
          <a:p>
            <a:r>
              <a:rPr lang="en-US"/>
              <a:t>Click to edit Master title style</a:t>
            </a:r>
          </a:p>
        </p:txBody>
      </p:sp>
      <p:sp>
        <p:nvSpPr>
          <p:cNvPr id="9"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762000" y="609600"/>
            <a:ext cx="7924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762000" y="1981200"/>
            <a:ext cx="792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04" r:id="rId2"/>
    <p:sldLayoutId id="2147483706" r:id="rId3"/>
    <p:sldLayoutId id="2147483708" r:id="rId4"/>
    <p:sldLayoutId id="2147483709" r:id="rId5"/>
  </p:sldLayoutIdLst>
  <p:hf hdr="0" ftr="0" dt="0"/>
  <p:txStyles>
    <p:title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p:titleStyle>
    <p:bodyStyle>
      <a:lvl1pPr marL="342900" indent="-342900" algn="l" rtl="0" eaLnBrk="0" fontAlgn="base" hangingPunct="0">
        <a:spcBef>
          <a:spcPct val="20000"/>
        </a:spcBef>
        <a:spcAft>
          <a:spcPct val="0"/>
        </a:spcAft>
        <a:defRPr sz="3200">
          <a:solidFill>
            <a:srgbClr val="323232"/>
          </a:solidFill>
          <a:latin typeface="+mn-lt"/>
          <a:ea typeface="+mn-ea"/>
          <a:cs typeface="+mn-cs"/>
        </a:defRPr>
      </a:lvl1pPr>
      <a:lvl2pPr marL="742950" indent="-285750" algn="l" rtl="0" eaLnBrk="0" fontAlgn="base" hangingPunct="0">
        <a:spcBef>
          <a:spcPct val="20000"/>
        </a:spcBef>
        <a:spcAft>
          <a:spcPct val="0"/>
        </a:spcAft>
        <a:buClr>
          <a:srgbClr val="C00000"/>
        </a:buClr>
        <a:buSzPct val="120000"/>
        <a:buFont typeface="Arial" pitchFamily="34" charset="0"/>
        <a:buChar char="•"/>
        <a:defRPr sz="2800">
          <a:solidFill>
            <a:srgbClr val="323232"/>
          </a:solidFill>
          <a:latin typeface="+mn-lt"/>
          <a:ea typeface="+mn-ea"/>
        </a:defRPr>
      </a:lvl2pPr>
      <a:lvl3pPr marL="1143000" indent="-228600" algn="l" rtl="0" eaLnBrk="0" fontAlgn="base" hangingPunct="0">
        <a:spcBef>
          <a:spcPct val="20000"/>
        </a:spcBef>
        <a:spcAft>
          <a:spcPct val="0"/>
        </a:spcAft>
        <a:buClr>
          <a:srgbClr val="C00000"/>
        </a:buClr>
        <a:buSzPct val="120000"/>
        <a:buFont typeface="Arial" pitchFamily="34" charset="0"/>
        <a:buChar char="–"/>
        <a:defRPr sz="2400">
          <a:solidFill>
            <a:srgbClr val="323232"/>
          </a:solidFill>
          <a:latin typeface="+mn-lt"/>
          <a:ea typeface="+mn-ea"/>
        </a:defRPr>
      </a:lvl3pPr>
      <a:lvl4pPr marL="1600200" indent="-228600" algn="l" rtl="0" eaLnBrk="0" fontAlgn="base" hangingPunct="0">
        <a:spcBef>
          <a:spcPct val="20000"/>
        </a:spcBef>
        <a:spcAft>
          <a:spcPct val="0"/>
        </a:spcAft>
        <a:buChar char="o"/>
        <a:defRPr sz="2000">
          <a:solidFill>
            <a:srgbClr val="323232"/>
          </a:solidFill>
          <a:latin typeface="+mn-lt"/>
          <a:ea typeface="+mn-ea"/>
        </a:defRPr>
      </a:lvl4pPr>
      <a:lvl5pPr marL="2057400" indent="-228600" algn="l" rtl="0" eaLnBrk="0" fontAlgn="base" hangingPunct="0">
        <a:spcBef>
          <a:spcPct val="20000"/>
        </a:spcBef>
        <a:spcAft>
          <a:spcPct val="0"/>
        </a:spcAft>
        <a:defRPr sz="2000">
          <a:solidFill>
            <a:srgbClr val="323232"/>
          </a:solidFill>
          <a:latin typeface="+mn-lt"/>
          <a:ea typeface="+mn-ea"/>
        </a:defRPr>
      </a:lvl5pPr>
      <a:lvl6pPr marL="2514600" indent="-228600" algn="l" rtl="0" fontAlgn="base">
        <a:spcBef>
          <a:spcPct val="20000"/>
        </a:spcBef>
        <a:spcAft>
          <a:spcPct val="0"/>
        </a:spcAft>
        <a:defRPr sz="2000">
          <a:solidFill>
            <a:srgbClr val="323232"/>
          </a:solidFill>
          <a:latin typeface="+mn-lt"/>
          <a:ea typeface="+mn-ea"/>
        </a:defRPr>
      </a:lvl6pPr>
      <a:lvl7pPr marL="2971800" indent="-228600" algn="l" rtl="0" fontAlgn="base">
        <a:spcBef>
          <a:spcPct val="20000"/>
        </a:spcBef>
        <a:spcAft>
          <a:spcPct val="0"/>
        </a:spcAft>
        <a:defRPr sz="2000">
          <a:solidFill>
            <a:srgbClr val="323232"/>
          </a:solidFill>
          <a:latin typeface="+mn-lt"/>
          <a:ea typeface="+mn-ea"/>
        </a:defRPr>
      </a:lvl7pPr>
      <a:lvl8pPr marL="3429000" indent="-228600" algn="l" rtl="0" fontAlgn="base">
        <a:spcBef>
          <a:spcPct val="20000"/>
        </a:spcBef>
        <a:spcAft>
          <a:spcPct val="0"/>
        </a:spcAft>
        <a:defRPr sz="2000">
          <a:solidFill>
            <a:srgbClr val="323232"/>
          </a:solidFill>
          <a:latin typeface="+mn-lt"/>
          <a:ea typeface="+mn-ea"/>
        </a:defRPr>
      </a:lvl8pPr>
      <a:lvl9pPr marL="3886200" indent="-228600" algn="l" rtl="0" fontAlgn="base">
        <a:spcBef>
          <a:spcPct val="20000"/>
        </a:spcBef>
        <a:spcAft>
          <a:spcPct val="0"/>
        </a:spcAft>
        <a:defRPr sz="2000">
          <a:solidFill>
            <a:srgbClr val="32323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tinyurl.com/yb64apo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EconSkip@gmail.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theresourceimperativ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2793078-C722-4756-81A4-249987FA32F3}"/>
              </a:ext>
            </a:extLst>
          </p:cNvPr>
          <p:cNvSpPr>
            <a:spLocks noGrp="1" noChangeArrowheads="1"/>
          </p:cNvSpPr>
          <p:nvPr>
            <p:ph type="ctrTitle"/>
          </p:nvPr>
        </p:nvSpPr>
        <p:spPr>
          <a:xfrm>
            <a:off x="594102" y="2590800"/>
            <a:ext cx="7753586" cy="1371600"/>
          </a:xfrm>
          <a:noFill/>
          <a:ln/>
        </p:spPr>
        <p:txBody>
          <a:bodyPr/>
          <a:lstStyle/>
          <a:p>
            <a:pPr>
              <a:lnSpc>
                <a:spcPct val="80000"/>
              </a:lnSpc>
            </a:pPr>
            <a:r>
              <a:rPr lang="en-US" sz="2600" dirty="0">
                <a:solidFill>
                  <a:schemeClr val="tx1"/>
                </a:solidFill>
                <a:effectLst/>
                <a:latin typeface="Calibri" pitchFamily="34" charset="0"/>
              </a:rPr>
              <a:t>John A. “Skip” Laitner (@EconSkip)</a:t>
            </a:r>
            <a:br>
              <a:rPr lang="en-US" sz="2600" dirty="0">
                <a:solidFill>
                  <a:schemeClr val="tx1"/>
                </a:solidFill>
                <a:effectLst/>
                <a:latin typeface="Calibri" pitchFamily="34" charset="0"/>
              </a:rPr>
            </a:br>
            <a:br>
              <a:rPr lang="en-US" sz="2600" dirty="0">
                <a:solidFill>
                  <a:srgbClr val="3366CC"/>
                </a:solidFill>
                <a:effectLst/>
                <a:latin typeface="Calibri" pitchFamily="34" charset="0"/>
              </a:rPr>
            </a:br>
            <a:r>
              <a:rPr lang="en-US" sz="2600" i="1" dirty="0">
                <a:solidFill>
                  <a:srgbClr val="009900"/>
                </a:solidFill>
                <a:effectLst/>
                <a:latin typeface="Calibri" pitchFamily="34" charset="0"/>
              </a:rPr>
              <a:t>In Conversation with Colleagues at the Yale School of Forestry &amp; Environmental Studies</a:t>
            </a:r>
            <a:br>
              <a:rPr lang="en-US" sz="2600" i="1" dirty="0">
                <a:solidFill>
                  <a:srgbClr val="009900"/>
                </a:solidFill>
                <a:effectLst/>
                <a:latin typeface="Calibri" pitchFamily="34" charset="0"/>
              </a:rPr>
            </a:br>
            <a:br>
              <a:rPr lang="en-US" sz="2600" dirty="0">
                <a:effectLst/>
                <a:latin typeface="Calibri" pitchFamily="34" charset="0"/>
              </a:rPr>
            </a:br>
            <a:r>
              <a:rPr lang="en-US" sz="2600" dirty="0">
                <a:effectLst/>
                <a:latin typeface="Calibri" pitchFamily="34" charset="0"/>
              </a:rPr>
              <a:t>Yale University</a:t>
            </a:r>
            <a:br>
              <a:rPr lang="en-US" sz="2600" dirty="0">
                <a:effectLst/>
                <a:latin typeface="Calibri" pitchFamily="34" charset="0"/>
              </a:rPr>
            </a:br>
            <a:r>
              <a:rPr lang="en-US" sz="2600" dirty="0">
                <a:effectLst/>
                <a:latin typeface="Calibri" pitchFamily="34" charset="0"/>
              </a:rPr>
              <a:t>April 3, 2019</a:t>
            </a:r>
          </a:p>
        </p:txBody>
      </p:sp>
      <p:sp>
        <p:nvSpPr>
          <p:cNvPr id="13" name="Text Box 10">
            <a:extLst>
              <a:ext uri="{FF2B5EF4-FFF2-40B4-BE49-F238E27FC236}">
                <a16:creationId xmlns:a16="http://schemas.microsoft.com/office/drawing/2014/main" id="{EF8F645F-B7CE-4670-9377-B5217429355C}"/>
              </a:ext>
            </a:extLst>
          </p:cNvPr>
          <p:cNvSpPr txBox="1">
            <a:spLocks noChangeArrowheads="1"/>
          </p:cNvSpPr>
          <p:nvPr/>
        </p:nvSpPr>
        <p:spPr bwMode="auto">
          <a:xfrm>
            <a:off x="7910600" y="1483825"/>
            <a:ext cx="361950" cy="641350"/>
          </a:xfrm>
          <a:prstGeom prst="rect">
            <a:avLst/>
          </a:prstGeom>
          <a:noFill/>
          <a:ln w="9525" algn="ctr">
            <a:noFill/>
            <a:miter lim="800000"/>
            <a:headEnd/>
            <a:tailEnd/>
          </a:ln>
          <a:effectLst/>
        </p:spPr>
        <p:txBody>
          <a:bodyPr wrap="none">
            <a:spAutoFit/>
          </a:bodyPr>
          <a:lstStyle/>
          <a:p>
            <a:pPr algn="ctr">
              <a:defRPr/>
            </a:pPr>
            <a:r>
              <a:rPr lang="en-US" sz="3600" b="1" dirty="0">
                <a:solidFill>
                  <a:srgbClr val="002060"/>
                </a:solidFill>
                <a:latin typeface="+mj-lt"/>
                <a:ea typeface="ＭＳ Ｐゴシック" pitchFamily="-128" charset="-128"/>
              </a:rPr>
              <a:t>*</a:t>
            </a:r>
          </a:p>
        </p:txBody>
      </p:sp>
      <p:sp>
        <p:nvSpPr>
          <p:cNvPr id="14" name="Text Box 11">
            <a:extLst>
              <a:ext uri="{FF2B5EF4-FFF2-40B4-BE49-F238E27FC236}">
                <a16:creationId xmlns:a16="http://schemas.microsoft.com/office/drawing/2014/main" id="{EAFF365F-94AF-46D5-9577-411DF7C89FBE}"/>
              </a:ext>
            </a:extLst>
          </p:cNvPr>
          <p:cNvSpPr txBox="1">
            <a:spLocks noChangeArrowheads="1"/>
          </p:cNvSpPr>
          <p:nvPr/>
        </p:nvSpPr>
        <p:spPr bwMode="auto">
          <a:xfrm>
            <a:off x="609600" y="5943600"/>
            <a:ext cx="8153400" cy="457200"/>
          </a:xfrm>
          <a:prstGeom prst="rect">
            <a:avLst/>
          </a:prstGeom>
          <a:noFill/>
          <a:ln w="9525" algn="ctr">
            <a:noFill/>
            <a:miter lim="800000"/>
            <a:headEnd/>
            <a:tailEnd/>
          </a:ln>
          <a:effectLst/>
        </p:spPr>
        <p:txBody>
          <a:bodyPr>
            <a:spAutoFit/>
          </a:bodyPr>
          <a:lstStyle/>
          <a:p>
            <a:r>
              <a:rPr lang="en-US" sz="1200" b="1" dirty="0">
                <a:solidFill>
                  <a:srgbClr val="002060"/>
                </a:solidFill>
                <a:latin typeface="+mj-lt"/>
                <a:ea typeface="MS PGothic" pitchFamily="34" charset="-128"/>
              </a:rPr>
              <a:t>* In the spirit and tradition of Nobel Laureate and former Caltech physicist Richard Feynman, in his 1959 visionary talk, “There’s Plenty of Room at the Bottom.” See, http://www.its.caltech.edu/~feynman/plenty.html.</a:t>
            </a:r>
          </a:p>
        </p:txBody>
      </p:sp>
      <p:sp>
        <p:nvSpPr>
          <p:cNvPr id="8" name="Rectangle 8">
            <a:extLst>
              <a:ext uri="{FF2B5EF4-FFF2-40B4-BE49-F238E27FC236}">
                <a16:creationId xmlns:a16="http://schemas.microsoft.com/office/drawing/2014/main" id="{C48A813A-6747-41E6-8CC7-34AED457EBA0}"/>
              </a:ext>
            </a:extLst>
          </p:cNvPr>
          <p:cNvSpPr>
            <a:spLocks noChangeArrowheads="1"/>
          </p:cNvSpPr>
          <p:nvPr/>
        </p:nvSpPr>
        <p:spPr bwMode="auto">
          <a:xfrm>
            <a:off x="228600" y="1057100"/>
            <a:ext cx="8751194" cy="609600"/>
          </a:xfrm>
          <a:prstGeom prst="rect">
            <a:avLst/>
          </a:prstGeom>
          <a:noFill/>
          <a:ln w="9525">
            <a:noFill/>
            <a:miter lim="800000"/>
            <a:headEnd/>
            <a:tailEnd/>
          </a:ln>
        </p:spPr>
        <p:txBody>
          <a:bodyPr anchor="ctr"/>
          <a:lstStyle/>
          <a:p>
            <a:pPr algn="ctr" eaLnBrk="1" hangingPunct="1"/>
            <a:endParaRPr lang="en-US" sz="3600" b="1" dirty="0">
              <a:solidFill>
                <a:srgbClr val="002060"/>
              </a:solidFill>
              <a:effectLst>
                <a:outerShdw blurRad="38100" dist="38100" dir="2700000" algn="tl">
                  <a:srgbClr val="000000">
                    <a:alpha val="43137"/>
                  </a:srgbClr>
                </a:outerShdw>
              </a:effectLst>
              <a:latin typeface="Calibri" pitchFamily="34" charset="0"/>
              <a:ea typeface="Osaka" pitchFamily="-16" charset="-128"/>
            </a:endParaRPr>
          </a:p>
          <a:p>
            <a:pPr algn="ctr" eaLnBrk="1" hangingPunct="1"/>
            <a:r>
              <a:rPr lang="en-US" sz="3600" b="1" dirty="0">
                <a:solidFill>
                  <a:srgbClr val="002060"/>
                </a:solidFill>
                <a:effectLst>
                  <a:outerShdw blurRad="38100" dist="38100" dir="2700000" algn="tl">
                    <a:srgbClr val="000000">
                      <a:alpha val="43137"/>
                    </a:srgbClr>
                  </a:outerShdw>
                </a:effectLst>
                <a:latin typeface="Calibri" pitchFamily="34" charset="0"/>
                <a:ea typeface="Osaka" pitchFamily="-16" charset="-128"/>
              </a:rPr>
              <a:t>Rethinking Consumption: The Economic Imperative of Resource Productivity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6D309B-3DB7-4E83-B0B1-BDE700CA5786}"/>
              </a:ext>
            </a:extLst>
          </p:cNvPr>
          <p:cNvSpPr>
            <a:spLocks noGrp="1"/>
          </p:cNvSpPr>
          <p:nvPr>
            <p:ph type="sldNum" sz="quarter" idx="4"/>
          </p:nvPr>
        </p:nvSpPr>
        <p:spPr/>
        <p:txBody>
          <a:bodyPr/>
          <a:lstStyle/>
          <a:p>
            <a:pPr>
              <a:defRPr/>
            </a:pPr>
            <a:fld id="{61D36AA1-C76B-46EF-A05C-B330D9E4862B}" type="slidenum">
              <a:rPr lang="en-US" smtClean="0"/>
              <a:pPr>
                <a:defRPr/>
              </a:pPr>
              <a:t>9</a:t>
            </a:fld>
            <a:endParaRPr lang="en-US"/>
          </a:p>
        </p:txBody>
      </p:sp>
      <p:sp>
        <p:nvSpPr>
          <p:cNvPr id="11" name="Title 1">
            <a:extLst>
              <a:ext uri="{FF2B5EF4-FFF2-40B4-BE49-F238E27FC236}">
                <a16:creationId xmlns:a16="http://schemas.microsoft.com/office/drawing/2014/main" id="{B21426E1-58ED-4611-A6AE-8673D33D02D8}"/>
              </a:ext>
            </a:extLst>
          </p:cNvPr>
          <p:cNvSpPr txBox="1">
            <a:spLocks/>
          </p:cNvSpPr>
          <p:nvPr/>
        </p:nvSpPr>
        <p:spPr>
          <a:xfrm>
            <a:off x="644148" y="304800"/>
            <a:ext cx="78867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3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Arial"/>
                <a:ea typeface="+mj-ea"/>
                <a:cs typeface="Arial" pitchFamily="34" charset="0"/>
              </a:rPr>
              <a:t>U.S. Trends in Real GDP Per Capita </a:t>
            </a:r>
            <a:r>
              <a:rPr kumimoji="0" lang="en-US" sz="27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Arial"/>
                <a:ea typeface="+mj-ea"/>
                <a:cs typeface="Arial" pitchFamily="34" charset="0"/>
              </a:rPr>
              <a:t>(including 1973 and 2007 inflection points)</a:t>
            </a:r>
            <a:endParaRPr kumimoji="0" lang="en-US" sz="27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12" name="Content Placeholder 6">
            <a:extLst>
              <a:ext uri="{FF2B5EF4-FFF2-40B4-BE49-F238E27FC236}">
                <a16:creationId xmlns:a16="http://schemas.microsoft.com/office/drawing/2014/main" id="{64A03050-0759-4570-94E5-D065CF022C38}"/>
              </a:ext>
            </a:extLst>
          </p:cNvPr>
          <p:cNvGraphicFramePr>
            <a:graphicFrameLocks/>
          </p:cNvGraphicFramePr>
          <p:nvPr>
            <p:extLst/>
          </p:nvPr>
        </p:nvGraphicFramePr>
        <p:xfrm>
          <a:off x="628650" y="1505703"/>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26DC0F66-5117-4735-8775-8D14E9A793A2}"/>
              </a:ext>
            </a:extLst>
          </p:cNvPr>
          <p:cNvSpPr txBox="1"/>
          <p:nvPr/>
        </p:nvSpPr>
        <p:spPr>
          <a:xfrm>
            <a:off x="1421372" y="2726780"/>
            <a:ext cx="4775385"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b="1" dirty="0">
                <a:solidFill>
                  <a:srgbClr val="008000"/>
                </a:solidFill>
                <a:effectLst>
                  <a:outerShdw blurRad="38100" dist="38100" dir="2700000" algn="tl">
                    <a:srgbClr val="000000">
                      <a:alpha val="43137"/>
                    </a:srgbClr>
                  </a:outerShdw>
                </a:effectLst>
                <a:latin typeface="Calibri" panose="020F0502020204030204"/>
                <a:ea typeface="+mn-ea"/>
              </a:rPr>
              <a:t>What might this chart say about the erosion of our long-term social/economic well-being?</a:t>
            </a:r>
          </a:p>
        </p:txBody>
      </p:sp>
      <p:sp>
        <p:nvSpPr>
          <p:cNvPr id="14" name="TextBox 13">
            <a:extLst>
              <a:ext uri="{FF2B5EF4-FFF2-40B4-BE49-F238E27FC236}">
                <a16:creationId xmlns:a16="http://schemas.microsoft.com/office/drawing/2014/main" id="{C7A86F16-3EFC-4E88-84E3-42AB8BF7A93E}"/>
              </a:ext>
            </a:extLst>
          </p:cNvPr>
          <p:cNvSpPr txBox="1"/>
          <p:nvPr/>
        </p:nvSpPr>
        <p:spPr>
          <a:xfrm>
            <a:off x="2324742" y="4675584"/>
            <a:ext cx="6213246"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b="1" dirty="0">
                <a:solidFill>
                  <a:srgbClr val="008000"/>
                </a:solidFill>
                <a:effectLst>
                  <a:outerShdw blurRad="38100" dist="38100" dir="2700000" algn="tl">
                    <a:srgbClr val="000000">
                      <a:alpha val="43137"/>
                    </a:srgbClr>
                  </a:outerShdw>
                </a:effectLst>
                <a:latin typeface="Calibri" panose="020F0502020204030204"/>
                <a:ea typeface="+mn-ea"/>
              </a:rPr>
              <a:t>More critically, how might the inefficient use of energy and other resources account for a lagging economic robustness?</a:t>
            </a:r>
          </a:p>
        </p:txBody>
      </p:sp>
      <p:sp>
        <p:nvSpPr>
          <p:cNvPr id="15" name="TextBox 14">
            <a:extLst>
              <a:ext uri="{FF2B5EF4-FFF2-40B4-BE49-F238E27FC236}">
                <a16:creationId xmlns:a16="http://schemas.microsoft.com/office/drawing/2014/main" id="{9A36CA13-ADF6-46C5-BF7B-3DADBEABC577}"/>
              </a:ext>
            </a:extLst>
          </p:cNvPr>
          <p:cNvSpPr txBox="1"/>
          <p:nvPr/>
        </p:nvSpPr>
        <p:spPr>
          <a:xfrm>
            <a:off x="799128" y="5861828"/>
            <a:ext cx="7707864" cy="276999"/>
          </a:xfrm>
          <a:prstGeom prst="rect">
            <a:avLst/>
          </a:prstGeom>
          <a:noFill/>
        </p:spPr>
        <p:txBody>
          <a:bodyPr wrap="square" rtlCol="0">
            <a:spAutoFit/>
          </a:bodyPr>
          <a:lstStyle/>
          <a:p>
            <a:pPr algn="ctr" defTabSz="457200" eaLnBrk="1" fontAlgn="auto" hangingPunct="1">
              <a:spcBef>
                <a:spcPts val="0"/>
              </a:spcBef>
              <a:spcAft>
                <a:spcPts val="0"/>
              </a:spcAft>
            </a:pPr>
            <a:r>
              <a:rPr lang="en-US" sz="1200" b="1" dirty="0">
                <a:solidFill>
                  <a:prstClr val="black"/>
                </a:solidFill>
                <a:latin typeface="Calibri" panose="020F0502020204030204"/>
                <a:ea typeface="+mn-ea"/>
              </a:rPr>
              <a:t>Source:</a:t>
            </a:r>
            <a:r>
              <a:rPr lang="en-US" sz="1200" dirty="0">
                <a:solidFill>
                  <a:prstClr val="black"/>
                </a:solidFill>
                <a:latin typeface="Calibri" panose="020F0502020204030204"/>
                <a:ea typeface="+mn-ea"/>
              </a:rPr>
              <a:t> Calculations by Laitner, based on historical GDP data from the U.S. Bureau of Economic Analysis, December 2018.</a:t>
            </a:r>
          </a:p>
        </p:txBody>
      </p:sp>
    </p:spTree>
    <p:extLst>
      <p:ext uri="{BB962C8B-B14F-4D97-AF65-F5344CB8AC3E}">
        <p14:creationId xmlns:p14="http://schemas.microsoft.com/office/powerpoint/2010/main" val="18452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dissolve">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dissolve">
                                      <p:cBhvr>
                                        <p:cTn id="17" dur="500"/>
                                        <p:tgtEl>
                                          <p:spTgt spid="12">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dissolve">
                                      <p:cBhvr>
                                        <p:cTn id="22" dur="500"/>
                                        <p:tgtEl>
                                          <p:spTgt spid="12">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dissolve">
                                      <p:cBhvr>
                                        <p:cTn id="27" dur="500"/>
                                        <p:tgtEl>
                                          <p:spTgt spid="12">
                                            <p:graphicEl>
                                              <a:chart seriesIdx="2"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8F2419-99AE-4FA8-8D01-1538389D9BC1}"/>
              </a:ext>
            </a:extLst>
          </p:cNvPr>
          <p:cNvSpPr>
            <a:spLocks noGrp="1"/>
          </p:cNvSpPr>
          <p:nvPr>
            <p:ph type="sldNum" sz="quarter" idx="4"/>
          </p:nvPr>
        </p:nvSpPr>
        <p:spPr/>
        <p:txBody>
          <a:bodyPr/>
          <a:lstStyle/>
          <a:p>
            <a:pPr>
              <a:defRPr/>
            </a:pPr>
            <a:fld id="{61D36AA1-C76B-46EF-A05C-B330D9E4862B}" type="slidenum">
              <a:rPr lang="en-US" smtClean="0"/>
              <a:pPr>
                <a:defRPr/>
              </a:pPr>
              <a:t>10</a:t>
            </a:fld>
            <a:endParaRPr lang="en-US"/>
          </a:p>
        </p:txBody>
      </p:sp>
      <p:pic>
        <p:nvPicPr>
          <p:cNvPr id="3" name="Picture 2">
            <a:extLst>
              <a:ext uri="{FF2B5EF4-FFF2-40B4-BE49-F238E27FC236}">
                <a16:creationId xmlns:a16="http://schemas.microsoft.com/office/drawing/2014/main" id="{AC618BEA-A8D5-48A8-9957-DCBD47F3266C}"/>
              </a:ext>
            </a:extLst>
          </p:cNvPr>
          <p:cNvPicPr>
            <a:picLocks noChangeAspect="1"/>
          </p:cNvPicPr>
          <p:nvPr/>
        </p:nvPicPr>
        <p:blipFill>
          <a:blip r:embed="rId2"/>
          <a:stretch>
            <a:fillRect/>
          </a:stretch>
        </p:blipFill>
        <p:spPr>
          <a:xfrm>
            <a:off x="777240" y="1197864"/>
            <a:ext cx="7647668" cy="4527343"/>
          </a:xfrm>
          <a:prstGeom prst="rect">
            <a:avLst/>
          </a:prstGeom>
        </p:spPr>
      </p:pic>
      <p:sp>
        <p:nvSpPr>
          <p:cNvPr id="4" name="TextBox 3">
            <a:extLst>
              <a:ext uri="{FF2B5EF4-FFF2-40B4-BE49-F238E27FC236}">
                <a16:creationId xmlns:a16="http://schemas.microsoft.com/office/drawing/2014/main" id="{CDA1E66A-9369-441B-97C4-E01498D1E839}"/>
              </a:ext>
            </a:extLst>
          </p:cNvPr>
          <p:cNvSpPr txBox="1"/>
          <p:nvPr/>
        </p:nvSpPr>
        <p:spPr>
          <a:xfrm>
            <a:off x="715506" y="5679648"/>
            <a:ext cx="7788123" cy="477054"/>
          </a:xfrm>
          <a:prstGeom prst="rect">
            <a:avLst/>
          </a:prstGeom>
          <a:noFill/>
        </p:spPr>
        <p:txBody>
          <a:bodyPr wrap="square" rtlCol="0">
            <a:spAutoFit/>
          </a:bodyPr>
          <a:lstStyle/>
          <a:p>
            <a:r>
              <a:rPr lang="en-US" sz="1250" b="1" dirty="0"/>
              <a:t>Source:</a:t>
            </a:r>
            <a:r>
              <a:rPr lang="en-US" sz="1250" dirty="0"/>
              <a:t> John “Skip” Laitner, based on U.S. Energy Information Administration data 1949-2017 with Woods and Poole projections from 2018 to 2050 (December 2018).</a:t>
            </a:r>
          </a:p>
        </p:txBody>
      </p:sp>
      <p:sp>
        <p:nvSpPr>
          <p:cNvPr id="5" name="Title 1">
            <a:extLst>
              <a:ext uri="{FF2B5EF4-FFF2-40B4-BE49-F238E27FC236}">
                <a16:creationId xmlns:a16="http://schemas.microsoft.com/office/drawing/2014/main" id="{A8FE000E-8DD5-4787-A762-C0925B553739}"/>
              </a:ext>
            </a:extLst>
          </p:cNvPr>
          <p:cNvSpPr txBox="1">
            <a:spLocks/>
          </p:cNvSpPr>
          <p:nvPr/>
        </p:nvSpPr>
        <p:spPr>
          <a:xfrm>
            <a:off x="136902" y="441960"/>
            <a:ext cx="8915400" cy="115824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sz="3400" kern="0" dirty="0">
                <a:effectLst>
                  <a:outerShdw blurRad="38100" dist="38100" dir="2700000" algn="tl">
                    <a:srgbClr val="000000">
                      <a:alpha val="43137"/>
                    </a:srgbClr>
                  </a:outerShdw>
                </a:effectLst>
              </a:rPr>
              <a:t>Growth Trends from Truman to Trump. . .</a:t>
            </a:r>
          </a:p>
        </p:txBody>
      </p:sp>
      <p:sp>
        <p:nvSpPr>
          <p:cNvPr id="6" name="TextBox 5">
            <a:extLst>
              <a:ext uri="{FF2B5EF4-FFF2-40B4-BE49-F238E27FC236}">
                <a16:creationId xmlns:a16="http://schemas.microsoft.com/office/drawing/2014/main" id="{A3406970-5BE8-4658-BECC-834F2BE62AFB}"/>
              </a:ext>
            </a:extLst>
          </p:cNvPr>
          <p:cNvSpPr txBox="1"/>
          <p:nvPr/>
        </p:nvSpPr>
        <p:spPr>
          <a:xfrm>
            <a:off x="3276600" y="1965702"/>
            <a:ext cx="4939173" cy="1015663"/>
          </a:xfrm>
          <a:prstGeom prst="rect">
            <a:avLst/>
          </a:prstGeom>
          <a:noFill/>
        </p:spPr>
        <p:txBody>
          <a:bodyPr wrap="none" rtlCol="0">
            <a:spAutoFit/>
          </a:bodyPr>
          <a:lstStyle/>
          <a:p>
            <a:r>
              <a:rPr lang="en-US" sz="1500" b="1" dirty="0"/>
              <a:t>Three things of note. . .</a:t>
            </a:r>
          </a:p>
          <a:p>
            <a:r>
              <a:rPr lang="en-US" sz="1500" dirty="0"/>
              <a:t>(1) Average DEM growth rate: 2.6%</a:t>
            </a:r>
          </a:p>
          <a:p>
            <a:r>
              <a:rPr lang="en-US" sz="1500" dirty="0"/>
              <a:t>(2) Average GOP growth rate: 1.6%</a:t>
            </a:r>
          </a:p>
          <a:p>
            <a:r>
              <a:rPr lang="en-US" sz="1500" dirty="0"/>
              <a:t>(3) But also note a steadily declining rate… Regardless!</a:t>
            </a:r>
          </a:p>
        </p:txBody>
      </p:sp>
      <p:sp>
        <p:nvSpPr>
          <p:cNvPr id="7" name="TextBox 6">
            <a:extLst>
              <a:ext uri="{FF2B5EF4-FFF2-40B4-BE49-F238E27FC236}">
                <a16:creationId xmlns:a16="http://schemas.microsoft.com/office/drawing/2014/main" id="{FBE35727-684E-42A0-814C-D765AB825BE3}"/>
              </a:ext>
            </a:extLst>
          </p:cNvPr>
          <p:cNvSpPr txBox="1"/>
          <p:nvPr/>
        </p:nvSpPr>
        <p:spPr>
          <a:xfrm>
            <a:off x="1515795" y="3979188"/>
            <a:ext cx="6607899" cy="323165"/>
          </a:xfrm>
          <a:prstGeom prst="rect">
            <a:avLst/>
          </a:prstGeom>
          <a:noFill/>
        </p:spPr>
        <p:txBody>
          <a:bodyPr wrap="none" rtlCol="0">
            <a:spAutoFit/>
          </a:bodyPr>
          <a:lstStyle/>
          <a:p>
            <a:r>
              <a:rPr lang="en-US" sz="1500" b="1" dirty="0">
                <a:solidFill>
                  <a:srgbClr val="008000"/>
                </a:solidFill>
                <a:effectLst>
                  <a:outerShdw blurRad="38100" dist="38100" dir="2700000" algn="tl">
                    <a:srgbClr val="000000">
                      <a:alpha val="43137"/>
                    </a:srgbClr>
                  </a:outerShdw>
                </a:effectLst>
              </a:rPr>
              <a:t>And how might inefficiencies further impact our economic well-being?</a:t>
            </a:r>
          </a:p>
        </p:txBody>
      </p:sp>
      <p:sp>
        <p:nvSpPr>
          <p:cNvPr id="8" name="Oval 7">
            <a:extLst>
              <a:ext uri="{FF2B5EF4-FFF2-40B4-BE49-F238E27FC236}">
                <a16:creationId xmlns:a16="http://schemas.microsoft.com/office/drawing/2014/main" id="{1B03D68D-4E99-4918-AA6B-9FB2D263D817}"/>
              </a:ext>
            </a:extLst>
          </p:cNvPr>
          <p:cNvSpPr/>
          <p:nvPr/>
        </p:nvSpPr>
        <p:spPr bwMode="auto">
          <a:xfrm rot="2543536">
            <a:off x="7218768" y="4205035"/>
            <a:ext cx="515127" cy="1655529"/>
          </a:xfrm>
          <a:prstGeom prst="ellipse">
            <a:avLst/>
          </a:prstGeom>
          <a:noFill/>
          <a:ln w="9525" cap="flat" cmpd="sng" algn="ctr">
            <a:solidFill>
              <a:srgbClr val="B9310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96" charset="-128"/>
            </a:endParaRPr>
          </a:p>
        </p:txBody>
      </p:sp>
    </p:spTree>
    <p:extLst>
      <p:ext uri="{BB962C8B-B14F-4D97-AF65-F5344CB8AC3E}">
        <p14:creationId xmlns:p14="http://schemas.microsoft.com/office/powerpoint/2010/main" val="14495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dissolve">
                                      <p:cBhvr>
                                        <p:cTn id="15" dur="500"/>
                                        <p:tgtEl>
                                          <p:spTgt spid="6">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dissolve">
                                      <p:cBhvr>
                                        <p:cTn id="18" dur="500"/>
                                        <p:tgtEl>
                                          <p:spTgt spid="6">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dissolv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p:cTn id="26"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694B-2906-4C46-92C4-F3A9E5282D59}"/>
              </a:ext>
            </a:extLst>
          </p:cNvPr>
          <p:cNvSpPr>
            <a:spLocks noGrp="1"/>
          </p:cNvSpPr>
          <p:nvPr>
            <p:ph type="title"/>
          </p:nvPr>
        </p:nvSpPr>
        <p:spPr>
          <a:xfrm>
            <a:off x="514000" y="533400"/>
            <a:ext cx="8139550" cy="1143000"/>
          </a:xfrm>
        </p:spPr>
        <p:txBody>
          <a:bodyPr/>
          <a:lstStyle/>
          <a:p>
            <a:r>
              <a:rPr lang="en-US" dirty="0"/>
              <a:t>What Might Constitute Greater Energy and Resource Productivity? </a:t>
            </a:r>
          </a:p>
        </p:txBody>
      </p:sp>
      <p:sp>
        <p:nvSpPr>
          <p:cNvPr id="3" name="Content Placeholder 2">
            <a:extLst>
              <a:ext uri="{FF2B5EF4-FFF2-40B4-BE49-F238E27FC236}">
                <a16:creationId xmlns:a16="http://schemas.microsoft.com/office/drawing/2014/main" id="{A41C14A0-83B8-4F45-BADE-21B29D37F4DE}"/>
              </a:ext>
            </a:extLst>
          </p:cNvPr>
          <p:cNvSpPr>
            <a:spLocks noGrp="1"/>
          </p:cNvSpPr>
          <p:nvPr>
            <p:ph idx="1"/>
          </p:nvPr>
        </p:nvSpPr>
        <p:spPr>
          <a:xfrm>
            <a:off x="609600" y="1905000"/>
            <a:ext cx="7924800" cy="4114800"/>
          </a:xfrm>
        </p:spPr>
        <p:txBody>
          <a:bodyPr/>
          <a:lstStyle/>
          <a:p>
            <a:pPr marL="457200" indent="-457200">
              <a:buClr>
                <a:srgbClr val="C00000"/>
              </a:buClr>
              <a:buSzPct val="143000"/>
              <a:buFont typeface="Arial" panose="020B0604020202020204" pitchFamily="34" charset="0"/>
              <a:buChar char="•"/>
            </a:pPr>
            <a:r>
              <a:rPr lang="en-US" sz="2800" dirty="0">
                <a:solidFill>
                  <a:schemeClr val="tx1"/>
                </a:solidFill>
              </a:rPr>
              <a:t>Yes, end-use energy efficiency;</a:t>
            </a:r>
          </a:p>
          <a:p>
            <a:pPr marL="457200" indent="-457200">
              <a:buClr>
                <a:srgbClr val="C00000"/>
              </a:buClr>
              <a:buSzPct val="143000"/>
              <a:buFont typeface="Arial" panose="020B0604020202020204" pitchFamily="34" charset="0"/>
              <a:buChar char="•"/>
            </a:pPr>
            <a:r>
              <a:rPr lang="en-US" sz="2800" dirty="0">
                <a:solidFill>
                  <a:schemeClr val="tx1"/>
                </a:solidFill>
              </a:rPr>
              <a:t>But also the development and deployment of renewable energy technologies and systems; </a:t>
            </a:r>
          </a:p>
          <a:p>
            <a:pPr marL="457200" indent="-457200">
              <a:buClr>
                <a:srgbClr val="C00000"/>
              </a:buClr>
              <a:buSzPct val="143000"/>
              <a:buFont typeface="Arial" panose="020B0604020202020204" pitchFamily="34" charset="0"/>
              <a:buChar char="•"/>
            </a:pPr>
            <a:r>
              <a:rPr lang="en-US" sz="2800" dirty="0">
                <a:solidFill>
                  <a:schemeClr val="tx1"/>
                </a:solidFill>
              </a:rPr>
              <a:t>And finally, much greater levels of resource productivity – whether better use of capital, materials, water, food, and especially energy.</a:t>
            </a:r>
          </a:p>
          <a:p>
            <a:pPr marL="457200" indent="-457200">
              <a:buClr>
                <a:srgbClr val="C00000"/>
              </a:buClr>
              <a:buSzPct val="143000"/>
              <a:buFont typeface="Arial" panose="020B0604020202020204" pitchFamily="34" charset="0"/>
              <a:buChar char="•"/>
            </a:pPr>
            <a:r>
              <a:rPr lang="en-US" sz="2800" dirty="0">
                <a:solidFill>
                  <a:schemeClr val="tx1"/>
                </a:solidFill>
              </a:rPr>
              <a:t>With a question of how all this might impact our social/economic well-being?</a:t>
            </a:r>
          </a:p>
        </p:txBody>
      </p:sp>
      <p:sp>
        <p:nvSpPr>
          <p:cNvPr id="4" name="Slide Number Placeholder 3">
            <a:extLst>
              <a:ext uri="{FF2B5EF4-FFF2-40B4-BE49-F238E27FC236}">
                <a16:creationId xmlns:a16="http://schemas.microsoft.com/office/drawing/2014/main" id="{F2893663-033E-429D-BA05-348ED23F828B}"/>
              </a:ext>
            </a:extLst>
          </p:cNvPr>
          <p:cNvSpPr>
            <a:spLocks noGrp="1"/>
          </p:cNvSpPr>
          <p:nvPr>
            <p:ph type="sldNum" sz="quarter" idx="4"/>
          </p:nvPr>
        </p:nvSpPr>
        <p:spPr/>
        <p:txBody>
          <a:bodyPr/>
          <a:lstStyle/>
          <a:p>
            <a:pPr>
              <a:defRPr/>
            </a:pPr>
            <a:fld id="{61D36AA1-C76B-46EF-A05C-B330D9E4862B}" type="slidenum">
              <a:rPr lang="en-US" smtClean="0"/>
              <a:pPr>
                <a:defRPr/>
              </a:pPr>
              <a:t>11</a:t>
            </a:fld>
            <a:endParaRPr lang="en-US"/>
          </a:p>
        </p:txBody>
      </p:sp>
    </p:spTree>
    <p:extLst>
      <p:ext uri="{BB962C8B-B14F-4D97-AF65-F5344CB8AC3E}">
        <p14:creationId xmlns:p14="http://schemas.microsoft.com/office/powerpoint/2010/main" val="362323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1BF630-3F06-4BE0-BD2C-804451E747B9}"/>
              </a:ext>
            </a:extLst>
          </p:cNvPr>
          <p:cNvSpPr>
            <a:spLocks noGrp="1"/>
          </p:cNvSpPr>
          <p:nvPr>
            <p:ph type="sldNum" sz="quarter" idx="4"/>
          </p:nvPr>
        </p:nvSpPr>
        <p:spPr/>
        <p:txBody>
          <a:bodyPr/>
          <a:lstStyle/>
          <a:p>
            <a:pPr>
              <a:defRPr/>
            </a:pPr>
            <a:fld id="{61D36AA1-C76B-46EF-A05C-B330D9E4862B}" type="slidenum">
              <a:rPr lang="en-US" smtClean="0"/>
              <a:pPr>
                <a:defRPr/>
              </a:pPr>
              <a:t>12</a:t>
            </a:fld>
            <a:endParaRPr lang="en-US"/>
          </a:p>
        </p:txBody>
      </p:sp>
      <p:sp>
        <p:nvSpPr>
          <p:cNvPr id="3" name="Title 1">
            <a:extLst>
              <a:ext uri="{FF2B5EF4-FFF2-40B4-BE49-F238E27FC236}">
                <a16:creationId xmlns:a16="http://schemas.microsoft.com/office/drawing/2014/main" id="{F0F54D59-CD82-41DD-A96F-EA0968A4E858}"/>
              </a:ext>
            </a:extLst>
          </p:cNvPr>
          <p:cNvSpPr txBox="1">
            <a:spLocks/>
          </p:cNvSpPr>
          <p:nvPr/>
        </p:nvSpPr>
        <p:spPr>
          <a:xfrm>
            <a:off x="381000" y="304800"/>
            <a:ext cx="8382000" cy="1143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sz="2800" kern="0" dirty="0">
                <a:effectLst>
                  <a:outerShdw blurRad="38100" dist="38100" dir="2700000" algn="tl">
                    <a:srgbClr val="000000">
                      <a:alpha val="43137"/>
                    </a:srgbClr>
                  </a:outerShdw>
                </a:effectLst>
              </a:rPr>
              <a:t>The Connection Between U.S. Energy Productivity and Per Capita Income (1950-2018)</a:t>
            </a:r>
          </a:p>
        </p:txBody>
      </p:sp>
      <p:graphicFrame>
        <p:nvGraphicFramePr>
          <p:cNvPr id="4" name="Content Placeholder 6">
            <a:extLst>
              <a:ext uri="{FF2B5EF4-FFF2-40B4-BE49-F238E27FC236}">
                <a16:creationId xmlns:a16="http://schemas.microsoft.com/office/drawing/2014/main" id="{19B3C940-B158-44CA-B2F7-E7D9A8848D1D}"/>
              </a:ext>
            </a:extLst>
          </p:cNvPr>
          <p:cNvGraphicFramePr>
            <a:graphicFrameLocks/>
          </p:cNvGraphicFramePr>
          <p:nvPr>
            <p:extLst/>
          </p:nvPr>
        </p:nvGraphicFramePr>
        <p:xfrm>
          <a:off x="762000" y="1295400"/>
          <a:ext cx="7924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17221CA-4C64-42DD-9F8D-CE03F3BF30B1}"/>
              </a:ext>
            </a:extLst>
          </p:cNvPr>
          <p:cNvSpPr txBox="1"/>
          <p:nvPr/>
        </p:nvSpPr>
        <p:spPr>
          <a:xfrm>
            <a:off x="2590800" y="4522837"/>
            <a:ext cx="639919" cy="338554"/>
          </a:xfrm>
          <a:prstGeom prst="rect">
            <a:avLst/>
          </a:prstGeom>
          <a:noFill/>
        </p:spPr>
        <p:txBody>
          <a:bodyPr wrap="none" rtlCol="0">
            <a:spAutoFit/>
          </a:bodyPr>
          <a:lstStyle/>
          <a:p>
            <a:r>
              <a:rPr lang="en-US" sz="1600" b="1" dirty="0"/>
              <a:t>1950</a:t>
            </a:r>
          </a:p>
        </p:txBody>
      </p:sp>
      <p:sp>
        <p:nvSpPr>
          <p:cNvPr id="6" name="TextBox 5">
            <a:extLst>
              <a:ext uri="{FF2B5EF4-FFF2-40B4-BE49-F238E27FC236}">
                <a16:creationId xmlns:a16="http://schemas.microsoft.com/office/drawing/2014/main" id="{C376BA2F-26EC-4AA0-9132-93A4E188FDF2}"/>
              </a:ext>
            </a:extLst>
          </p:cNvPr>
          <p:cNvSpPr txBox="1"/>
          <p:nvPr/>
        </p:nvSpPr>
        <p:spPr>
          <a:xfrm>
            <a:off x="7551581" y="1905000"/>
            <a:ext cx="639919" cy="338554"/>
          </a:xfrm>
          <a:prstGeom prst="rect">
            <a:avLst/>
          </a:prstGeom>
          <a:noFill/>
        </p:spPr>
        <p:txBody>
          <a:bodyPr wrap="none" rtlCol="0">
            <a:spAutoFit/>
          </a:bodyPr>
          <a:lstStyle/>
          <a:p>
            <a:r>
              <a:rPr lang="en-US" sz="1600" b="1" dirty="0"/>
              <a:t>2018</a:t>
            </a:r>
          </a:p>
        </p:txBody>
      </p:sp>
      <p:sp>
        <p:nvSpPr>
          <p:cNvPr id="7" name="TextBox 6">
            <a:extLst>
              <a:ext uri="{FF2B5EF4-FFF2-40B4-BE49-F238E27FC236}">
                <a16:creationId xmlns:a16="http://schemas.microsoft.com/office/drawing/2014/main" id="{7261E8F6-7830-48AD-AD6D-9F8FE186651C}"/>
              </a:ext>
            </a:extLst>
          </p:cNvPr>
          <p:cNvSpPr txBox="1"/>
          <p:nvPr/>
        </p:nvSpPr>
        <p:spPr>
          <a:xfrm>
            <a:off x="2438400" y="3733800"/>
            <a:ext cx="639919" cy="338554"/>
          </a:xfrm>
          <a:prstGeom prst="rect">
            <a:avLst/>
          </a:prstGeom>
          <a:noFill/>
        </p:spPr>
        <p:txBody>
          <a:bodyPr wrap="none" rtlCol="0">
            <a:spAutoFit/>
          </a:bodyPr>
          <a:lstStyle/>
          <a:p>
            <a:r>
              <a:rPr lang="en-US" sz="1600" b="1" dirty="0"/>
              <a:t>1970</a:t>
            </a:r>
          </a:p>
        </p:txBody>
      </p:sp>
      <p:sp>
        <p:nvSpPr>
          <p:cNvPr id="8" name="TextBox 7">
            <a:extLst>
              <a:ext uri="{FF2B5EF4-FFF2-40B4-BE49-F238E27FC236}">
                <a16:creationId xmlns:a16="http://schemas.microsoft.com/office/drawing/2014/main" id="{F853D89F-B237-494B-8606-3672944DD27D}"/>
              </a:ext>
            </a:extLst>
          </p:cNvPr>
          <p:cNvSpPr txBox="1"/>
          <p:nvPr/>
        </p:nvSpPr>
        <p:spPr>
          <a:xfrm>
            <a:off x="759258" y="5891842"/>
            <a:ext cx="7775142" cy="276999"/>
          </a:xfrm>
          <a:prstGeom prst="rect">
            <a:avLst/>
          </a:prstGeom>
          <a:noFill/>
        </p:spPr>
        <p:txBody>
          <a:bodyPr wrap="none" rtlCol="0">
            <a:spAutoFit/>
          </a:bodyPr>
          <a:lstStyle/>
          <a:p>
            <a:pPr algn="ctr"/>
            <a:r>
              <a:rPr lang="en-US" sz="1200" b="1" dirty="0"/>
              <a:t>Source:</a:t>
            </a:r>
            <a:r>
              <a:rPr lang="en-US" sz="1200" dirty="0"/>
              <a:t> Calculations by John A. “Skip” Laitner using EIA and BEA data for the United States, December  2018. </a:t>
            </a:r>
          </a:p>
        </p:txBody>
      </p:sp>
      <p:sp>
        <p:nvSpPr>
          <p:cNvPr id="9" name="TextBox 8">
            <a:extLst>
              <a:ext uri="{FF2B5EF4-FFF2-40B4-BE49-F238E27FC236}">
                <a16:creationId xmlns:a16="http://schemas.microsoft.com/office/drawing/2014/main" id="{27AC989C-BD8F-429B-9DDF-24D7E5CCA557}"/>
              </a:ext>
            </a:extLst>
          </p:cNvPr>
          <p:cNvSpPr txBox="1"/>
          <p:nvPr/>
        </p:nvSpPr>
        <p:spPr>
          <a:xfrm>
            <a:off x="3962400" y="3844369"/>
            <a:ext cx="4419600" cy="1200329"/>
          </a:xfrm>
          <a:prstGeom prst="rect">
            <a:avLst/>
          </a:prstGeom>
          <a:noFill/>
        </p:spPr>
        <p:txBody>
          <a:bodyPr wrap="square" rtlCol="0">
            <a:spAutoFit/>
          </a:bodyPr>
          <a:lstStyle/>
          <a:p>
            <a:r>
              <a:rPr lang="en-US" sz="1800" b="1" i="1" dirty="0">
                <a:solidFill>
                  <a:srgbClr val="002060"/>
                </a:solidFill>
              </a:rPr>
              <a:t>Given the full evidence, any thoughtful review would highlight the social and economic imperative of much greater energy and resource productivity!</a:t>
            </a:r>
          </a:p>
        </p:txBody>
      </p:sp>
    </p:spTree>
    <p:extLst>
      <p:ext uri="{BB962C8B-B14F-4D97-AF65-F5344CB8AC3E}">
        <p14:creationId xmlns:p14="http://schemas.microsoft.com/office/powerpoint/2010/main" val="375189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21FFEC-15A8-4F48-87DE-B0833F19A1DA}"/>
              </a:ext>
            </a:extLst>
          </p:cNvPr>
          <p:cNvSpPr>
            <a:spLocks noGrp="1"/>
          </p:cNvSpPr>
          <p:nvPr>
            <p:ph type="sldNum" sz="quarter" idx="4"/>
          </p:nvPr>
        </p:nvSpPr>
        <p:spPr/>
        <p:txBody>
          <a:bodyPr/>
          <a:lstStyle/>
          <a:p>
            <a:pPr>
              <a:defRPr/>
            </a:pPr>
            <a:fld id="{61D36AA1-C76B-46EF-A05C-B330D9E4862B}" type="slidenum">
              <a:rPr lang="en-US" smtClean="0"/>
              <a:pPr>
                <a:defRPr/>
              </a:pPr>
              <a:t>13</a:t>
            </a:fld>
            <a:endParaRPr lang="en-US"/>
          </a:p>
        </p:txBody>
      </p:sp>
      <p:sp>
        <p:nvSpPr>
          <p:cNvPr id="4" name="Rectangle 3">
            <a:extLst>
              <a:ext uri="{FF2B5EF4-FFF2-40B4-BE49-F238E27FC236}">
                <a16:creationId xmlns:a16="http://schemas.microsoft.com/office/drawing/2014/main" id="{FD8F328A-0FB2-4748-A350-E779A5ADD7C1}"/>
              </a:ext>
            </a:extLst>
          </p:cNvPr>
          <p:cNvSpPr>
            <a:spLocks noChangeArrowheads="1"/>
          </p:cNvSpPr>
          <p:nvPr/>
        </p:nvSpPr>
        <p:spPr bwMode="auto">
          <a:xfrm>
            <a:off x="533400" y="1524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rgbClr val="000099"/>
                </a:solidFill>
                <a:latin typeface="Arial" panose="020B0604020202020204" pitchFamily="34" charset="0"/>
                <a:ea typeface="ＭＳ Ｐゴシック" panose="020B0600070205080204" pitchFamily="34" charset="-128"/>
              </a:defRPr>
            </a:lvl1pPr>
            <a:lvl2pPr marL="742950" indent="-285750" algn="ctr">
              <a:defRPr sz="3600" b="1">
                <a:solidFill>
                  <a:srgbClr val="000099"/>
                </a:solidFill>
                <a:latin typeface="Arial" panose="020B0604020202020204" pitchFamily="34" charset="0"/>
                <a:ea typeface="ＭＳ Ｐゴシック" panose="020B0600070205080204" pitchFamily="34" charset="-128"/>
              </a:defRPr>
            </a:lvl2pPr>
            <a:lvl3pPr marL="1143000" indent="-228600" algn="ctr">
              <a:defRPr sz="3600" b="1">
                <a:solidFill>
                  <a:srgbClr val="000099"/>
                </a:solidFill>
                <a:latin typeface="Arial" panose="020B0604020202020204" pitchFamily="34" charset="0"/>
                <a:ea typeface="ＭＳ Ｐゴシック" panose="020B0600070205080204" pitchFamily="34" charset="-128"/>
              </a:defRPr>
            </a:lvl3pPr>
            <a:lvl4pPr marL="1600200" indent="-228600" algn="ctr">
              <a:defRPr sz="3600" b="1">
                <a:solidFill>
                  <a:srgbClr val="000099"/>
                </a:solidFill>
                <a:latin typeface="Arial" panose="020B0604020202020204" pitchFamily="34" charset="0"/>
                <a:ea typeface="ＭＳ Ｐゴシック" panose="020B0600070205080204" pitchFamily="34" charset="-128"/>
              </a:defRPr>
            </a:lvl4pPr>
            <a:lvl5pPr marL="2057400" indent="-228600" algn="ctr">
              <a:defRPr sz="3600" b="1">
                <a:solidFill>
                  <a:srgbClr val="000099"/>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9pPr>
          </a:lstStyle>
          <a:p>
            <a:r>
              <a:rPr lang="en-US" altLang="en-US" sz="3200" dirty="0">
                <a:solidFill>
                  <a:srgbClr val="002060"/>
                </a:solidFill>
                <a:effectLst>
                  <a:outerShdw blurRad="38100" dist="38100" dir="2700000" algn="tl">
                    <a:srgbClr val="000000">
                      <a:alpha val="43137"/>
                    </a:srgbClr>
                  </a:outerShdw>
                </a:effectLst>
              </a:rPr>
              <a:t>The Presumption We Need to Overcome</a:t>
            </a:r>
          </a:p>
        </p:txBody>
      </p:sp>
      <p:pic>
        <p:nvPicPr>
          <p:cNvPr id="5" name="Picture 4">
            <a:extLst>
              <a:ext uri="{FF2B5EF4-FFF2-40B4-BE49-F238E27FC236}">
                <a16:creationId xmlns:a16="http://schemas.microsoft.com/office/drawing/2014/main" id="{B5A8B31A-1E7D-42F6-90F3-E1689166827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00100" y="1066800"/>
            <a:ext cx="7429500" cy="4953000"/>
          </a:xfrm>
          <a:prstGeom prst="rect">
            <a:avLst/>
          </a:prstGeom>
        </p:spPr>
      </p:pic>
      <p:pic>
        <p:nvPicPr>
          <p:cNvPr id="6" name="Picture 5">
            <a:extLst>
              <a:ext uri="{FF2B5EF4-FFF2-40B4-BE49-F238E27FC236}">
                <a16:creationId xmlns:a16="http://schemas.microsoft.com/office/drawing/2014/main" id="{3F027555-D3AD-465D-A140-98AB1D8C92AD}"/>
              </a:ext>
            </a:extLst>
          </p:cNvPr>
          <p:cNvPicPr>
            <a:picLocks noChangeAspect="1"/>
          </p:cNvPicPr>
          <p:nvPr/>
        </p:nvPicPr>
        <p:blipFill rotWithShape="1">
          <a:blip r:embed="rId2">
            <a:extLst>
              <a:ext uri="{28A0092B-C50C-407E-A947-70E740481C1C}">
                <a14:useLocalDpi xmlns:a14="http://schemas.microsoft.com/office/drawing/2010/main" val="0"/>
              </a:ext>
            </a:extLst>
          </a:blip>
          <a:srcRect l="10552" t="24145" r="52360" b="47380"/>
          <a:stretch/>
        </p:blipFill>
        <p:spPr>
          <a:xfrm>
            <a:off x="1580822" y="2278252"/>
            <a:ext cx="2755469" cy="1410346"/>
          </a:xfrm>
          <a:prstGeom prst="ellipse">
            <a:avLst/>
          </a:prstGeom>
        </p:spPr>
      </p:pic>
    </p:spTree>
    <p:extLst>
      <p:ext uri="{BB962C8B-B14F-4D97-AF65-F5344CB8AC3E}">
        <p14:creationId xmlns:p14="http://schemas.microsoft.com/office/powerpoint/2010/main" val="5110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421594-8C8F-4F2B-8C6F-CE4699DAE985}"/>
              </a:ext>
            </a:extLst>
          </p:cNvPr>
          <p:cNvSpPr>
            <a:spLocks noGrp="1"/>
          </p:cNvSpPr>
          <p:nvPr>
            <p:ph type="sldNum" sz="quarter" idx="4"/>
          </p:nvPr>
        </p:nvSpPr>
        <p:spPr/>
        <p:txBody>
          <a:bodyPr/>
          <a:lstStyle/>
          <a:p>
            <a:pPr>
              <a:defRPr/>
            </a:pPr>
            <a:fld id="{61D36AA1-C76B-46EF-A05C-B330D9E4862B}" type="slidenum">
              <a:rPr lang="en-US" smtClean="0"/>
              <a:pPr>
                <a:defRPr/>
              </a:pPr>
              <a:t>14</a:t>
            </a:fld>
            <a:endParaRPr lang="en-US"/>
          </a:p>
        </p:txBody>
      </p:sp>
      <p:sp>
        <p:nvSpPr>
          <p:cNvPr id="3" name="Rectangle 4">
            <a:extLst>
              <a:ext uri="{FF2B5EF4-FFF2-40B4-BE49-F238E27FC236}">
                <a16:creationId xmlns:a16="http://schemas.microsoft.com/office/drawing/2014/main" id="{83FF1B0D-008E-4CA9-BD36-A3B314BD1770}"/>
              </a:ext>
            </a:extLst>
          </p:cNvPr>
          <p:cNvSpPr>
            <a:spLocks noChangeArrowheads="1"/>
          </p:cNvSpPr>
          <p:nvPr/>
        </p:nvSpPr>
        <p:spPr bwMode="auto">
          <a:xfrm>
            <a:off x="838200" y="1371600"/>
            <a:ext cx="7467600" cy="3429000"/>
          </a:xfrm>
          <a:prstGeom prst="rect">
            <a:avLst/>
          </a:prstGeom>
          <a:noFill/>
          <a:ln w="12700">
            <a:noFill/>
            <a:miter lim="800000"/>
            <a:headEnd/>
            <a:tailEnd/>
          </a:ln>
        </p:spPr>
        <p:txBody>
          <a:bodyPr lIns="90488" tIns="44450" rIns="90488" bIns="44450" anchor="ctr"/>
          <a:lstStyle/>
          <a:p>
            <a:pPr algn="l"/>
            <a:r>
              <a:rPr lang="en-US" sz="2800" b="0" dirty="0"/>
              <a:t>“Individuals have a natural tendency to choose from an </a:t>
            </a:r>
            <a:r>
              <a:rPr lang="en-US" sz="2800" b="0" i="1" dirty="0"/>
              <a:t>impoverished option bag.</a:t>
            </a:r>
            <a:r>
              <a:rPr lang="en-US" sz="2800" b="0" dirty="0"/>
              <a:t>  Cognitive research in problem solving shows that individuals usually generate only about 30 percent of the total number of potential options on simple problems, and that, on average, individuals miss about 70 percent to 80 percent of the potential high-quality alternatives (emphasis in the original).”</a:t>
            </a:r>
          </a:p>
        </p:txBody>
      </p:sp>
      <p:sp>
        <p:nvSpPr>
          <p:cNvPr id="4" name="Text Box 5">
            <a:extLst>
              <a:ext uri="{FF2B5EF4-FFF2-40B4-BE49-F238E27FC236}">
                <a16:creationId xmlns:a16="http://schemas.microsoft.com/office/drawing/2014/main" id="{9A2DB8E3-097B-4BB4-AD2A-BB5758F919DD}"/>
              </a:ext>
            </a:extLst>
          </p:cNvPr>
          <p:cNvSpPr txBox="1">
            <a:spLocks noChangeArrowheads="1"/>
          </p:cNvSpPr>
          <p:nvPr/>
        </p:nvSpPr>
        <p:spPr bwMode="auto">
          <a:xfrm>
            <a:off x="4724400" y="5181600"/>
            <a:ext cx="3454400" cy="860425"/>
          </a:xfrm>
          <a:prstGeom prst="rect">
            <a:avLst/>
          </a:prstGeom>
          <a:noFill/>
          <a:ln w="9525">
            <a:noFill/>
            <a:miter lim="800000"/>
            <a:headEnd/>
            <a:tailEnd/>
          </a:ln>
        </p:spPr>
        <p:txBody>
          <a:bodyPr wrap="none">
            <a:spAutoFit/>
          </a:bodyPr>
          <a:lstStyle/>
          <a:p>
            <a:pPr algn="l">
              <a:lnSpc>
                <a:spcPct val="80000"/>
              </a:lnSpc>
              <a:spcBef>
                <a:spcPct val="20000"/>
              </a:spcBef>
            </a:pPr>
            <a:r>
              <a:rPr lang="en-US" sz="1800">
                <a:solidFill>
                  <a:srgbClr val="00007E"/>
                </a:solidFill>
              </a:rPr>
              <a:t>Dr. Jeffrey S. Luke</a:t>
            </a:r>
          </a:p>
          <a:p>
            <a:pPr algn="l">
              <a:lnSpc>
                <a:spcPct val="80000"/>
              </a:lnSpc>
              <a:spcBef>
                <a:spcPct val="20000"/>
              </a:spcBef>
            </a:pPr>
            <a:r>
              <a:rPr lang="en-US" sz="1800" i="1">
                <a:solidFill>
                  <a:srgbClr val="00007E"/>
                </a:solidFill>
              </a:rPr>
              <a:t>Catalytic Leadership: Strategies </a:t>
            </a:r>
          </a:p>
          <a:p>
            <a:pPr algn="l">
              <a:lnSpc>
                <a:spcPct val="80000"/>
              </a:lnSpc>
              <a:spcBef>
                <a:spcPct val="20000"/>
              </a:spcBef>
            </a:pPr>
            <a:r>
              <a:rPr lang="en-US" sz="1800" i="1">
                <a:solidFill>
                  <a:srgbClr val="00007E"/>
                </a:solidFill>
              </a:rPr>
              <a:t>for an Interconnected World</a:t>
            </a:r>
            <a:r>
              <a:rPr lang="en-US" sz="1800">
                <a:solidFill>
                  <a:srgbClr val="00007E"/>
                </a:solidFill>
              </a:rPr>
              <a:t>,</a:t>
            </a:r>
            <a:r>
              <a:rPr lang="en-US" sz="1800" b="0">
                <a:solidFill>
                  <a:srgbClr val="00007E"/>
                </a:solidFill>
              </a:rPr>
              <a:t> 1998</a:t>
            </a:r>
          </a:p>
        </p:txBody>
      </p:sp>
      <p:sp>
        <p:nvSpPr>
          <p:cNvPr id="5" name="Text Box 6">
            <a:extLst>
              <a:ext uri="{FF2B5EF4-FFF2-40B4-BE49-F238E27FC236}">
                <a16:creationId xmlns:a16="http://schemas.microsoft.com/office/drawing/2014/main" id="{905382EB-0098-404B-9547-3681B4633F3E}"/>
              </a:ext>
            </a:extLst>
          </p:cNvPr>
          <p:cNvSpPr txBox="1">
            <a:spLocks noChangeArrowheads="1"/>
          </p:cNvSpPr>
          <p:nvPr/>
        </p:nvSpPr>
        <p:spPr bwMode="auto">
          <a:xfrm>
            <a:off x="457200" y="533400"/>
            <a:ext cx="8185150" cy="553998"/>
          </a:xfrm>
          <a:prstGeom prst="rect">
            <a:avLst/>
          </a:prstGeom>
          <a:noFill/>
          <a:ln w="9525">
            <a:noFill/>
            <a:miter lim="800000"/>
            <a:headEnd/>
            <a:tailEnd/>
          </a:ln>
        </p:spPr>
        <p:txBody>
          <a:bodyPr wrap="square">
            <a:spAutoFit/>
          </a:bodyPr>
          <a:lstStyle/>
          <a:p>
            <a:pPr algn="ctr">
              <a:spcBef>
                <a:spcPct val="20000"/>
              </a:spcBef>
            </a:pPr>
            <a:r>
              <a:rPr lang="en-US" sz="3000" b="1" dirty="0">
                <a:solidFill>
                  <a:srgbClr val="002060"/>
                </a:solidFill>
                <a:effectLst>
                  <a:outerShdw blurRad="38100" dist="38100" dir="2700000" algn="tl">
                    <a:srgbClr val="000000">
                      <a:alpha val="43137"/>
                    </a:srgbClr>
                  </a:outerShdw>
                </a:effectLst>
              </a:rPr>
              <a:t>With a Thought on the Tough Choices</a:t>
            </a:r>
          </a:p>
        </p:txBody>
      </p:sp>
    </p:spTree>
    <p:extLst>
      <p:ext uri="{BB962C8B-B14F-4D97-AF65-F5344CB8AC3E}">
        <p14:creationId xmlns:p14="http://schemas.microsoft.com/office/powerpoint/2010/main" val="169974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1164A-E308-4C56-8CFD-9172C9B9C212}"/>
              </a:ext>
            </a:extLst>
          </p:cNvPr>
          <p:cNvSpPr>
            <a:spLocks noGrp="1"/>
          </p:cNvSpPr>
          <p:nvPr>
            <p:ph type="sldNum" sz="quarter" idx="4"/>
          </p:nvPr>
        </p:nvSpPr>
        <p:spPr/>
        <p:txBody>
          <a:bodyPr/>
          <a:lstStyle/>
          <a:p>
            <a:pPr>
              <a:defRPr/>
            </a:pPr>
            <a:fld id="{61D36AA1-C76B-46EF-A05C-B330D9E4862B}" type="slidenum">
              <a:rPr lang="en-US" smtClean="0"/>
              <a:pPr>
                <a:defRPr/>
              </a:pPr>
              <a:t>15</a:t>
            </a:fld>
            <a:endParaRPr lang="en-US"/>
          </a:p>
        </p:txBody>
      </p:sp>
      <p:pic>
        <p:nvPicPr>
          <p:cNvPr id="3" name="Picture 2">
            <a:extLst>
              <a:ext uri="{FF2B5EF4-FFF2-40B4-BE49-F238E27FC236}">
                <a16:creationId xmlns:a16="http://schemas.microsoft.com/office/drawing/2014/main" id="{5E849518-594A-43EA-AA43-E51943AAEB50}"/>
              </a:ext>
            </a:extLst>
          </p:cNvPr>
          <p:cNvPicPr>
            <a:picLocks noChangeAspect="1"/>
          </p:cNvPicPr>
          <p:nvPr/>
        </p:nvPicPr>
        <p:blipFill rotWithShape="1">
          <a:blip r:embed="rId2"/>
          <a:srcRect r="23023"/>
          <a:stretch/>
        </p:blipFill>
        <p:spPr>
          <a:xfrm>
            <a:off x="1594818" y="2974095"/>
            <a:ext cx="4908797" cy="2633700"/>
          </a:xfrm>
          <a:prstGeom prst="rect">
            <a:avLst/>
          </a:prstGeom>
          <a:noFill/>
          <a:ln>
            <a:noFill/>
          </a:ln>
        </p:spPr>
      </p:pic>
      <p:pic>
        <p:nvPicPr>
          <p:cNvPr id="4" name="Picture 3">
            <a:extLst>
              <a:ext uri="{FF2B5EF4-FFF2-40B4-BE49-F238E27FC236}">
                <a16:creationId xmlns:a16="http://schemas.microsoft.com/office/drawing/2014/main" id="{A1D7F8B9-E37D-4D96-B78F-F4D9804CD3CE}"/>
              </a:ext>
            </a:extLst>
          </p:cNvPr>
          <p:cNvPicPr>
            <a:picLocks noChangeAspect="1"/>
          </p:cNvPicPr>
          <p:nvPr/>
        </p:nvPicPr>
        <p:blipFill rotWithShape="1">
          <a:blip r:embed="rId2"/>
          <a:srcRect l="1" r="55549"/>
          <a:stretch/>
        </p:blipFill>
        <p:spPr>
          <a:xfrm>
            <a:off x="1597914" y="2979289"/>
            <a:ext cx="2834604" cy="2633700"/>
          </a:xfrm>
          <a:prstGeom prst="rect">
            <a:avLst/>
          </a:prstGeom>
          <a:noFill/>
          <a:ln>
            <a:noFill/>
          </a:ln>
        </p:spPr>
      </p:pic>
      <p:sp>
        <p:nvSpPr>
          <p:cNvPr id="5" name="TextBox 4">
            <a:extLst>
              <a:ext uri="{FF2B5EF4-FFF2-40B4-BE49-F238E27FC236}">
                <a16:creationId xmlns:a16="http://schemas.microsoft.com/office/drawing/2014/main" id="{52AA49FA-7FC7-4341-A7F7-D40C621D33DE}"/>
              </a:ext>
            </a:extLst>
          </p:cNvPr>
          <p:cNvSpPr txBox="1"/>
          <p:nvPr/>
        </p:nvSpPr>
        <p:spPr>
          <a:xfrm>
            <a:off x="1914953" y="4757752"/>
            <a:ext cx="2123647" cy="523220"/>
          </a:xfrm>
          <a:prstGeom prst="rect">
            <a:avLst/>
          </a:prstGeom>
          <a:noFill/>
        </p:spPr>
        <p:txBody>
          <a:bodyPr wrap="square" rtlCol="0">
            <a:spAutoFit/>
          </a:bodyPr>
          <a:lstStyle/>
          <a:p>
            <a:pPr algn="ctr" eaLnBrk="1" fontAlgn="auto" hangingPunct="1">
              <a:spcBef>
                <a:spcPts val="0"/>
              </a:spcBef>
              <a:spcAft>
                <a:spcPts val="0"/>
              </a:spcAft>
            </a:pPr>
            <a:r>
              <a:rPr lang="en-US" sz="1400" b="1" dirty="0">
                <a:solidFill>
                  <a:prstClr val="black"/>
                </a:solidFill>
                <a:latin typeface="+mj-lt"/>
                <a:ea typeface="+mn-ea"/>
              </a:rPr>
              <a:t>(2) Business-As-Usual</a:t>
            </a:r>
          </a:p>
          <a:p>
            <a:pPr algn="ctr" eaLnBrk="1" fontAlgn="auto" hangingPunct="1">
              <a:spcBef>
                <a:spcPts val="0"/>
              </a:spcBef>
              <a:spcAft>
                <a:spcPts val="0"/>
              </a:spcAft>
            </a:pPr>
            <a:r>
              <a:rPr lang="en-US" sz="1400" b="1" dirty="0">
                <a:solidFill>
                  <a:prstClr val="black"/>
                </a:solidFill>
                <a:latin typeface="+mj-lt"/>
                <a:ea typeface="+mn-ea"/>
              </a:rPr>
              <a:t>Policies</a:t>
            </a:r>
          </a:p>
        </p:txBody>
      </p:sp>
      <p:sp>
        <p:nvSpPr>
          <p:cNvPr id="6" name="TextBox 5">
            <a:extLst>
              <a:ext uri="{FF2B5EF4-FFF2-40B4-BE49-F238E27FC236}">
                <a16:creationId xmlns:a16="http://schemas.microsoft.com/office/drawing/2014/main" id="{70D6BC85-96E7-4912-B2BC-6B735EBEA516}"/>
              </a:ext>
            </a:extLst>
          </p:cNvPr>
          <p:cNvSpPr txBox="1"/>
          <p:nvPr/>
        </p:nvSpPr>
        <p:spPr>
          <a:xfrm>
            <a:off x="4542294" y="1580879"/>
            <a:ext cx="3187482" cy="738664"/>
          </a:xfrm>
          <a:prstGeom prst="rect">
            <a:avLst/>
          </a:prstGeom>
          <a:noFill/>
        </p:spPr>
        <p:txBody>
          <a:bodyPr wrap="square" rtlCol="0">
            <a:spAutoFit/>
          </a:bodyPr>
          <a:lstStyle/>
          <a:p>
            <a:pPr algn="ctr" eaLnBrk="1" fontAlgn="auto" hangingPunct="1">
              <a:spcBef>
                <a:spcPts val="0"/>
              </a:spcBef>
              <a:spcAft>
                <a:spcPts val="0"/>
              </a:spcAft>
            </a:pPr>
            <a:r>
              <a:rPr lang="en-US" sz="1400" b="1" dirty="0">
                <a:solidFill>
                  <a:prstClr val="black"/>
                </a:solidFill>
                <a:latin typeface="+mj-lt"/>
                <a:ea typeface="+mn-ea"/>
              </a:rPr>
              <a:t>And (4) with Energy and Resource Productivity to Underpin</a:t>
            </a:r>
          </a:p>
          <a:p>
            <a:pPr algn="ctr" eaLnBrk="1" fontAlgn="auto" hangingPunct="1">
              <a:spcBef>
                <a:spcPts val="0"/>
              </a:spcBef>
              <a:spcAft>
                <a:spcPts val="0"/>
              </a:spcAft>
            </a:pPr>
            <a:r>
              <a:rPr lang="en-US" sz="1400" b="1" dirty="0">
                <a:solidFill>
                  <a:prstClr val="black"/>
                </a:solidFill>
                <a:latin typeface="+mj-lt"/>
                <a:ea typeface="+mn-ea"/>
              </a:rPr>
              <a:t>Innovation Scenarios</a:t>
            </a:r>
          </a:p>
        </p:txBody>
      </p:sp>
      <p:cxnSp>
        <p:nvCxnSpPr>
          <p:cNvPr id="7" name="Straight Arrow Connector 6">
            <a:extLst>
              <a:ext uri="{FF2B5EF4-FFF2-40B4-BE49-F238E27FC236}">
                <a16:creationId xmlns:a16="http://schemas.microsoft.com/office/drawing/2014/main" id="{FB99FD1C-AD1F-41E3-8C7F-E35ED8F1C6BC}"/>
              </a:ext>
            </a:extLst>
          </p:cNvPr>
          <p:cNvCxnSpPr/>
          <p:nvPr/>
        </p:nvCxnSpPr>
        <p:spPr>
          <a:xfrm flipV="1">
            <a:off x="2781006" y="4093044"/>
            <a:ext cx="2770" cy="685800"/>
          </a:xfrm>
          <a:prstGeom prst="straightConnector1">
            <a:avLst/>
          </a:prstGeom>
          <a:noFill/>
          <a:ln w="38100" cap="flat" cmpd="sng" algn="ctr">
            <a:solidFill>
              <a:srgbClr val="0070C0"/>
            </a:solidFill>
            <a:prstDash val="solid"/>
            <a:miter lim="800000"/>
            <a:tailEnd type="stealth" w="lg" len="lg"/>
          </a:ln>
          <a:effectLst/>
        </p:spPr>
      </p:cxnSp>
      <p:cxnSp>
        <p:nvCxnSpPr>
          <p:cNvPr id="8" name="Straight Arrow Connector 7">
            <a:extLst>
              <a:ext uri="{FF2B5EF4-FFF2-40B4-BE49-F238E27FC236}">
                <a16:creationId xmlns:a16="http://schemas.microsoft.com/office/drawing/2014/main" id="{8FB628F8-8D77-4239-B811-A0F819F5BA49}"/>
              </a:ext>
            </a:extLst>
          </p:cNvPr>
          <p:cNvCxnSpPr/>
          <p:nvPr/>
        </p:nvCxnSpPr>
        <p:spPr>
          <a:xfrm rot="60000">
            <a:off x="6119114" y="2326474"/>
            <a:ext cx="23307" cy="640080"/>
          </a:xfrm>
          <a:prstGeom prst="straightConnector1">
            <a:avLst/>
          </a:prstGeom>
          <a:noFill/>
          <a:ln w="38100" cap="flat" cmpd="sng" algn="ctr">
            <a:solidFill>
              <a:srgbClr val="0070C0"/>
            </a:solidFill>
            <a:prstDash val="solid"/>
            <a:miter lim="800000"/>
            <a:tailEnd type="stealth" w="lg" len="lg"/>
          </a:ln>
          <a:effectLst/>
        </p:spPr>
      </p:cxnSp>
      <p:sp>
        <p:nvSpPr>
          <p:cNvPr id="9" name="TextBox 8">
            <a:extLst>
              <a:ext uri="{FF2B5EF4-FFF2-40B4-BE49-F238E27FC236}">
                <a16:creationId xmlns:a16="http://schemas.microsoft.com/office/drawing/2014/main" id="{43BE2DD3-FC8E-4DE0-AA9F-15254378EF74}"/>
              </a:ext>
            </a:extLst>
          </p:cNvPr>
          <p:cNvSpPr txBox="1"/>
          <p:nvPr/>
        </p:nvSpPr>
        <p:spPr>
          <a:xfrm>
            <a:off x="5943600" y="3469890"/>
            <a:ext cx="2085357" cy="954107"/>
          </a:xfrm>
          <a:prstGeom prst="rect">
            <a:avLst/>
          </a:prstGeom>
          <a:noFill/>
        </p:spPr>
        <p:txBody>
          <a:bodyPr wrap="square" rtlCol="0">
            <a:spAutoFit/>
          </a:bodyPr>
          <a:lstStyle/>
          <a:p>
            <a:pPr algn="ctr" eaLnBrk="1" fontAlgn="auto" hangingPunct="1">
              <a:spcBef>
                <a:spcPts val="0"/>
              </a:spcBef>
              <a:spcAft>
                <a:spcPts val="0"/>
              </a:spcAft>
            </a:pPr>
            <a:r>
              <a:rPr lang="en-US" sz="1400" b="1" dirty="0">
                <a:solidFill>
                  <a:prstClr val="black"/>
                </a:solidFill>
                <a:latin typeface="+mj-lt"/>
                <a:ea typeface="+mn-ea"/>
              </a:rPr>
              <a:t>(3) “An Almost There” Economy Using</a:t>
            </a:r>
          </a:p>
          <a:p>
            <a:pPr algn="ctr" eaLnBrk="1" fontAlgn="auto" hangingPunct="1">
              <a:spcBef>
                <a:spcPts val="0"/>
              </a:spcBef>
              <a:spcAft>
                <a:spcPts val="0"/>
              </a:spcAft>
            </a:pPr>
            <a:r>
              <a:rPr lang="en-US" sz="1400" b="1" dirty="0">
                <a:solidFill>
                  <a:prstClr val="black"/>
                </a:solidFill>
                <a:latin typeface="+mj-lt"/>
                <a:ea typeface="+mn-ea"/>
              </a:rPr>
              <a:t>Climate-Based Policies</a:t>
            </a:r>
          </a:p>
        </p:txBody>
      </p:sp>
      <p:sp>
        <p:nvSpPr>
          <p:cNvPr id="10" name="TextBox 9">
            <a:extLst>
              <a:ext uri="{FF2B5EF4-FFF2-40B4-BE49-F238E27FC236}">
                <a16:creationId xmlns:a16="http://schemas.microsoft.com/office/drawing/2014/main" id="{DA08B8CC-0798-4565-858E-7F11FDB1F5F7}"/>
              </a:ext>
            </a:extLst>
          </p:cNvPr>
          <p:cNvSpPr txBox="1"/>
          <p:nvPr/>
        </p:nvSpPr>
        <p:spPr>
          <a:xfrm>
            <a:off x="1091731" y="2543948"/>
            <a:ext cx="3086329" cy="738664"/>
          </a:xfrm>
          <a:prstGeom prst="rect">
            <a:avLst/>
          </a:prstGeom>
          <a:noFill/>
        </p:spPr>
        <p:txBody>
          <a:bodyPr wrap="square" rtlCol="0">
            <a:spAutoFit/>
          </a:bodyPr>
          <a:lstStyle/>
          <a:p>
            <a:pPr algn="ctr" eaLnBrk="1" fontAlgn="auto" hangingPunct="1">
              <a:spcBef>
                <a:spcPts val="0"/>
              </a:spcBef>
              <a:spcAft>
                <a:spcPts val="0"/>
              </a:spcAft>
            </a:pPr>
            <a:r>
              <a:rPr lang="en-US" sz="1400" b="1" dirty="0">
                <a:solidFill>
                  <a:prstClr val="black"/>
                </a:solidFill>
                <a:latin typeface="+mj-lt"/>
                <a:ea typeface="+mn-ea"/>
              </a:rPr>
              <a:t>(1) Minimum Level of Performance Required for a Robust and Sustainable U.S. Economy</a:t>
            </a:r>
          </a:p>
        </p:txBody>
      </p:sp>
      <p:cxnSp>
        <p:nvCxnSpPr>
          <p:cNvPr id="11" name="Curved Connector 11">
            <a:extLst>
              <a:ext uri="{FF2B5EF4-FFF2-40B4-BE49-F238E27FC236}">
                <a16:creationId xmlns:a16="http://schemas.microsoft.com/office/drawing/2014/main" id="{5D21E965-8323-4ACE-83F1-935D611730D1}"/>
              </a:ext>
            </a:extLst>
          </p:cNvPr>
          <p:cNvCxnSpPr/>
          <p:nvPr/>
        </p:nvCxnSpPr>
        <p:spPr>
          <a:xfrm>
            <a:off x="3895024" y="2913280"/>
            <a:ext cx="308387" cy="369332"/>
          </a:xfrm>
          <a:prstGeom prst="curvedConnector2">
            <a:avLst/>
          </a:prstGeom>
          <a:noFill/>
          <a:ln w="38100" cap="flat" cmpd="sng" algn="ctr">
            <a:solidFill>
              <a:srgbClr val="0070C0"/>
            </a:solidFill>
            <a:prstDash val="solid"/>
            <a:miter lim="800000"/>
            <a:tailEnd type="stealth" w="lg" len="lg"/>
          </a:ln>
          <a:effectLst/>
        </p:spPr>
      </p:cxnSp>
      <p:sp>
        <p:nvSpPr>
          <p:cNvPr id="12" name="Rectangle 11">
            <a:extLst>
              <a:ext uri="{FF2B5EF4-FFF2-40B4-BE49-F238E27FC236}">
                <a16:creationId xmlns:a16="http://schemas.microsoft.com/office/drawing/2014/main" id="{05FD3B29-2338-4D30-9883-790525B0D9D9}"/>
              </a:ext>
            </a:extLst>
          </p:cNvPr>
          <p:cNvSpPr/>
          <p:nvPr/>
        </p:nvSpPr>
        <p:spPr>
          <a:xfrm>
            <a:off x="1202639" y="1404257"/>
            <a:ext cx="7373254" cy="446314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03478E5B-D5BA-40BF-B7F2-403121E194E6}"/>
              </a:ext>
            </a:extLst>
          </p:cNvPr>
          <p:cNvCxnSpPr>
            <a:cxnSpLocks/>
          </p:cNvCxnSpPr>
          <p:nvPr/>
        </p:nvCxnSpPr>
        <p:spPr>
          <a:xfrm>
            <a:off x="1398536" y="3337474"/>
            <a:ext cx="5978657" cy="0"/>
          </a:xfrm>
          <a:prstGeom prst="line">
            <a:avLst/>
          </a:prstGeom>
          <a:noFill/>
          <a:ln w="25400" cap="flat" cmpd="sng" algn="ctr">
            <a:solidFill>
              <a:srgbClr val="C00000"/>
            </a:solidFill>
            <a:prstDash val="dash"/>
            <a:miter lim="800000"/>
          </a:ln>
          <a:effectLst/>
        </p:spPr>
      </p:cxnSp>
      <p:cxnSp>
        <p:nvCxnSpPr>
          <p:cNvPr id="14" name="Connector: Curved 13">
            <a:extLst>
              <a:ext uri="{FF2B5EF4-FFF2-40B4-BE49-F238E27FC236}">
                <a16:creationId xmlns:a16="http://schemas.microsoft.com/office/drawing/2014/main" id="{F1AC8A8E-9190-4ED9-85A4-6767B372C354}"/>
              </a:ext>
            </a:extLst>
          </p:cNvPr>
          <p:cNvCxnSpPr/>
          <p:nvPr/>
        </p:nvCxnSpPr>
        <p:spPr>
          <a:xfrm rot="10800000">
            <a:off x="5566583" y="3577230"/>
            <a:ext cx="480447" cy="376916"/>
          </a:xfrm>
          <a:prstGeom prst="curvedConnector3">
            <a:avLst>
              <a:gd name="adj1" fmla="val 50001"/>
            </a:avLst>
          </a:prstGeom>
          <a:noFill/>
          <a:ln w="38100" cap="flat" cmpd="sng" algn="ctr">
            <a:solidFill>
              <a:srgbClr val="0070C0"/>
            </a:solidFill>
            <a:prstDash val="solid"/>
            <a:miter lim="800000"/>
            <a:headEnd type="none" w="lg" len="lg"/>
            <a:tailEnd type="stealth" w="lg" len="lg"/>
          </a:ln>
          <a:effectLst/>
        </p:spPr>
      </p:cxnSp>
      <p:sp>
        <p:nvSpPr>
          <p:cNvPr id="15" name="Title 1">
            <a:extLst>
              <a:ext uri="{FF2B5EF4-FFF2-40B4-BE49-F238E27FC236}">
                <a16:creationId xmlns:a16="http://schemas.microsoft.com/office/drawing/2014/main" id="{793CB90E-4D0C-44CA-A70C-2A1D58441D10}"/>
              </a:ext>
            </a:extLst>
          </p:cNvPr>
          <p:cNvSpPr txBox="1">
            <a:spLocks/>
          </p:cNvSpPr>
          <p:nvPr/>
        </p:nvSpPr>
        <p:spPr>
          <a:xfrm>
            <a:off x="263856" y="361950"/>
            <a:ext cx="8610600"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rgbClr val="002060"/>
                </a:solidFill>
                <a:effectLst>
                  <a:outerShdw blurRad="38100" dist="38100" dir="2700000" algn="tl">
                    <a:srgbClr val="000000">
                      <a:alpha val="43137"/>
                    </a:srgbClr>
                  </a:outerShdw>
                </a:effectLst>
                <a:latin typeface="+mn-lt"/>
              </a:rPr>
              <a:t>Exploring the Opportunity, Scale and </a:t>
            </a:r>
          </a:p>
          <a:p>
            <a:pPr algn="ctr">
              <a:defRPr/>
            </a:pPr>
            <a:r>
              <a:rPr lang="en-US" sz="3200" b="1" dirty="0">
                <a:solidFill>
                  <a:srgbClr val="002060"/>
                </a:solidFill>
                <a:effectLst>
                  <a:outerShdw blurRad="38100" dist="38100" dir="2700000" algn="tl">
                    <a:srgbClr val="000000">
                      <a:alpha val="43137"/>
                    </a:srgbClr>
                  </a:outerShdw>
                </a:effectLst>
                <a:latin typeface="+mn-lt"/>
              </a:rPr>
              <a:t>Speed of the Necessary </a:t>
            </a:r>
            <a:r>
              <a:rPr lang="en-US" sz="3200" b="1" dirty="0">
                <a:solidFill>
                  <a:srgbClr val="002060"/>
                </a:solidFill>
                <a:effectLst>
                  <a:outerShdw blurRad="38100" dist="38100" dir="2700000" algn="tl">
                    <a:srgbClr val="000000">
                      <a:alpha val="43137"/>
                    </a:srgbClr>
                  </a:outerShdw>
                </a:effectLst>
              </a:rPr>
              <a:t>Effort</a:t>
            </a:r>
            <a:endParaRPr lang="en-US" sz="3200" b="1" dirty="0">
              <a:solidFill>
                <a:srgbClr val="002060"/>
              </a:solidFill>
              <a:effectLst>
                <a:outerShdw blurRad="38100" dist="38100" dir="2700000" algn="tl">
                  <a:srgbClr val="000000">
                    <a:alpha val="43137"/>
                  </a:srgbClr>
                </a:outerShdw>
              </a:effectLst>
              <a:latin typeface="+mn-lt"/>
            </a:endParaRPr>
          </a:p>
        </p:txBody>
      </p:sp>
      <p:sp>
        <p:nvSpPr>
          <p:cNvPr id="16" name="TextBox 15">
            <a:extLst>
              <a:ext uri="{FF2B5EF4-FFF2-40B4-BE49-F238E27FC236}">
                <a16:creationId xmlns:a16="http://schemas.microsoft.com/office/drawing/2014/main" id="{9D76770B-1090-4C45-98E3-559F121A3DB3}"/>
              </a:ext>
            </a:extLst>
          </p:cNvPr>
          <p:cNvSpPr txBox="1"/>
          <p:nvPr/>
        </p:nvSpPr>
        <p:spPr>
          <a:xfrm>
            <a:off x="3733799" y="5250359"/>
            <a:ext cx="5029201" cy="769441"/>
          </a:xfrm>
          <a:prstGeom prst="rect">
            <a:avLst/>
          </a:prstGeom>
          <a:noFill/>
        </p:spPr>
        <p:txBody>
          <a:bodyPr wrap="square" rtlCol="0">
            <a:spAutoFit/>
          </a:bodyPr>
          <a:lstStyle/>
          <a:p>
            <a:pPr algn="ctr"/>
            <a:r>
              <a:rPr lang="en-US" sz="2200" b="1" dirty="0">
                <a:solidFill>
                  <a:srgbClr val="002060"/>
                </a:solidFill>
                <a:effectLst>
                  <a:outerShdw blurRad="38100" dist="38100" dir="2700000" algn="tl">
                    <a:srgbClr val="000000">
                      <a:alpha val="43137"/>
                    </a:srgbClr>
                  </a:outerShdw>
                </a:effectLst>
              </a:rPr>
              <a:t>With a need to act “at Scale,” and decidedly in “Climate Time.”</a:t>
            </a:r>
          </a:p>
        </p:txBody>
      </p:sp>
    </p:spTree>
    <p:extLst>
      <p:ext uri="{BB962C8B-B14F-4D97-AF65-F5344CB8AC3E}">
        <p14:creationId xmlns:p14="http://schemas.microsoft.com/office/powerpoint/2010/main" val="335061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par>
                                <p:cTn id="30" presetID="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53" presetClass="entr" presetSubtype="16"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2332B6-0F64-4B43-B490-07AFC963378F}"/>
              </a:ext>
            </a:extLst>
          </p:cNvPr>
          <p:cNvSpPr>
            <a:spLocks noGrp="1"/>
          </p:cNvSpPr>
          <p:nvPr>
            <p:ph type="sldNum" sz="quarter" idx="4"/>
          </p:nvPr>
        </p:nvSpPr>
        <p:spPr/>
        <p:txBody>
          <a:bodyPr/>
          <a:lstStyle/>
          <a:p>
            <a:pPr>
              <a:defRPr/>
            </a:pPr>
            <a:fld id="{61D36AA1-C76B-46EF-A05C-B330D9E4862B}" type="slidenum">
              <a:rPr lang="en-US" smtClean="0"/>
              <a:pPr>
                <a:defRPr/>
              </a:pPr>
              <a:t>16</a:t>
            </a:fld>
            <a:endParaRPr lang="en-US"/>
          </a:p>
        </p:txBody>
      </p:sp>
      <p:graphicFrame>
        <p:nvGraphicFramePr>
          <p:cNvPr id="3" name="Content Placeholder 3">
            <a:extLst>
              <a:ext uri="{FF2B5EF4-FFF2-40B4-BE49-F238E27FC236}">
                <a16:creationId xmlns:a16="http://schemas.microsoft.com/office/drawing/2014/main" id="{4253B1DE-A467-4407-BB61-0AC16414719E}"/>
              </a:ext>
            </a:extLst>
          </p:cNvPr>
          <p:cNvGraphicFramePr>
            <a:graphicFrameLocks/>
          </p:cNvGraphicFramePr>
          <p:nvPr>
            <p:extLst/>
          </p:nvPr>
        </p:nvGraphicFramePr>
        <p:xfrm>
          <a:off x="1320100" y="1552575"/>
          <a:ext cx="6248400" cy="4181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a:extLst>
              <a:ext uri="{FF2B5EF4-FFF2-40B4-BE49-F238E27FC236}">
                <a16:creationId xmlns:a16="http://schemas.microsoft.com/office/drawing/2014/main" id="{73170AEF-D1E6-4CF1-94AA-2570E46FFCF9}"/>
              </a:ext>
            </a:extLst>
          </p:cNvPr>
          <p:cNvSpPr txBox="1">
            <a:spLocks noChangeArrowheads="1"/>
          </p:cNvSpPr>
          <p:nvPr/>
        </p:nvSpPr>
        <p:spPr bwMode="auto">
          <a:xfrm>
            <a:off x="2954288" y="1735931"/>
            <a:ext cx="1202531" cy="242888"/>
          </a:xfrm>
          <a:prstGeom prst="rect">
            <a:avLst/>
          </a:prstGeom>
          <a:noFill/>
          <a:ln w="9525">
            <a:noFill/>
            <a:miter lim="800000"/>
            <a:headEnd/>
            <a:tailEnd/>
          </a:ln>
        </p:spPr>
        <p:txBody>
          <a:bodyPr wrap="none"/>
          <a:lstStyle/>
          <a:p>
            <a:pPr eaLnBrk="1" hangingPunct="1"/>
            <a:r>
              <a:rPr lang="en-US" sz="1200" b="1" i="1" dirty="0">
                <a:solidFill>
                  <a:srgbClr val="000000"/>
                </a:solidFill>
                <a:latin typeface="Calibri" pitchFamily="34" charset="0"/>
                <a:ea typeface="Osaka"/>
                <a:cs typeface="Osaka"/>
              </a:rPr>
              <a:t>Typical Pre-1980 Forecasts</a:t>
            </a:r>
            <a:endParaRPr lang="en-US" sz="1200" dirty="0">
              <a:solidFill>
                <a:srgbClr val="000000"/>
              </a:solidFill>
              <a:ea typeface="Osaka"/>
              <a:cs typeface="Osaka"/>
            </a:endParaRPr>
          </a:p>
        </p:txBody>
      </p:sp>
      <p:sp>
        <p:nvSpPr>
          <p:cNvPr id="5" name="TextBox 1">
            <a:extLst>
              <a:ext uri="{FF2B5EF4-FFF2-40B4-BE49-F238E27FC236}">
                <a16:creationId xmlns:a16="http://schemas.microsoft.com/office/drawing/2014/main" id="{8846A94E-DFF0-46F4-BB07-C6EBE010BC2E}"/>
              </a:ext>
            </a:extLst>
          </p:cNvPr>
          <p:cNvSpPr txBox="1">
            <a:spLocks noChangeArrowheads="1"/>
          </p:cNvSpPr>
          <p:nvPr/>
        </p:nvSpPr>
        <p:spPr bwMode="auto">
          <a:xfrm>
            <a:off x="5159806" y="4464804"/>
            <a:ext cx="1524000" cy="346472"/>
          </a:xfrm>
          <a:prstGeom prst="rect">
            <a:avLst/>
          </a:prstGeom>
          <a:noFill/>
          <a:ln w="9525">
            <a:noFill/>
            <a:miter lim="800000"/>
            <a:headEnd/>
            <a:tailEnd/>
          </a:ln>
        </p:spPr>
        <p:txBody>
          <a:bodyPr wrap="none"/>
          <a:lstStyle/>
          <a:p>
            <a:pPr algn="ctr" eaLnBrk="1" hangingPunct="1"/>
            <a:r>
              <a:rPr lang="en-US" sz="1200" b="1" i="1" dirty="0">
                <a:solidFill>
                  <a:srgbClr val="000000"/>
                </a:solidFill>
                <a:latin typeface="Calibri" pitchFamily="34" charset="0"/>
                <a:ea typeface="Osaka"/>
                <a:cs typeface="Osaka"/>
              </a:rPr>
              <a:t>Low-Energy Future Based </a:t>
            </a:r>
          </a:p>
          <a:p>
            <a:pPr algn="ctr" eaLnBrk="1" hangingPunct="1"/>
            <a:r>
              <a:rPr lang="en-US" sz="1200" b="1" i="1" dirty="0">
                <a:solidFill>
                  <a:srgbClr val="000000"/>
                </a:solidFill>
                <a:latin typeface="Calibri" pitchFamily="34" charset="0"/>
                <a:ea typeface="Osaka"/>
                <a:cs typeface="Osaka"/>
              </a:rPr>
              <a:t>Upon 1980 DOE Analysis and</a:t>
            </a:r>
          </a:p>
          <a:p>
            <a:pPr algn="ctr" eaLnBrk="1" hangingPunct="1"/>
            <a:r>
              <a:rPr lang="en-US" sz="1200" b="1" i="1" dirty="0">
                <a:solidFill>
                  <a:srgbClr val="000000"/>
                </a:solidFill>
                <a:latin typeface="Calibri" pitchFamily="34" charset="0"/>
                <a:ea typeface="Osaka"/>
                <a:cs typeface="Osaka"/>
              </a:rPr>
              <a:t>2012 ACEEE Study</a:t>
            </a:r>
            <a:endParaRPr lang="en-US" sz="1200" i="1" dirty="0">
              <a:solidFill>
                <a:srgbClr val="000000"/>
              </a:solidFill>
              <a:ea typeface="Osaka"/>
              <a:cs typeface="Osaka"/>
            </a:endParaRPr>
          </a:p>
          <a:p>
            <a:pPr algn="ctr" eaLnBrk="1" hangingPunct="1"/>
            <a:endParaRPr lang="en-US" sz="1200" i="1" dirty="0">
              <a:solidFill>
                <a:srgbClr val="000000"/>
              </a:solidFill>
              <a:ea typeface="Osaka"/>
              <a:cs typeface="Osaka"/>
            </a:endParaRPr>
          </a:p>
        </p:txBody>
      </p:sp>
      <p:sp>
        <p:nvSpPr>
          <p:cNvPr id="6" name="TextBox 1">
            <a:extLst>
              <a:ext uri="{FF2B5EF4-FFF2-40B4-BE49-F238E27FC236}">
                <a16:creationId xmlns:a16="http://schemas.microsoft.com/office/drawing/2014/main" id="{BB042DDB-0CB7-4701-BB3F-B32BD6EFCC4F}"/>
              </a:ext>
            </a:extLst>
          </p:cNvPr>
          <p:cNvSpPr txBox="1">
            <a:spLocks noChangeArrowheads="1"/>
          </p:cNvSpPr>
          <p:nvPr/>
        </p:nvSpPr>
        <p:spPr bwMode="auto">
          <a:xfrm>
            <a:off x="5715000" y="3033712"/>
            <a:ext cx="1744266" cy="242888"/>
          </a:xfrm>
          <a:prstGeom prst="rect">
            <a:avLst/>
          </a:prstGeom>
          <a:noFill/>
          <a:ln w="9525">
            <a:noFill/>
            <a:miter lim="800000"/>
            <a:headEnd/>
            <a:tailEnd/>
          </a:ln>
        </p:spPr>
        <p:txBody>
          <a:bodyPr wrap="none"/>
          <a:lstStyle/>
          <a:p>
            <a:pPr algn="ctr" eaLnBrk="1" hangingPunct="1"/>
            <a:r>
              <a:rPr lang="en-US" sz="1200" b="1" i="1" dirty="0">
                <a:solidFill>
                  <a:srgbClr val="000000"/>
                </a:solidFill>
                <a:latin typeface="Calibri" pitchFamily="34" charset="0"/>
                <a:ea typeface="Osaka"/>
                <a:cs typeface="Osaka"/>
              </a:rPr>
              <a:t>AEO 2019 Projection</a:t>
            </a:r>
            <a:endParaRPr lang="en-US" sz="1200" dirty="0">
              <a:solidFill>
                <a:srgbClr val="000000"/>
              </a:solidFill>
              <a:ea typeface="Osaka"/>
              <a:cs typeface="Osaka"/>
            </a:endParaRPr>
          </a:p>
        </p:txBody>
      </p:sp>
      <p:sp>
        <p:nvSpPr>
          <p:cNvPr id="7" name="TextBox 1">
            <a:extLst>
              <a:ext uri="{FF2B5EF4-FFF2-40B4-BE49-F238E27FC236}">
                <a16:creationId xmlns:a16="http://schemas.microsoft.com/office/drawing/2014/main" id="{888048D0-AFB4-4AB4-9493-7F32A728D471}"/>
              </a:ext>
            </a:extLst>
          </p:cNvPr>
          <p:cNvSpPr txBox="1">
            <a:spLocks noChangeArrowheads="1"/>
          </p:cNvSpPr>
          <p:nvPr/>
        </p:nvSpPr>
        <p:spPr bwMode="auto">
          <a:xfrm>
            <a:off x="2425000" y="4282698"/>
            <a:ext cx="1943100" cy="266700"/>
          </a:xfrm>
          <a:prstGeom prst="rect">
            <a:avLst/>
          </a:prstGeom>
          <a:noFill/>
          <a:ln w="9525">
            <a:noFill/>
            <a:miter lim="800000"/>
            <a:headEnd/>
            <a:tailEnd/>
          </a:ln>
        </p:spPr>
        <p:txBody>
          <a:bodyPr wrap="none"/>
          <a:lstStyle/>
          <a:p>
            <a:pPr eaLnBrk="1" hangingPunct="1"/>
            <a:r>
              <a:rPr lang="en-US" sz="1200" b="1" i="1" dirty="0">
                <a:solidFill>
                  <a:srgbClr val="000000"/>
                </a:solidFill>
                <a:latin typeface="Calibri" pitchFamily="34" charset="0"/>
                <a:cs typeface="ヒラギノ角ゴ Pro W3"/>
              </a:rPr>
              <a:t>Actual Historical Consumption</a:t>
            </a:r>
            <a:endParaRPr lang="en-US" sz="1200" dirty="0">
              <a:solidFill>
                <a:srgbClr val="000000"/>
              </a:solidFill>
              <a:latin typeface="Calibri" pitchFamily="34" charset="0"/>
              <a:cs typeface="ヒラギノ角ゴ Pro W3"/>
            </a:endParaRPr>
          </a:p>
        </p:txBody>
      </p:sp>
      <p:sp>
        <p:nvSpPr>
          <p:cNvPr id="8" name="TextBox 1">
            <a:extLst>
              <a:ext uri="{FF2B5EF4-FFF2-40B4-BE49-F238E27FC236}">
                <a16:creationId xmlns:a16="http://schemas.microsoft.com/office/drawing/2014/main" id="{13433051-9464-4D38-B8A6-FA9AD876774C}"/>
              </a:ext>
            </a:extLst>
          </p:cNvPr>
          <p:cNvSpPr txBox="1">
            <a:spLocks noChangeArrowheads="1"/>
          </p:cNvSpPr>
          <p:nvPr/>
        </p:nvSpPr>
        <p:spPr bwMode="auto">
          <a:xfrm>
            <a:off x="1104900" y="5578098"/>
            <a:ext cx="4000500" cy="339306"/>
          </a:xfrm>
          <a:prstGeom prst="rect">
            <a:avLst/>
          </a:prstGeom>
          <a:noFill/>
          <a:ln w="9525">
            <a:noFill/>
            <a:miter lim="800000"/>
            <a:headEnd/>
            <a:tailEnd/>
          </a:ln>
        </p:spPr>
        <p:txBody>
          <a:bodyPr wrap="none" anchor="ctr"/>
          <a:lstStyle/>
          <a:p>
            <a:pPr eaLnBrk="1" hangingPunct="1"/>
            <a:r>
              <a:rPr lang="en-US" sz="1200" b="1" dirty="0">
                <a:solidFill>
                  <a:srgbClr val="000000"/>
                </a:solidFill>
                <a:ea typeface="Osaka"/>
                <a:cs typeface="Osaka"/>
              </a:rPr>
              <a:t>Sources: Laitner 2019 based on DOE 1980 Policy Analysis, ACEEE 2012, AEO 2005, AEO 2019.</a:t>
            </a:r>
          </a:p>
        </p:txBody>
      </p:sp>
      <p:sp>
        <p:nvSpPr>
          <p:cNvPr id="9" name="TextBox 1">
            <a:extLst>
              <a:ext uri="{FF2B5EF4-FFF2-40B4-BE49-F238E27FC236}">
                <a16:creationId xmlns:a16="http://schemas.microsoft.com/office/drawing/2014/main" id="{BE000D9A-FE2C-4019-BFED-BE750FDD8ABC}"/>
              </a:ext>
            </a:extLst>
          </p:cNvPr>
          <p:cNvSpPr txBox="1">
            <a:spLocks noChangeArrowheads="1"/>
          </p:cNvSpPr>
          <p:nvPr/>
        </p:nvSpPr>
        <p:spPr bwMode="auto">
          <a:xfrm>
            <a:off x="4675169" y="2246741"/>
            <a:ext cx="1744266" cy="397615"/>
          </a:xfrm>
          <a:prstGeom prst="rect">
            <a:avLst/>
          </a:prstGeom>
          <a:noFill/>
          <a:ln w="9525">
            <a:noFill/>
            <a:miter lim="800000"/>
            <a:headEnd/>
            <a:tailEnd/>
          </a:ln>
        </p:spPr>
        <p:txBody>
          <a:bodyPr wrap="none"/>
          <a:lstStyle/>
          <a:p>
            <a:pPr algn="ctr" eaLnBrk="1" hangingPunct="1"/>
            <a:r>
              <a:rPr lang="en-US" sz="1200" b="1" i="1" dirty="0">
                <a:solidFill>
                  <a:srgbClr val="000000"/>
                </a:solidFill>
                <a:latin typeface="Calibri" pitchFamily="34" charset="0"/>
                <a:ea typeface="Osaka"/>
                <a:cs typeface="Osaka"/>
              </a:rPr>
              <a:t>AEO 2005 Projection</a:t>
            </a:r>
            <a:endParaRPr lang="en-US" sz="1200" dirty="0">
              <a:solidFill>
                <a:srgbClr val="000000"/>
              </a:solidFill>
              <a:ea typeface="Osaka"/>
              <a:cs typeface="Osaka"/>
            </a:endParaRPr>
          </a:p>
        </p:txBody>
      </p:sp>
      <p:sp>
        <p:nvSpPr>
          <p:cNvPr id="10" name="AutoShape 10">
            <a:extLst>
              <a:ext uri="{FF2B5EF4-FFF2-40B4-BE49-F238E27FC236}">
                <a16:creationId xmlns:a16="http://schemas.microsoft.com/office/drawing/2014/main" id="{D18B4022-4920-436F-81B2-A86334594100}"/>
              </a:ext>
            </a:extLst>
          </p:cNvPr>
          <p:cNvSpPr>
            <a:spLocks/>
          </p:cNvSpPr>
          <p:nvPr/>
        </p:nvSpPr>
        <p:spPr bwMode="auto">
          <a:xfrm>
            <a:off x="7238999" y="3290550"/>
            <a:ext cx="274320" cy="1280160"/>
          </a:xfrm>
          <a:prstGeom prst="rightBrace">
            <a:avLst>
              <a:gd name="adj1" fmla="val 150000"/>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0000"/>
              </a:buClr>
              <a:buSzPct val="125000"/>
              <a:buChar char="•"/>
              <a:defRPr sz="2800">
                <a:solidFill>
                  <a:srgbClr val="323232"/>
                </a:solidFill>
                <a:latin typeface="Helvetica" panose="020B0604020202020204" pitchFamily="34" charset="0"/>
                <a:ea typeface="Osaka" pitchFamily="-16" charset="-128"/>
              </a:defRPr>
            </a:lvl1pPr>
            <a:lvl2pPr marL="742950" indent="-285750">
              <a:spcBef>
                <a:spcPct val="20000"/>
              </a:spcBef>
              <a:buClr>
                <a:srgbClr val="CC3300"/>
              </a:buClr>
              <a:buSzPct val="110000"/>
              <a:buFont typeface="Helvetica" panose="020B0604020202020204" pitchFamily="34" charset="0"/>
              <a:buChar char="–"/>
              <a:defRPr sz="2400">
                <a:solidFill>
                  <a:srgbClr val="323232"/>
                </a:solidFill>
                <a:latin typeface="Helvetica" panose="020B0604020202020204" pitchFamily="34" charset="0"/>
                <a:ea typeface="Osaka" pitchFamily="-16" charset="-128"/>
              </a:defRPr>
            </a:lvl2pPr>
            <a:lvl3pPr marL="1143000" indent="-228600">
              <a:spcBef>
                <a:spcPct val="20000"/>
              </a:spcBef>
              <a:defRPr sz="2400">
                <a:solidFill>
                  <a:srgbClr val="323232"/>
                </a:solidFill>
                <a:latin typeface="Helvetica" panose="020B0604020202020204" pitchFamily="34" charset="0"/>
                <a:ea typeface="Osaka" pitchFamily="-16" charset="-128"/>
              </a:defRPr>
            </a:lvl3pPr>
            <a:lvl4pPr marL="1600200" indent="-228600">
              <a:spcBef>
                <a:spcPct val="20000"/>
              </a:spcBef>
              <a:buChar char="o"/>
              <a:defRPr sz="2000">
                <a:solidFill>
                  <a:srgbClr val="323232"/>
                </a:solidFill>
                <a:latin typeface="Helvetica" panose="020B0604020202020204" pitchFamily="34" charset="0"/>
                <a:ea typeface="Osaka" pitchFamily="-16" charset="-128"/>
              </a:defRPr>
            </a:lvl4pPr>
            <a:lvl5pPr marL="2057400" indent="-228600">
              <a:spcBef>
                <a:spcPct val="20000"/>
              </a:spcBef>
              <a:defRPr sz="2000">
                <a:solidFill>
                  <a:srgbClr val="323232"/>
                </a:solidFill>
                <a:latin typeface="Helvetica" panose="020B0604020202020204" pitchFamily="34" charset="0"/>
                <a:ea typeface="Osaka" pitchFamily="-16" charset="-128"/>
              </a:defRPr>
            </a:lvl5pPr>
            <a:lvl6pPr marL="25146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6pPr>
            <a:lvl7pPr marL="29718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7pPr>
            <a:lvl8pPr marL="34290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8pPr>
            <a:lvl9pPr marL="38862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9pPr>
          </a:lstStyle>
          <a:p>
            <a:pPr algn="ctr">
              <a:spcBef>
                <a:spcPct val="0"/>
              </a:spcBef>
              <a:buClrTx/>
              <a:buSzTx/>
              <a:buFontTx/>
              <a:buNone/>
            </a:pPr>
            <a:endParaRPr lang="en-US" altLang="en-US" sz="2400">
              <a:solidFill>
                <a:schemeClr val="tx1"/>
              </a:solidFill>
              <a:ea typeface="ヒラギノ角ゴ Pro W3" pitchFamily="-16" charset="-128"/>
            </a:endParaRPr>
          </a:p>
        </p:txBody>
      </p:sp>
      <p:sp>
        <p:nvSpPr>
          <p:cNvPr id="11" name="TextBox 10">
            <a:extLst>
              <a:ext uri="{FF2B5EF4-FFF2-40B4-BE49-F238E27FC236}">
                <a16:creationId xmlns:a16="http://schemas.microsoft.com/office/drawing/2014/main" id="{31B799AC-0EAA-43EF-BC83-5F458F900E7E}"/>
              </a:ext>
            </a:extLst>
          </p:cNvPr>
          <p:cNvSpPr txBox="1">
            <a:spLocks noChangeArrowheads="1"/>
          </p:cNvSpPr>
          <p:nvPr/>
        </p:nvSpPr>
        <p:spPr bwMode="auto">
          <a:xfrm>
            <a:off x="6035299" y="3457016"/>
            <a:ext cx="2133599" cy="9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SzPct val="125000"/>
              <a:buChar char="•"/>
              <a:defRPr sz="2800">
                <a:solidFill>
                  <a:srgbClr val="323232"/>
                </a:solidFill>
                <a:latin typeface="Helvetica" panose="020B0604020202020204" pitchFamily="34" charset="0"/>
                <a:ea typeface="Osaka" pitchFamily="-16" charset="-128"/>
              </a:defRPr>
            </a:lvl1pPr>
            <a:lvl2pPr marL="742950" indent="-285750">
              <a:spcBef>
                <a:spcPct val="20000"/>
              </a:spcBef>
              <a:buClr>
                <a:srgbClr val="CC3300"/>
              </a:buClr>
              <a:buSzPct val="110000"/>
              <a:buFont typeface="Helvetica" panose="020B0604020202020204" pitchFamily="34" charset="0"/>
              <a:buChar char="–"/>
              <a:defRPr sz="2400">
                <a:solidFill>
                  <a:srgbClr val="323232"/>
                </a:solidFill>
                <a:latin typeface="Helvetica" panose="020B0604020202020204" pitchFamily="34" charset="0"/>
                <a:ea typeface="Osaka" pitchFamily="-16" charset="-128"/>
              </a:defRPr>
            </a:lvl2pPr>
            <a:lvl3pPr marL="1143000" indent="-228600">
              <a:spcBef>
                <a:spcPct val="20000"/>
              </a:spcBef>
              <a:defRPr sz="2400">
                <a:solidFill>
                  <a:srgbClr val="323232"/>
                </a:solidFill>
                <a:latin typeface="Helvetica" panose="020B0604020202020204" pitchFamily="34" charset="0"/>
                <a:ea typeface="Osaka" pitchFamily="-16" charset="-128"/>
              </a:defRPr>
            </a:lvl3pPr>
            <a:lvl4pPr marL="1600200" indent="-228600">
              <a:spcBef>
                <a:spcPct val="20000"/>
              </a:spcBef>
              <a:buChar char="o"/>
              <a:defRPr sz="2000">
                <a:solidFill>
                  <a:srgbClr val="323232"/>
                </a:solidFill>
                <a:latin typeface="Helvetica" panose="020B0604020202020204" pitchFamily="34" charset="0"/>
                <a:ea typeface="Osaka" pitchFamily="-16" charset="-128"/>
              </a:defRPr>
            </a:lvl4pPr>
            <a:lvl5pPr marL="2057400" indent="-228600">
              <a:spcBef>
                <a:spcPct val="20000"/>
              </a:spcBef>
              <a:defRPr sz="2000">
                <a:solidFill>
                  <a:srgbClr val="323232"/>
                </a:solidFill>
                <a:latin typeface="Helvetica" panose="020B0604020202020204" pitchFamily="34" charset="0"/>
                <a:ea typeface="Osaka" pitchFamily="-16" charset="-128"/>
              </a:defRPr>
            </a:lvl5pPr>
            <a:lvl6pPr marL="25146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6pPr>
            <a:lvl7pPr marL="29718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7pPr>
            <a:lvl8pPr marL="34290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8pPr>
            <a:lvl9pPr marL="38862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9pPr>
          </a:lstStyle>
          <a:p>
            <a:pPr>
              <a:lnSpc>
                <a:spcPct val="93000"/>
              </a:lnSpc>
              <a:spcBef>
                <a:spcPct val="0"/>
              </a:spcBef>
              <a:buClrTx/>
              <a:buSzTx/>
              <a:buFontTx/>
              <a:buNone/>
            </a:pPr>
            <a:r>
              <a:rPr lang="en-US" altLang="en-US" sz="1150" b="1" i="1" dirty="0">
                <a:solidFill>
                  <a:srgbClr val="002060"/>
                </a:solidFill>
                <a:latin typeface="+mn-lt"/>
                <a:ea typeface="ヒラギノ角ゴ Pro W3" pitchFamily="-16" charset="-128"/>
              </a:rPr>
              <a:t>Enabled by ICT, </a:t>
            </a:r>
          </a:p>
          <a:p>
            <a:pPr>
              <a:lnSpc>
                <a:spcPct val="93000"/>
              </a:lnSpc>
              <a:spcBef>
                <a:spcPct val="0"/>
              </a:spcBef>
              <a:buClrTx/>
              <a:buSzTx/>
              <a:buFontTx/>
              <a:buNone/>
            </a:pPr>
            <a:r>
              <a:rPr lang="en-US" altLang="en-US" sz="1150" b="1" i="1" dirty="0">
                <a:solidFill>
                  <a:srgbClr val="002060"/>
                </a:solidFill>
                <a:latin typeface="+mn-lt"/>
                <a:ea typeface="ヒラギノ角ゴ Pro W3" pitchFamily="-16" charset="-128"/>
              </a:rPr>
              <a:t>new materials, </a:t>
            </a:r>
          </a:p>
          <a:p>
            <a:pPr>
              <a:lnSpc>
                <a:spcPct val="93000"/>
              </a:lnSpc>
              <a:spcBef>
                <a:spcPct val="0"/>
              </a:spcBef>
              <a:buClrTx/>
              <a:buSzTx/>
              <a:buFontTx/>
              <a:buNone/>
            </a:pPr>
            <a:r>
              <a:rPr lang="en-US" altLang="en-US" sz="1150" b="1" i="1" dirty="0">
                <a:solidFill>
                  <a:srgbClr val="002060"/>
                </a:solidFill>
                <a:latin typeface="+mn-lt"/>
                <a:ea typeface="ヒラギノ角ゴ Pro W3" pitchFamily="-16" charset="-128"/>
              </a:rPr>
              <a:t>new technologies, </a:t>
            </a:r>
          </a:p>
          <a:p>
            <a:pPr>
              <a:lnSpc>
                <a:spcPct val="93000"/>
              </a:lnSpc>
              <a:spcBef>
                <a:spcPct val="0"/>
              </a:spcBef>
              <a:buClrTx/>
              <a:buSzTx/>
              <a:buFontTx/>
              <a:buNone/>
            </a:pPr>
            <a:r>
              <a:rPr lang="en-US" altLang="en-US" sz="1150" b="1" i="1" dirty="0">
                <a:solidFill>
                  <a:srgbClr val="002060"/>
                </a:solidFill>
                <a:latin typeface="+mn-lt"/>
                <a:ea typeface="ヒラギノ角ゴ Pro W3" pitchFamily="-16" charset="-128"/>
              </a:rPr>
              <a:t>and innovative </a:t>
            </a:r>
          </a:p>
          <a:p>
            <a:pPr>
              <a:lnSpc>
                <a:spcPct val="93000"/>
              </a:lnSpc>
              <a:spcBef>
                <a:spcPct val="0"/>
              </a:spcBef>
              <a:buClrTx/>
              <a:buSzTx/>
              <a:buFontTx/>
              <a:buNone/>
            </a:pPr>
            <a:r>
              <a:rPr lang="en-US" altLang="en-US" sz="1150" b="1" i="1" dirty="0">
                <a:solidFill>
                  <a:srgbClr val="002060"/>
                </a:solidFill>
                <a:latin typeface="+mn-lt"/>
                <a:ea typeface="ヒラギノ角ゴ Pro W3" pitchFamily="-16" charset="-128"/>
              </a:rPr>
              <a:t>behaviors</a:t>
            </a:r>
          </a:p>
        </p:txBody>
      </p:sp>
      <p:sp>
        <p:nvSpPr>
          <p:cNvPr id="12" name="TextBox 11">
            <a:extLst>
              <a:ext uri="{FF2B5EF4-FFF2-40B4-BE49-F238E27FC236}">
                <a16:creationId xmlns:a16="http://schemas.microsoft.com/office/drawing/2014/main" id="{B1073BD6-4ABC-4AE8-9BEF-51D0D0E09948}"/>
              </a:ext>
            </a:extLst>
          </p:cNvPr>
          <p:cNvSpPr txBox="1">
            <a:spLocks noChangeArrowheads="1"/>
          </p:cNvSpPr>
          <p:nvPr/>
        </p:nvSpPr>
        <p:spPr bwMode="auto">
          <a:xfrm rot="16200000">
            <a:off x="6611174" y="3660329"/>
            <a:ext cx="2236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125000"/>
              <a:buChar char="•"/>
              <a:defRPr sz="2800">
                <a:solidFill>
                  <a:srgbClr val="323232"/>
                </a:solidFill>
                <a:latin typeface="Helvetica" panose="020B0604020202020204" pitchFamily="34" charset="0"/>
                <a:ea typeface="Osaka" pitchFamily="-16" charset="-128"/>
              </a:defRPr>
            </a:lvl1pPr>
            <a:lvl2pPr marL="742950" indent="-285750">
              <a:spcBef>
                <a:spcPct val="20000"/>
              </a:spcBef>
              <a:buClr>
                <a:srgbClr val="CC3300"/>
              </a:buClr>
              <a:buSzPct val="110000"/>
              <a:buFont typeface="Helvetica" panose="020B0604020202020204" pitchFamily="34" charset="0"/>
              <a:buChar char="–"/>
              <a:defRPr sz="2400">
                <a:solidFill>
                  <a:srgbClr val="323232"/>
                </a:solidFill>
                <a:latin typeface="Helvetica" panose="020B0604020202020204" pitchFamily="34" charset="0"/>
                <a:ea typeface="Osaka" pitchFamily="-16" charset="-128"/>
              </a:defRPr>
            </a:lvl2pPr>
            <a:lvl3pPr marL="1143000" indent="-228600">
              <a:spcBef>
                <a:spcPct val="20000"/>
              </a:spcBef>
              <a:defRPr sz="2400">
                <a:solidFill>
                  <a:srgbClr val="323232"/>
                </a:solidFill>
                <a:latin typeface="Helvetica" panose="020B0604020202020204" pitchFamily="34" charset="0"/>
                <a:ea typeface="Osaka" pitchFamily="-16" charset="-128"/>
              </a:defRPr>
            </a:lvl3pPr>
            <a:lvl4pPr marL="1600200" indent="-228600">
              <a:spcBef>
                <a:spcPct val="20000"/>
              </a:spcBef>
              <a:buChar char="o"/>
              <a:defRPr sz="2000">
                <a:solidFill>
                  <a:srgbClr val="323232"/>
                </a:solidFill>
                <a:latin typeface="Helvetica" panose="020B0604020202020204" pitchFamily="34" charset="0"/>
                <a:ea typeface="Osaka" pitchFamily="-16" charset="-128"/>
              </a:defRPr>
            </a:lvl4pPr>
            <a:lvl5pPr marL="2057400" indent="-228600">
              <a:spcBef>
                <a:spcPct val="20000"/>
              </a:spcBef>
              <a:defRPr sz="2000">
                <a:solidFill>
                  <a:srgbClr val="323232"/>
                </a:solidFill>
                <a:latin typeface="Helvetica" panose="020B0604020202020204" pitchFamily="34" charset="0"/>
                <a:ea typeface="Osaka" pitchFamily="-16" charset="-128"/>
              </a:defRPr>
            </a:lvl5pPr>
            <a:lvl6pPr marL="25146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6pPr>
            <a:lvl7pPr marL="29718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7pPr>
            <a:lvl8pPr marL="34290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8pPr>
            <a:lvl9pPr marL="38862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9pPr>
          </a:lstStyle>
          <a:p>
            <a:pPr algn="ctr">
              <a:spcBef>
                <a:spcPct val="0"/>
              </a:spcBef>
              <a:buClrTx/>
              <a:buSzTx/>
              <a:buFontTx/>
              <a:buNone/>
            </a:pPr>
            <a:r>
              <a:rPr lang="en-US" altLang="en-US" sz="1200" b="1" i="1" dirty="0">
                <a:solidFill>
                  <a:srgbClr val="002060"/>
                </a:solidFill>
                <a:latin typeface="+mn-lt"/>
                <a:ea typeface="ヒラギノ角ゴ Pro W3" pitchFamily="-16" charset="-128"/>
              </a:rPr>
              <a:t>Catalyzed by Smart Policies</a:t>
            </a:r>
          </a:p>
          <a:p>
            <a:pPr algn="ctr">
              <a:spcBef>
                <a:spcPct val="0"/>
              </a:spcBef>
              <a:buClrTx/>
              <a:buSzTx/>
              <a:buFontTx/>
              <a:buNone/>
            </a:pPr>
            <a:r>
              <a:rPr lang="en-US" altLang="en-US" sz="1200" b="1" i="1" dirty="0">
                <a:solidFill>
                  <a:srgbClr val="002060"/>
                </a:solidFill>
                <a:latin typeface="+mn-lt"/>
                <a:ea typeface="ヒラギノ角ゴ Pro W3" pitchFamily="-16" charset="-128"/>
              </a:rPr>
              <a:t>and Productive Investments</a:t>
            </a:r>
          </a:p>
        </p:txBody>
      </p:sp>
      <p:sp>
        <p:nvSpPr>
          <p:cNvPr id="13" name="TextBox 12">
            <a:extLst>
              <a:ext uri="{FF2B5EF4-FFF2-40B4-BE49-F238E27FC236}">
                <a16:creationId xmlns:a16="http://schemas.microsoft.com/office/drawing/2014/main" id="{7788BE0C-2649-4065-918D-9B042B16926D}"/>
              </a:ext>
            </a:extLst>
          </p:cNvPr>
          <p:cNvSpPr txBox="1"/>
          <p:nvPr/>
        </p:nvSpPr>
        <p:spPr>
          <a:xfrm rot="16200000">
            <a:off x="-333408" y="3312198"/>
            <a:ext cx="3103735" cy="307777"/>
          </a:xfrm>
          <a:prstGeom prst="rect">
            <a:avLst/>
          </a:prstGeom>
          <a:noFill/>
        </p:spPr>
        <p:txBody>
          <a:bodyPr wrap="none" rtlCol="0">
            <a:spAutoFit/>
          </a:bodyPr>
          <a:lstStyle/>
          <a:p>
            <a:pPr algn="ctr"/>
            <a:r>
              <a:rPr lang="en-US" sz="1400" b="1" dirty="0"/>
              <a:t>U.S. Primary Energy Use in Quads</a:t>
            </a:r>
          </a:p>
        </p:txBody>
      </p:sp>
      <p:sp>
        <p:nvSpPr>
          <p:cNvPr id="14" name="Title 1">
            <a:extLst>
              <a:ext uri="{FF2B5EF4-FFF2-40B4-BE49-F238E27FC236}">
                <a16:creationId xmlns:a16="http://schemas.microsoft.com/office/drawing/2014/main" id="{2C8A72BC-AE0A-4D91-8B48-3DA21ED58BEE}"/>
              </a:ext>
            </a:extLst>
          </p:cNvPr>
          <p:cNvSpPr txBox="1">
            <a:spLocks/>
          </p:cNvSpPr>
          <p:nvPr/>
        </p:nvSpPr>
        <p:spPr>
          <a:xfrm>
            <a:off x="381000" y="609600"/>
            <a:ext cx="8382000"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dirty="0">
                <a:solidFill>
                  <a:srgbClr val="002060"/>
                </a:solidFill>
                <a:effectLst>
                  <a:outerShdw blurRad="38100" dist="38100" dir="2700000" algn="tl">
                    <a:srgbClr val="000000">
                      <a:alpha val="43137"/>
                    </a:srgbClr>
                  </a:outerShdw>
                </a:effectLst>
                <a:latin typeface="+mn-lt"/>
              </a:rPr>
              <a:t>Key Insight: The Energy Efficiency Resource Is Larger than Generally Believed or Understood</a:t>
            </a:r>
          </a:p>
        </p:txBody>
      </p:sp>
    </p:spTree>
    <p:extLst>
      <p:ext uri="{BB962C8B-B14F-4D97-AF65-F5344CB8AC3E}">
        <p14:creationId xmlns:p14="http://schemas.microsoft.com/office/powerpoint/2010/main" val="416415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dissolve">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dissolve">
                                      <p:cBhvr>
                                        <p:cTn id="25" dur="500"/>
                                        <p:tgtEl>
                                          <p:spTgt spid="3">
                                            <p:graphicEl>
                                              <a:chart seriesIdx="0"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dissolve">
                                      <p:cBhvr>
                                        <p:cTn id="35" dur="500"/>
                                        <p:tgtEl>
                                          <p:spTgt spid="3">
                                            <p:graphicEl>
                                              <a:chart seriesIdx="1" categoryIdx="-4" bldStep="series"/>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dissolve">
                                      <p:cBhvr>
                                        <p:cTn id="45" dur="500"/>
                                        <p:tgtEl>
                                          <p:spTgt spid="3">
                                            <p:graphicEl>
                                              <a:chart seriesIdx="2" categoryIdx="-4" bldStep="series"/>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dissolve">
                                      <p:cBhvr>
                                        <p:cTn id="55" dur="500"/>
                                        <p:tgtEl>
                                          <p:spTgt spid="3">
                                            <p:graphicEl>
                                              <a:chart seriesIdx="3" categoryIdx="-4" bldStep="series"/>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dissolv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dissolve">
                                      <p:cBhvr>
                                        <p:cTn id="65" dur="500"/>
                                        <p:tgtEl>
                                          <p:spTgt spid="3">
                                            <p:graphicEl>
                                              <a:chart seriesIdx="4" categoryIdx="-4" bldStep="series"/>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dissolve">
                                      <p:cBhvr>
                                        <p:cTn id="70" dur="500"/>
                                        <p:tgtEl>
                                          <p:spTgt spid="1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dissolv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Effect transition="in" filter="fade">
                                      <p:cBhvr>
                                        <p:cTn id="8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4" grpId="0"/>
      <p:bldP spid="5" grpId="0"/>
      <p:bldP spid="6" grpId="0"/>
      <p:bldP spid="7"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E7600F-1E71-4934-92FA-AB1C95D02499}"/>
              </a:ext>
            </a:extLst>
          </p:cNvPr>
          <p:cNvSpPr>
            <a:spLocks noGrp="1"/>
          </p:cNvSpPr>
          <p:nvPr>
            <p:ph type="sldNum" sz="quarter" idx="4"/>
          </p:nvPr>
        </p:nvSpPr>
        <p:spPr/>
        <p:txBody>
          <a:bodyPr/>
          <a:lstStyle/>
          <a:p>
            <a:pPr>
              <a:defRPr/>
            </a:pPr>
            <a:fld id="{61D36AA1-C76B-46EF-A05C-B330D9E4862B}" type="slidenum">
              <a:rPr lang="en-US" smtClean="0"/>
              <a:pPr>
                <a:defRPr/>
              </a:pPr>
              <a:t>17</a:t>
            </a:fld>
            <a:endParaRPr lang="en-US"/>
          </a:p>
        </p:txBody>
      </p:sp>
      <p:pic>
        <p:nvPicPr>
          <p:cNvPr id="3" name="Picture 2" descr="Iceberg 2.png">
            <a:extLst>
              <a:ext uri="{FF2B5EF4-FFF2-40B4-BE49-F238E27FC236}">
                <a16:creationId xmlns:a16="http://schemas.microsoft.com/office/drawing/2014/main" id="{D7CC8CC6-B6F6-4537-B0A7-94BFCD5347DE}"/>
              </a:ext>
            </a:extLst>
          </p:cNvPr>
          <p:cNvPicPr>
            <a:picLocks noChangeAspect="1"/>
          </p:cNvPicPr>
          <p:nvPr/>
        </p:nvPicPr>
        <p:blipFill>
          <a:blip r:embed="rId3" cstate="print"/>
          <a:stretch>
            <a:fillRect/>
          </a:stretch>
        </p:blipFill>
        <p:spPr>
          <a:xfrm>
            <a:off x="0" y="428"/>
            <a:ext cx="9142858" cy="6857143"/>
          </a:xfrm>
          <a:prstGeom prst="rect">
            <a:avLst/>
          </a:prstGeom>
        </p:spPr>
      </p:pic>
      <p:sp>
        <p:nvSpPr>
          <p:cNvPr id="4" name="Text Box 2">
            <a:extLst>
              <a:ext uri="{FF2B5EF4-FFF2-40B4-BE49-F238E27FC236}">
                <a16:creationId xmlns:a16="http://schemas.microsoft.com/office/drawing/2014/main" id="{8622108A-6562-4000-965F-581870F2C710}"/>
              </a:ext>
            </a:extLst>
          </p:cNvPr>
          <p:cNvSpPr txBox="1">
            <a:spLocks noChangeArrowheads="1"/>
          </p:cNvSpPr>
          <p:nvPr/>
        </p:nvSpPr>
        <p:spPr bwMode="auto">
          <a:xfrm>
            <a:off x="609600" y="4158496"/>
            <a:ext cx="1447800" cy="1785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buClrTx/>
              <a:buSzTx/>
              <a:buFontTx/>
              <a:buNone/>
              <a:tabLst/>
            </a:pPr>
            <a:r>
              <a:rPr kumimoji="0" lang="en-US" sz="3200" b="1" i="0" u="none" strike="noStrike" cap="none" normalizeH="0" baseline="0" dirty="0">
                <a:ln>
                  <a:noFill/>
                </a:ln>
                <a:solidFill>
                  <a:srgbClr val="C00000"/>
                </a:solidFill>
                <a:effectLst/>
                <a:latin typeface="Calibri" pitchFamily="34" charset="0"/>
                <a:cs typeface="Arial" pitchFamily="34" charset="0"/>
              </a:rPr>
              <a:t>MORE</a:t>
            </a:r>
          </a:p>
          <a:p>
            <a:pPr marL="0" marR="0" lvl="0" indent="0" algn="just" defTabSz="914400" rtl="0" eaLnBrk="1" fontAlgn="base" latinLnBrk="0" hangingPunct="1">
              <a:lnSpc>
                <a:spcPct val="100000"/>
              </a:lnSpc>
              <a:spcBef>
                <a:spcPct val="0"/>
              </a:spcBef>
              <a:buClrTx/>
              <a:buSzTx/>
              <a:buFontTx/>
              <a:buNone/>
              <a:tabLst/>
            </a:pPr>
            <a:r>
              <a:rPr kumimoji="0" lang="en-US" sz="2200" b="1" i="0" u="none" strike="noStrike" cap="none" normalizeH="0" baseline="0" dirty="0">
                <a:ln>
                  <a:noFill/>
                </a:ln>
                <a:solidFill>
                  <a:srgbClr val="C00000"/>
                </a:solidFill>
                <a:effectLst/>
                <a:latin typeface="Calibri" pitchFamily="34" charset="0"/>
                <a:cs typeface="Arial" pitchFamily="34" charset="0"/>
              </a:rPr>
              <a:t>BY WASTE</a:t>
            </a:r>
          </a:p>
          <a:p>
            <a:pPr marL="0" marR="0" lvl="0" indent="0" algn="just" defTabSz="914400" rtl="0" eaLnBrk="1" fontAlgn="base" latinLnBrk="0" hangingPunct="1">
              <a:lnSpc>
                <a:spcPct val="100000"/>
              </a:lnSpc>
              <a:spcBef>
                <a:spcPct val="0"/>
              </a:spcBef>
              <a:buClrTx/>
              <a:buSzTx/>
              <a:buFontTx/>
              <a:buNone/>
              <a:tabLst/>
            </a:pPr>
            <a:r>
              <a:rPr kumimoji="0" lang="en-US" sz="3800" b="1" i="0" u="none" strike="noStrike" cap="none" normalizeH="0" baseline="0" dirty="0">
                <a:ln>
                  <a:noFill/>
                </a:ln>
                <a:solidFill>
                  <a:srgbClr val="C00000"/>
                </a:solidFill>
                <a:effectLst/>
                <a:latin typeface="Calibri" pitchFamily="34" charset="0"/>
                <a:cs typeface="Arial" pitchFamily="34" charset="0"/>
              </a:rPr>
              <a:t>THAN</a:t>
            </a:r>
          </a:p>
          <a:p>
            <a:pPr marL="0" marR="0" lvl="0" indent="0" algn="just" defTabSz="914400" rtl="0" eaLnBrk="1" fontAlgn="base" latinLnBrk="0" hangingPunct="1">
              <a:lnSpc>
                <a:spcPct val="100000"/>
              </a:lnSpc>
              <a:spcBef>
                <a:spcPct val="0"/>
              </a:spcBef>
              <a:buClrTx/>
              <a:buSzTx/>
              <a:buFontTx/>
              <a:buNone/>
              <a:tabLst/>
            </a:pPr>
            <a:r>
              <a:rPr kumimoji="0" lang="en-US" sz="1800" b="1" i="0" u="none" strike="noStrike" cap="none" normalizeH="0" baseline="0" dirty="0">
                <a:ln>
                  <a:noFill/>
                </a:ln>
                <a:solidFill>
                  <a:srgbClr val="C00000"/>
                </a:solidFill>
                <a:effectLst/>
                <a:latin typeface="Calibri" pitchFamily="34" charset="0"/>
                <a:cs typeface="Arial" pitchFamily="34" charset="0"/>
              </a:rPr>
              <a:t>INGENUITY?</a:t>
            </a:r>
            <a:endParaRPr kumimoji="0" lang="en-US" sz="1800" b="0" i="0" u="none" strike="noStrike" cap="none" normalizeH="0" baseline="0" dirty="0">
              <a:ln>
                <a:noFill/>
              </a:ln>
              <a:solidFill>
                <a:srgbClr val="C00000"/>
              </a:solidFill>
              <a:effectLst/>
              <a:latin typeface="Calibri" pitchFamily="34" charset="0"/>
              <a:cs typeface="Arial" pitchFamily="34" charset="0"/>
            </a:endParaRPr>
          </a:p>
        </p:txBody>
      </p:sp>
      <p:sp>
        <p:nvSpPr>
          <p:cNvPr id="5" name="Rectangle 4">
            <a:extLst>
              <a:ext uri="{FF2B5EF4-FFF2-40B4-BE49-F238E27FC236}">
                <a16:creationId xmlns:a16="http://schemas.microsoft.com/office/drawing/2014/main" id="{043C9642-FC84-45BF-9791-238965B91B1F}"/>
              </a:ext>
            </a:extLst>
          </p:cNvPr>
          <p:cNvSpPr/>
          <p:nvPr/>
        </p:nvSpPr>
        <p:spPr>
          <a:xfrm>
            <a:off x="2986724" y="698679"/>
            <a:ext cx="228600" cy="9559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Calibri" pitchFamily="34" charset="0"/>
            </a:endParaRPr>
          </a:p>
        </p:txBody>
      </p:sp>
      <p:sp>
        <p:nvSpPr>
          <p:cNvPr id="6" name="Rectangle 5">
            <a:extLst>
              <a:ext uri="{FF2B5EF4-FFF2-40B4-BE49-F238E27FC236}">
                <a16:creationId xmlns:a16="http://schemas.microsoft.com/office/drawing/2014/main" id="{3D9D06D8-B64E-4A6B-B23E-C544C6F1A8B0}"/>
              </a:ext>
            </a:extLst>
          </p:cNvPr>
          <p:cNvSpPr/>
          <p:nvPr/>
        </p:nvSpPr>
        <p:spPr>
          <a:xfrm>
            <a:off x="5562600" y="1634835"/>
            <a:ext cx="228600" cy="4308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Calibri" pitchFamily="34" charset="0"/>
            </a:endParaRPr>
          </a:p>
        </p:txBody>
      </p:sp>
      <p:sp>
        <p:nvSpPr>
          <p:cNvPr id="7" name="TextBox 6">
            <a:extLst>
              <a:ext uri="{FF2B5EF4-FFF2-40B4-BE49-F238E27FC236}">
                <a16:creationId xmlns:a16="http://schemas.microsoft.com/office/drawing/2014/main" id="{A1B7B4C7-E74C-4A4E-9CFF-FD55AE1F9FBB}"/>
              </a:ext>
            </a:extLst>
          </p:cNvPr>
          <p:cNvSpPr txBox="1"/>
          <p:nvPr/>
        </p:nvSpPr>
        <p:spPr>
          <a:xfrm>
            <a:off x="6477000" y="1676400"/>
            <a:ext cx="2438400" cy="3139321"/>
          </a:xfrm>
          <a:prstGeom prst="rect">
            <a:avLst/>
          </a:prstGeom>
          <a:noFill/>
        </p:spPr>
        <p:txBody>
          <a:bodyPr wrap="square" rtlCol="0">
            <a:spAutoFit/>
          </a:bodyPr>
          <a:lstStyle/>
          <a:p>
            <a:r>
              <a:rPr lang="en-US" sz="1800" b="1" dirty="0">
                <a:solidFill>
                  <a:schemeClr val="bg1"/>
                </a:solidFill>
                <a:latin typeface="Calibri" pitchFamily="34" charset="0"/>
              </a:rPr>
              <a:t>Exploring the full energy efficiency potential: ~900 or more billion barrels of oil equivalent  for the Global Economy through the year 2050. </a:t>
            </a:r>
          </a:p>
          <a:p>
            <a:endParaRPr lang="en-US" sz="1800" b="1" dirty="0">
              <a:solidFill>
                <a:schemeClr val="bg1"/>
              </a:solidFill>
              <a:latin typeface="Calibri" pitchFamily="34" charset="0"/>
            </a:endParaRPr>
          </a:p>
          <a:p>
            <a:r>
              <a:rPr lang="en-US" sz="1800" b="1" dirty="0">
                <a:solidFill>
                  <a:schemeClr val="bg1"/>
                </a:solidFill>
                <a:latin typeface="Calibri" pitchFamily="34" charset="0"/>
              </a:rPr>
              <a:t>Enough to reduce total World energy consumption by ~40%!</a:t>
            </a:r>
          </a:p>
        </p:txBody>
      </p:sp>
      <p:sp>
        <p:nvSpPr>
          <p:cNvPr id="8" name="TextBox 7">
            <a:extLst>
              <a:ext uri="{FF2B5EF4-FFF2-40B4-BE49-F238E27FC236}">
                <a16:creationId xmlns:a16="http://schemas.microsoft.com/office/drawing/2014/main" id="{46F6D5A1-7B71-4846-8E65-747B4A67AD96}"/>
              </a:ext>
            </a:extLst>
          </p:cNvPr>
          <p:cNvSpPr txBox="1"/>
          <p:nvPr/>
        </p:nvSpPr>
        <p:spPr>
          <a:xfrm>
            <a:off x="153697" y="874830"/>
            <a:ext cx="2698687" cy="584775"/>
          </a:xfrm>
          <a:prstGeom prst="rect">
            <a:avLst/>
          </a:prstGeom>
          <a:noFill/>
        </p:spPr>
        <p:txBody>
          <a:bodyPr wrap="none" rtlCol="0">
            <a:spAutoFit/>
          </a:bodyPr>
          <a:lstStyle/>
          <a:p>
            <a:pPr algn="ctr"/>
            <a:r>
              <a:rPr lang="en-US" sz="1600" b="1">
                <a:solidFill>
                  <a:schemeClr val="bg1"/>
                </a:solidFill>
                <a:latin typeface="Calibri" pitchFamily="34" charset="0"/>
              </a:rPr>
              <a:t>Conventional assumptions</a:t>
            </a:r>
          </a:p>
          <a:p>
            <a:pPr algn="ctr"/>
            <a:r>
              <a:rPr lang="en-US" sz="1600" b="1">
                <a:solidFill>
                  <a:schemeClr val="bg1"/>
                </a:solidFill>
                <a:latin typeface="Calibri" pitchFamily="34" charset="0"/>
              </a:rPr>
              <a:t>about the efficiency potential</a:t>
            </a:r>
          </a:p>
        </p:txBody>
      </p:sp>
      <p:sp>
        <p:nvSpPr>
          <p:cNvPr id="9" name="TextBox 8">
            <a:extLst>
              <a:ext uri="{FF2B5EF4-FFF2-40B4-BE49-F238E27FC236}">
                <a16:creationId xmlns:a16="http://schemas.microsoft.com/office/drawing/2014/main" id="{F70EE30B-64CB-46B1-928B-8E33F91EF388}"/>
              </a:ext>
            </a:extLst>
          </p:cNvPr>
          <p:cNvSpPr txBox="1"/>
          <p:nvPr/>
        </p:nvSpPr>
        <p:spPr>
          <a:xfrm>
            <a:off x="244098" y="5970640"/>
            <a:ext cx="6478633" cy="461665"/>
          </a:xfrm>
          <a:prstGeom prst="rect">
            <a:avLst/>
          </a:prstGeom>
          <a:noFill/>
        </p:spPr>
        <p:txBody>
          <a:bodyPr wrap="none" rtlCol="0">
            <a:spAutoFit/>
          </a:bodyPr>
          <a:lstStyle/>
          <a:p>
            <a:r>
              <a:rPr lang="en-US" b="1" dirty="0">
                <a:solidFill>
                  <a:srgbClr val="C00000"/>
                </a:solidFill>
                <a:effectLst>
                  <a:outerShdw blurRad="38100" dist="38100" dir="2700000" algn="tl">
                    <a:srgbClr val="000000">
                      <a:alpha val="43137"/>
                    </a:srgbClr>
                  </a:outerShdw>
                </a:effectLst>
                <a:latin typeface="Calibri" pitchFamily="34" charset="0"/>
              </a:rPr>
              <a:t>      …an anemic ~16% Global energy (in)efficiency</a:t>
            </a:r>
          </a:p>
        </p:txBody>
      </p:sp>
      <p:sp>
        <p:nvSpPr>
          <p:cNvPr id="10" name="TextBox 9">
            <a:extLst>
              <a:ext uri="{FF2B5EF4-FFF2-40B4-BE49-F238E27FC236}">
                <a16:creationId xmlns:a16="http://schemas.microsoft.com/office/drawing/2014/main" id="{CE10F69F-4FBE-4C45-B70D-E33327582D19}"/>
              </a:ext>
            </a:extLst>
          </p:cNvPr>
          <p:cNvSpPr txBox="1"/>
          <p:nvPr/>
        </p:nvSpPr>
        <p:spPr>
          <a:xfrm>
            <a:off x="6487730" y="4587498"/>
            <a:ext cx="2503869" cy="1477328"/>
          </a:xfrm>
          <a:prstGeom prst="rect">
            <a:avLst/>
          </a:prstGeom>
          <a:noFill/>
        </p:spPr>
        <p:txBody>
          <a:bodyPr wrap="square" rtlCol="0">
            <a:spAutoFit/>
          </a:bodyPr>
          <a:lstStyle/>
          <a:p>
            <a:endParaRPr lang="en-US" sz="1800" b="1" dirty="0">
              <a:solidFill>
                <a:schemeClr val="bg1"/>
              </a:solidFill>
              <a:latin typeface="Calibri" pitchFamily="34" charset="0"/>
            </a:endParaRPr>
          </a:p>
          <a:p>
            <a:r>
              <a:rPr lang="en-US" sz="1800" b="1" dirty="0">
                <a:solidFill>
                  <a:schemeClr val="bg1"/>
                </a:solidFill>
                <a:latin typeface="Calibri" pitchFamily="34" charset="0"/>
              </a:rPr>
              <a:t>With the prospect for a more robust, a more resilient and a more sustainable economy. . .</a:t>
            </a:r>
          </a:p>
        </p:txBody>
      </p:sp>
      <p:sp>
        <p:nvSpPr>
          <p:cNvPr id="11" name="TextBox 1">
            <a:extLst>
              <a:ext uri="{FF2B5EF4-FFF2-40B4-BE49-F238E27FC236}">
                <a16:creationId xmlns:a16="http://schemas.microsoft.com/office/drawing/2014/main" id="{ABB0B639-B616-48E4-8F75-7BD35476C2AC}"/>
              </a:ext>
            </a:extLst>
          </p:cNvPr>
          <p:cNvSpPr txBox="1">
            <a:spLocks noChangeArrowheads="1"/>
          </p:cNvSpPr>
          <p:nvPr/>
        </p:nvSpPr>
        <p:spPr bwMode="auto">
          <a:xfrm>
            <a:off x="152400" y="6265608"/>
            <a:ext cx="7086600" cy="685800"/>
          </a:xfrm>
          <a:prstGeom prst="rect">
            <a:avLst/>
          </a:prstGeom>
          <a:noFill/>
          <a:ln w="9525">
            <a:noFill/>
            <a:miter lim="800000"/>
            <a:headEnd/>
            <a:tailEnd/>
          </a:ln>
        </p:spPr>
        <p:txBody>
          <a:bodyPr wrap="none" anchor="ctr"/>
          <a:lstStyle/>
          <a:p>
            <a:r>
              <a:rPr lang="en-US" sz="1100" b="1" dirty="0">
                <a:solidFill>
                  <a:schemeClr val="bg1"/>
                </a:solidFill>
                <a:ea typeface="Osaka" pitchFamily="-110" charset="-128"/>
              </a:rPr>
              <a:t>Source: Adapted from </a:t>
            </a:r>
            <a:r>
              <a:rPr lang="en-US" sz="1100" b="1" i="1" dirty="0">
                <a:solidFill>
                  <a:schemeClr val="bg1"/>
                </a:solidFill>
                <a:ea typeface="Osaka" pitchFamily="-110" charset="-128"/>
              </a:rPr>
              <a:t>Smart Policies and Programs as Critical Drivers</a:t>
            </a:r>
            <a:r>
              <a:rPr lang="en-US" sz="1100" b="1" dirty="0">
                <a:solidFill>
                  <a:schemeClr val="bg1"/>
                </a:solidFill>
                <a:ea typeface="Osaka" pitchFamily="-110" charset="-128"/>
              </a:rPr>
              <a:t>. </a:t>
            </a:r>
            <a:r>
              <a:rPr lang="en-US" sz="1100" b="1" dirty="0">
                <a:solidFill>
                  <a:schemeClr val="bg1"/>
                </a:solidFill>
                <a:hlinkClick r:id="rId4"/>
              </a:rPr>
              <a:t>https://tinyurl.com/yb64apo7</a:t>
            </a:r>
            <a:r>
              <a:rPr lang="en-US" sz="1100" b="1" dirty="0">
                <a:solidFill>
                  <a:schemeClr val="bg1"/>
                </a:solidFill>
              </a:rPr>
              <a:t> </a:t>
            </a:r>
            <a:endParaRPr lang="en-US" sz="1100" b="1" dirty="0">
              <a:solidFill>
                <a:schemeClr val="bg1"/>
              </a:solidFill>
              <a:ea typeface="Osaka" pitchFamily="-110" charset="-128"/>
            </a:endParaRPr>
          </a:p>
        </p:txBody>
      </p:sp>
    </p:spTree>
    <p:extLst>
      <p:ext uri="{BB962C8B-B14F-4D97-AF65-F5344CB8AC3E}">
        <p14:creationId xmlns:p14="http://schemas.microsoft.com/office/powerpoint/2010/main" val="148504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B29251-9EF0-4454-8454-E40E30B3EEFE}"/>
              </a:ext>
            </a:extLst>
          </p:cNvPr>
          <p:cNvSpPr>
            <a:spLocks noGrp="1"/>
          </p:cNvSpPr>
          <p:nvPr>
            <p:ph type="sldNum" sz="quarter" idx="4"/>
          </p:nvPr>
        </p:nvSpPr>
        <p:spPr/>
        <p:txBody>
          <a:bodyPr/>
          <a:lstStyle/>
          <a:p>
            <a:pPr>
              <a:defRPr/>
            </a:pPr>
            <a:fld id="{61D36AA1-C76B-46EF-A05C-B330D9E4862B}" type="slidenum">
              <a:rPr lang="en-US" smtClean="0"/>
              <a:pPr>
                <a:defRPr/>
              </a:pPr>
              <a:t>18</a:t>
            </a:fld>
            <a:endParaRPr lang="en-US"/>
          </a:p>
        </p:txBody>
      </p:sp>
      <p:sp>
        <p:nvSpPr>
          <p:cNvPr id="3" name="Rectangle 4">
            <a:extLst>
              <a:ext uri="{FF2B5EF4-FFF2-40B4-BE49-F238E27FC236}">
                <a16:creationId xmlns:a16="http://schemas.microsoft.com/office/drawing/2014/main" id="{BBC61983-79F3-4808-8501-981B6EA8564B}"/>
              </a:ext>
            </a:extLst>
          </p:cNvPr>
          <p:cNvSpPr>
            <a:spLocks noChangeArrowheads="1"/>
          </p:cNvSpPr>
          <p:nvPr/>
        </p:nvSpPr>
        <p:spPr bwMode="auto">
          <a:xfrm>
            <a:off x="335796" y="18288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rgbClr val="000099"/>
                </a:solidFill>
                <a:latin typeface="Arial" panose="020B0604020202020204" pitchFamily="34" charset="0"/>
                <a:ea typeface="ＭＳ Ｐゴシック" panose="020B0600070205080204" pitchFamily="34" charset="-128"/>
              </a:defRPr>
            </a:lvl1pPr>
            <a:lvl2pPr marL="742950" indent="-285750" algn="ctr">
              <a:defRPr sz="3600" b="1">
                <a:solidFill>
                  <a:srgbClr val="000099"/>
                </a:solidFill>
                <a:latin typeface="Arial" panose="020B0604020202020204" pitchFamily="34" charset="0"/>
                <a:ea typeface="ＭＳ Ｐゴシック" panose="020B0600070205080204" pitchFamily="34" charset="-128"/>
              </a:defRPr>
            </a:lvl2pPr>
            <a:lvl3pPr marL="1143000" indent="-228600" algn="ctr">
              <a:defRPr sz="3600" b="1">
                <a:solidFill>
                  <a:srgbClr val="000099"/>
                </a:solidFill>
                <a:latin typeface="Arial" panose="020B0604020202020204" pitchFamily="34" charset="0"/>
                <a:ea typeface="ＭＳ Ｐゴシック" panose="020B0600070205080204" pitchFamily="34" charset="-128"/>
              </a:defRPr>
            </a:lvl3pPr>
            <a:lvl4pPr marL="1600200" indent="-228600" algn="ctr">
              <a:defRPr sz="3600" b="1">
                <a:solidFill>
                  <a:srgbClr val="000099"/>
                </a:solidFill>
                <a:latin typeface="Arial" panose="020B0604020202020204" pitchFamily="34" charset="0"/>
                <a:ea typeface="ＭＳ Ｐゴシック" panose="020B0600070205080204" pitchFamily="34" charset="-128"/>
              </a:defRPr>
            </a:lvl4pPr>
            <a:lvl5pPr marL="2057400" indent="-228600" algn="ctr">
              <a:defRPr sz="3600" b="1">
                <a:solidFill>
                  <a:srgbClr val="000099"/>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9pPr>
          </a:lstStyle>
          <a:p>
            <a:r>
              <a:rPr lang="en-US" altLang="en-US" dirty="0">
                <a:solidFill>
                  <a:srgbClr val="002060"/>
                </a:solidFill>
                <a:effectLst>
                  <a:outerShdw blurRad="38100" dist="38100" dir="2700000" algn="tl">
                    <a:srgbClr val="000000">
                      <a:alpha val="43137"/>
                    </a:srgbClr>
                  </a:outerShdw>
                </a:effectLst>
              </a:rPr>
              <a:t>With a final thought experiment . . .</a:t>
            </a:r>
          </a:p>
        </p:txBody>
      </p:sp>
    </p:spTree>
    <p:extLst>
      <p:ext uri="{BB962C8B-B14F-4D97-AF65-F5344CB8AC3E}">
        <p14:creationId xmlns:p14="http://schemas.microsoft.com/office/powerpoint/2010/main" val="387003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61D36AA1-C76B-46EF-A05C-B330D9E4862B}" type="slidenum">
              <a:rPr lang="en-US" smtClean="0"/>
              <a:pPr>
                <a:defRPr/>
              </a:pPr>
              <a:t>1</a:t>
            </a:fld>
            <a:endParaRPr lang="en-US"/>
          </a:p>
        </p:txBody>
      </p:sp>
      <p:pic>
        <p:nvPicPr>
          <p:cNvPr id="5" name="Picture 4" descr="Going to Get Tutored.jpg">
            <a:extLst>
              <a:ext uri="{FF2B5EF4-FFF2-40B4-BE49-F238E27FC236}">
                <a16:creationId xmlns:a16="http://schemas.microsoft.com/office/drawing/2014/main" id="{66FB08C0-93E1-42CB-858F-25A040A9707C}"/>
              </a:ext>
            </a:extLst>
          </p:cNvPr>
          <p:cNvPicPr>
            <a:picLocks noChangeAspect="1"/>
          </p:cNvPicPr>
          <p:nvPr/>
        </p:nvPicPr>
        <p:blipFill rotWithShape="1">
          <a:blip r:embed="rId2" cstate="print"/>
          <a:srcRect b="8952"/>
          <a:stretch/>
        </p:blipFill>
        <p:spPr bwMode="auto">
          <a:xfrm>
            <a:off x="3810000" y="579973"/>
            <a:ext cx="4136624" cy="4883495"/>
          </a:xfrm>
          <a:prstGeom prst="rect">
            <a:avLst/>
          </a:prstGeom>
          <a:noFill/>
          <a:ln w="9525">
            <a:noFill/>
            <a:miter lim="800000"/>
            <a:headEnd/>
            <a:tailEnd/>
          </a:ln>
        </p:spPr>
      </p:pic>
      <p:sp>
        <p:nvSpPr>
          <p:cNvPr id="6" name="TextBox 5">
            <a:extLst>
              <a:ext uri="{FF2B5EF4-FFF2-40B4-BE49-F238E27FC236}">
                <a16:creationId xmlns:a16="http://schemas.microsoft.com/office/drawing/2014/main" id="{F9F8EF30-8630-4615-923C-7F8F8CF9B840}"/>
              </a:ext>
            </a:extLst>
          </p:cNvPr>
          <p:cNvSpPr txBox="1"/>
          <p:nvPr/>
        </p:nvSpPr>
        <p:spPr>
          <a:xfrm>
            <a:off x="762000" y="1395412"/>
            <a:ext cx="2819400" cy="3786188"/>
          </a:xfrm>
          <a:prstGeom prst="rect">
            <a:avLst/>
          </a:prstGeom>
          <a:noFill/>
        </p:spPr>
        <p:txBody>
          <a:bodyPr>
            <a:spAutoFit/>
          </a:bodyPr>
          <a:lstStyle/>
          <a:p>
            <a:pPr eaLnBrk="0" hangingPunct="0">
              <a:defRPr/>
            </a:pPr>
            <a:r>
              <a:rPr lang="en-US" b="1" i="1" dirty="0">
                <a:solidFill>
                  <a:srgbClr val="002060"/>
                </a:solidFill>
                <a:effectLst>
                  <a:outerShdw blurRad="38100" dist="38100" dir="2700000" algn="tl">
                    <a:srgbClr val="000000">
                      <a:alpha val="43137"/>
                    </a:srgbClr>
                  </a:outerShdw>
                </a:effectLst>
                <a:latin typeface="Arial" charset="0"/>
                <a:ea typeface="ヒラギノ角ゴ Pro W3" pitchFamily="-96" charset="-128"/>
                <a:cs typeface="+mn-cs"/>
              </a:rPr>
              <a:t>And as we are reminded by my favorite American philosopher,  Gary Larson, small differences in assumptions can lead to very big differences in outcomes!!</a:t>
            </a:r>
          </a:p>
        </p:txBody>
      </p:sp>
      <p:pic>
        <p:nvPicPr>
          <p:cNvPr id="7" name="Picture 6" descr="Going to Get Tutored.jpg">
            <a:extLst>
              <a:ext uri="{FF2B5EF4-FFF2-40B4-BE49-F238E27FC236}">
                <a16:creationId xmlns:a16="http://schemas.microsoft.com/office/drawing/2014/main" id="{918AD10E-C77E-461C-A17F-A841C4440198}"/>
              </a:ext>
            </a:extLst>
          </p:cNvPr>
          <p:cNvPicPr>
            <a:picLocks noChangeAspect="1"/>
          </p:cNvPicPr>
          <p:nvPr/>
        </p:nvPicPr>
        <p:blipFill rotWithShape="1">
          <a:blip r:embed="rId2" cstate="print"/>
          <a:srcRect t="91476"/>
          <a:stretch/>
        </p:blipFill>
        <p:spPr bwMode="auto">
          <a:xfrm>
            <a:off x="3810000" y="5468322"/>
            <a:ext cx="4136624" cy="457200"/>
          </a:xfrm>
          <a:prstGeom prst="rect">
            <a:avLst/>
          </a:prstGeom>
          <a:noFill/>
          <a:ln w="9525">
            <a:noFill/>
            <a:miter lim="800000"/>
            <a:headEnd/>
            <a:tailEnd/>
          </a:ln>
        </p:spPr>
      </p:pic>
    </p:spTree>
    <p:extLst>
      <p:ext uri="{BB962C8B-B14F-4D97-AF65-F5344CB8AC3E}">
        <p14:creationId xmlns:p14="http://schemas.microsoft.com/office/powerpoint/2010/main" val="13320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4A03B-2A6D-46C7-89D4-E0C76643B134}"/>
              </a:ext>
            </a:extLst>
          </p:cNvPr>
          <p:cNvSpPr>
            <a:spLocks noGrp="1"/>
          </p:cNvSpPr>
          <p:nvPr>
            <p:ph type="sldNum" sz="quarter" idx="4"/>
          </p:nvPr>
        </p:nvSpPr>
        <p:spPr/>
        <p:txBody>
          <a:bodyPr/>
          <a:lstStyle/>
          <a:p>
            <a:pPr>
              <a:defRPr/>
            </a:pPr>
            <a:fld id="{61D36AA1-C76B-46EF-A05C-B330D9E4862B}" type="slidenum">
              <a:rPr lang="en-US" smtClean="0"/>
              <a:pPr>
                <a:defRPr/>
              </a:pPr>
              <a:t>19</a:t>
            </a:fld>
            <a:endParaRPr lang="en-US"/>
          </a:p>
        </p:txBody>
      </p:sp>
      <p:sp>
        <p:nvSpPr>
          <p:cNvPr id="8" name="Text Box 4">
            <a:extLst>
              <a:ext uri="{FF2B5EF4-FFF2-40B4-BE49-F238E27FC236}">
                <a16:creationId xmlns:a16="http://schemas.microsoft.com/office/drawing/2014/main" id="{CE72F486-351D-4CFE-BF6E-3E4A21EC1AA2}"/>
              </a:ext>
            </a:extLst>
          </p:cNvPr>
          <p:cNvSpPr txBox="1">
            <a:spLocks noChangeArrowheads="1"/>
          </p:cNvSpPr>
          <p:nvPr/>
        </p:nvSpPr>
        <p:spPr bwMode="auto">
          <a:xfrm>
            <a:off x="1761965" y="1995488"/>
            <a:ext cx="5639364" cy="4524315"/>
          </a:xfrm>
          <a:prstGeom prst="rect">
            <a:avLst/>
          </a:prstGeom>
          <a:noFill/>
          <a:ln w="9525">
            <a:noFill/>
            <a:miter lim="800000"/>
            <a:headEnd/>
            <a:tailEnd/>
          </a:ln>
          <a:effectLst/>
        </p:spPr>
        <p:txBody>
          <a:bodyPr wrap="none">
            <a:spAutoFit/>
          </a:bodyPr>
          <a:lstStyle/>
          <a:p>
            <a:pPr algn="ctr"/>
            <a:r>
              <a:rPr lang="en-US" sz="4800" b="1" dirty="0">
                <a:solidFill>
                  <a:srgbClr val="C00000"/>
                </a:solidFill>
                <a:effectLst>
                  <a:outerShdw blurRad="38100" dist="38100" dir="2700000" algn="tl">
                    <a:srgbClr val="000000">
                      <a:alpha val="43137"/>
                    </a:srgbClr>
                  </a:outerShdw>
                </a:effectLst>
                <a:ea typeface="MS PGothic" pitchFamily="34" charset="-128"/>
              </a:rPr>
              <a:t>$4,098,331,044,116</a:t>
            </a:r>
          </a:p>
          <a:p>
            <a:pPr algn="ctr"/>
            <a:endParaRPr lang="en-US" sz="4800" b="1" dirty="0">
              <a:solidFill>
                <a:srgbClr val="C00000"/>
              </a:solidFill>
              <a:effectLst>
                <a:outerShdw blurRad="38100" dist="38100" dir="2700000" algn="tl">
                  <a:srgbClr val="000000">
                    <a:alpha val="43137"/>
                  </a:srgbClr>
                </a:outerShdw>
              </a:effectLst>
              <a:ea typeface="MS PGothic" pitchFamily="34" charset="-128"/>
            </a:endParaRPr>
          </a:p>
          <a:p>
            <a:pPr algn="ctr"/>
            <a:endParaRPr lang="en-US" sz="4800" b="1" dirty="0">
              <a:solidFill>
                <a:srgbClr val="C00000"/>
              </a:solidFill>
              <a:effectLst>
                <a:outerShdw blurRad="38100" dist="38100" dir="2700000" algn="tl">
                  <a:srgbClr val="000000">
                    <a:alpha val="43137"/>
                  </a:srgbClr>
                </a:outerShdw>
              </a:effectLst>
              <a:ea typeface="MS PGothic" pitchFamily="34" charset="-128"/>
            </a:endParaRPr>
          </a:p>
          <a:p>
            <a:pPr algn="ctr"/>
            <a:endParaRPr lang="en-US" sz="4800" b="1" dirty="0">
              <a:solidFill>
                <a:srgbClr val="C00000"/>
              </a:solidFill>
              <a:effectLst>
                <a:outerShdw blurRad="38100" dist="38100" dir="2700000" algn="tl">
                  <a:srgbClr val="000000">
                    <a:alpha val="43137"/>
                  </a:srgbClr>
                </a:outerShdw>
              </a:effectLst>
              <a:ea typeface="MS PGothic" pitchFamily="34" charset="-128"/>
            </a:endParaRPr>
          </a:p>
          <a:p>
            <a:pPr algn="ctr"/>
            <a:endParaRPr lang="en-US" sz="4800" b="1" dirty="0">
              <a:solidFill>
                <a:srgbClr val="C00000"/>
              </a:solidFill>
              <a:effectLst>
                <a:outerShdw blurRad="38100" dist="38100" dir="2700000" algn="tl">
                  <a:srgbClr val="000000">
                    <a:alpha val="43137"/>
                  </a:srgbClr>
                </a:outerShdw>
              </a:effectLst>
              <a:ea typeface="MS PGothic" pitchFamily="34" charset="-128"/>
            </a:endParaRPr>
          </a:p>
          <a:p>
            <a:pPr algn="ctr"/>
            <a:endParaRPr lang="en-US" sz="4800" b="1" dirty="0">
              <a:solidFill>
                <a:srgbClr val="C00000"/>
              </a:solidFill>
              <a:effectLst>
                <a:outerShdw blurRad="38100" dist="38100" dir="2700000" algn="tl">
                  <a:srgbClr val="000000">
                    <a:alpha val="43137"/>
                  </a:srgbClr>
                </a:outerShdw>
              </a:effectLst>
              <a:ea typeface="MS PGothic" pitchFamily="34" charset="-128"/>
            </a:endParaRPr>
          </a:p>
        </p:txBody>
      </p:sp>
      <p:sp>
        <p:nvSpPr>
          <p:cNvPr id="9" name="Text Box 5">
            <a:extLst>
              <a:ext uri="{FF2B5EF4-FFF2-40B4-BE49-F238E27FC236}">
                <a16:creationId xmlns:a16="http://schemas.microsoft.com/office/drawing/2014/main" id="{278C630D-4CBD-4743-992C-ECBEC5D347A6}"/>
              </a:ext>
            </a:extLst>
          </p:cNvPr>
          <p:cNvSpPr txBox="1">
            <a:spLocks noChangeArrowheads="1"/>
          </p:cNvSpPr>
          <p:nvPr/>
        </p:nvSpPr>
        <p:spPr bwMode="auto">
          <a:xfrm>
            <a:off x="632739" y="2947116"/>
            <a:ext cx="7848600" cy="1938992"/>
          </a:xfrm>
          <a:prstGeom prst="rect">
            <a:avLst/>
          </a:prstGeom>
          <a:noFill/>
          <a:ln w="9525">
            <a:noFill/>
            <a:miter lim="800000"/>
            <a:headEnd/>
            <a:tailEnd/>
          </a:ln>
        </p:spPr>
        <p:txBody>
          <a:bodyPr wrap="square">
            <a:spAutoFit/>
          </a:bodyPr>
          <a:lstStyle/>
          <a:p>
            <a:pPr algn="ctr"/>
            <a:r>
              <a:rPr lang="en-US" sz="2400" b="1" i="1" dirty="0">
                <a:solidFill>
                  <a:srgbClr val="002060"/>
                </a:solidFill>
                <a:ea typeface="MS PGothic" pitchFamily="34" charset="-128"/>
              </a:rPr>
              <a:t>My working estimate of the cumulative lost energy bill savings in the U.S. economy since the 1992 Rio Earth Summit by </a:t>
            </a:r>
            <a:r>
              <a:rPr lang="en-US" sz="2400" b="1" i="1" u="sng" dirty="0">
                <a:solidFill>
                  <a:srgbClr val="002060"/>
                </a:solidFill>
                <a:ea typeface="MS PGothic" pitchFamily="34" charset="-128"/>
              </a:rPr>
              <a:t>not</a:t>
            </a:r>
            <a:r>
              <a:rPr lang="en-US" sz="2400" b="1" i="1" dirty="0">
                <a:solidFill>
                  <a:srgbClr val="002060"/>
                </a:solidFill>
                <a:ea typeface="MS PGothic" pitchFamily="34" charset="-128"/>
              </a:rPr>
              <a:t> adopting smart energy policies averaging 3% energy productivity gains per year!</a:t>
            </a:r>
          </a:p>
          <a:p>
            <a:pPr algn="ctr"/>
            <a:endParaRPr lang="en-US" sz="2400" b="1" i="1" dirty="0">
              <a:solidFill>
                <a:srgbClr val="002060"/>
              </a:solidFill>
              <a:ea typeface="MS PGothic" pitchFamily="34" charset="-128"/>
            </a:endParaRPr>
          </a:p>
        </p:txBody>
      </p:sp>
      <p:sp>
        <p:nvSpPr>
          <p:cNvPr id="10" name="Text Box 6">
            <a:extLst>
              <a:ext uri="{FF2B5EF4-FFF2-40B4-BE49-F238E27FC236}">
                <a16:creationId xmlns:a16="http://schemas.microsoft.com/office/drawing/2014/main" id="{D76F77DB-6E4B-43CC-BF2E-72ED5D93CCE8}"/>
              </a:ext>
            </a:extLst>
          </p:cNvPr>
          <p:cNvSpPr txBox="1">
            <a:spLocks noChangeArrowheads="1"/>
          </p:cNvSpPr>
          <p:nvPr/>
        </p:nvSpPr>
        <p:spPr bwMode="auto">
          <a:xfrm>
            <a:off x="1124922" y="4655403"/>
            <a:ext cx="6934200" cy="830997"/>
          </a:xfrm>
          <a:prstGeom prst="rect">
            <a:avLst/>
          </a:prstGeom>
          <a:noFill/>
          <a:ln w="9525">
            <a:noFill/>
            <a:miter lim="800000"/>
            <a:headEnd/>
            <a:tailEnd/>
          </a:ln>
        </p:spPr>
        <p:txBody>
          <a:bodyPr wrap="square">
            <a:spAutoFit/>
          </a:bodyPr>
          <a:lstStyle/>
          <a:p>
            <a:pPr algn="ctr"/>
            <a:r>
              <a:rPr lang="en-US" sz="2400" b="1" i="1" dirty="0">
                <a:solidFill>
                  <a:srgbClr val="002060"/>
                </a:solidFill>
                <a:ea typeface="MS PGothic" pitchFamily="34" charset="-128"/>
              </a:rPr>
              <a:t>As of about 12:00 PM EDT today. . .</a:t>
            </a:r>
          </a:p>
          <a:p>
            <a:pPr algn="ctr"/>
            <a:endParaRPr lang="en-US" sz="2400" dirty="0">
              <a:solidFill>
                <a:srgbClr val="002060"/>
              </a:solidFill>
              <a:latin typeface="Times New Roman" pitchFamily="18" charset="0"/>
              <a:ea typeface="MS PGothic" pitchFamily="34" charset="-128"/>
            </a:endParaRPr>
          </a:p>
        </p:txBody>
      </p:sp>
      <p:sp>
        <p:nvSpPr>
          <p:cNvPr id="11" name="Rectangle 10">
            <a:extLst>
              <a:ext uri="{FF2B5EF4-FFF2-40B4-BE49-F238E27FC236}">
                <a16:creationId xmlns:a16="http://schemas.microsoft.com/office/drawing/2014/main" id="{F215F078-F455-4D9C-AF86-3E6DC32C9D37}"/>
              </a:ext>
            </a:extLst>
          </p:cNvPr>
          <p:cNvSpPr>
            <a:spLocks noChangeArrowheads="1"/>
          </p:cNvSpPr>
          <p:nvPr/>
        </p:nvSpPr>
        <p:spPr bwMode="auto">
          <a:xfrm>
            <a:off x="431442" y="1066800"/>
            <a:ext cx="8305800" cy="838200"/>
          </a:xfrm>
          <a:prstGeom prst="rect">
            <a:avLst/>
          </a:prstGeom>
          <a:noFill/>
          <a:ln w="9525">
            <a:noFill/>
            <a:miter lim="800000"/>
            <a:headEnd/>
            <a:tailEnd/>
          </a:ln>
          <a:effectLst/>
        </p:spPr>
        <p:txBody>
          <a:bodyPr anchor="ctr"/>
          <a:lstStyle/>
          <a:p>
            <a:pPr algn="ctr"/>
            <a:r>
              <a:rPr lang="en-US" sz="4800" b="1" dirty="0">
                <a:solidFill>
                  <a:srgbClr val="002060"/>
                </a:solidFill>
                <a:effectLst>
                  <a:outerShdw blurRad="38100" dist="38100" dir="2700000" algn="tl">
                    <a:srgbClr val="000000">
                      <a:alpha val="43137"/>
                    </a:srgbClr>
                  </a:outerShdw>
                </a:effectLst>
                <a:latin typeface="Arial" pitchFamily="34" charset="0"/>
              </a:rPr>
              <a:t>What is. . .</a:t>
            </a:r>
          </a:p>
        </p:txBody>
      </p:sp>
    </p:spTree>
    <p:extLst>
      <p:ext uri="{BB962C8B-B14F-4D97-AF65-F5344CB8AC3E}">
        <p14:creationId xmlns:p14="http://schemas.microsoft.com/office/powerpoint/2010/main" val="239111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61D36AA1-C76B-46EF-A05C-B330D9E4862B}" type="slidenum">
              <a:rPr lang="en-US" smtClean="0"/>
              <a:pPr>
                <a:defRPr/>
              </a:pPr>
              <a:t>20</a:t>
            </a:fld>
            <a:endParaRPr lang="en-US"/>
          </a:p>
        </p:txBody>
      </p:sp>
      <p:sp>
        <p:nvSpPr>
          <p:cNvPr id="3" name="Rectangle 2"/>
          <p:cNvSpPr txBox="1">
            <a:spLocks noChangeArrowheads="1"/>
          </p:cNvSpPr>
          <p:nvPr/>
        </p:nvSpPr>
        <p:spPr bwMode="auto">
          <a:xfrm>
            <a:off x="330200" y="533400"/>
            <a:ext cx="8458200" cy="609600"/>
          </a:xfrm>
          <a:prstGeom prst="rect">
            <a:avLst/>
          </a:prstGeom>
          <a:noFill/>
          <a:ln w="9525">
            <a:noFill/>
            <a:miter lim="800000"/>
            <a:headEnd/>
            <a:tailEnd/>
          </a:ln>
        </p:spPr>
        <p:txBody>
          <a:bodyPr/>
          <a:lstStyle/>
          <a:p>
            <a:pPr algn="ctr" eaLnBrk="0" hangingPunct="0">
              <a:defRPr/>
            </a:pPr>
            <a:r>
              <a:rPr lang="en-US" sz="3200" b="1" kern="0" dirty="0">
                <a:solidFill>
                  <a:srgbClr val="002060"/>
                </a:solidFill>
                <a:effectLst>
                  <a:outerShdw blurRad="38100" dist="38100" dir="2700000" algn="tl">
                    <a:srgbClr val="000000">
                      <a:alpha val="43137"/>
                    </a:srgbClr>
                  </a:outerShdw>
                </a:effectLst>
                <a:latin typeface="+mj-lt"/>
                <a:ea typeface="+mj-ea"/>
                <a:cs typeface="Osaka"/>
              </a:rPr>
              <a:t>Perhaps the Ultimate Efficiency Resource</a:t>
            </a:r>
          </a:p>
          <a:p>
            <a:pPr algn="ctr" eaLnBrk="0" hangingPunct="0">
              <a:defRPr/>
            </a:pPr>
            <a:r>
              <a:rPr lang="en-US" sz="3200" b="1" kern="0" dirty="0">
                <a:solidFill>
                  <a:srgbClr val="002060"/>
                </a:solidFill>
                <a:effectLst>
                  <a:outerShdw blurRad="38100" dist="38100" dir="2700000" algn="tl">
                    <a:srgbClr val="000000">
                      <a:alpha val="43137"/>
                    </a:srgbClr>
                  </a:outerShdw>
                </a:effectLst>
                <a:latin typeface="+mj-lt"/>
                <a:ea typeface="+mj-ea"/>
                <a:cs typeface="Osaka"/>
              </a:rPr>
              <a:t>To Encourage Among Our Colleagues?</a:t>
            </a:r>
          </a:p>
        </p:txBody>
      </p:sp>
      <p:sp>
        <p:nvSpPr>
          <p:cNvPr id="4" name="Rectangle 3"/>
          <p:cNvSpPr txBox="1">
            <a:spLocks noChangeArrowheads="1"/>
          </p:cNvSpPr>
          <p:nvPr/>
        </p:nvSpPr>
        <p:spPr bwMode="auto">
          <a:xfrm>
            <a:off x="596900" y="1828800"/>
            <a:ext cx="7924800" cy="4114800"/>
          </a:xfrm>
          <a:prstGeom prst="rect">
            <a:avLst/>
          </a:prstGeom>
          <a:noFill/>
          <a:ln w="9525">
            <a:noFill/>
            <a:miter lim="800000"/>
            <a:headEnd/>
            <a:tailEnd/>
          </a:ln>
        </p:spPr>
        <p:txBody>
          <a:bodyPr/>
          <a:lstStyle/>
          <a:p>
            <a:pPr marL="274320" indent="-274320" fontAlgn="auto">
              <a:spcBef>
                <a:spcPts val="600"/>
              </a:spcBef>
              <a:spcAft>
                <a:spcPts val="0"/>
              </a:spcAft>
              <a:buClr>
                <a:srgbClr val="C00000"/>
              </a:buClr>
              <a:buSzPct val="125000"/>
              <a:buFontTx/>
              <a:buChar char="•"/>
              <a:defRPr/>
            </a:pPr>
            <a:r>
              <a:rPr lang="en-US" kern="0" dirty="0">
                <a:latin typeface="Helvetica"/>
                <a:ea typeface="+mn-ea"/>
                <a:cs typeface="+mn-cs"/>
              </a:rPr>
              <a:t>Recalling the comment of early Twentieth Century UK essayist, Lionel Strachey, who remarked: </a:t>
            </a:r>
            <a:r>
              <a:rPr lang="en-US" i="1" kern="0" dirty="0">
                <a:solidFill>
                  <a:srgbClr val="002060"/>
                </a:solidFill>
                <a:latin typeface="Helvetica"/>
                <a:ea typeface="+mn-ea"/>
                <a:cs typeface="+mn-cs"/>
              </a:rPr>
              <a:t>“[Too many people] guess because they are in too great a hurry to think.”</a:t>
            </a:r>
          </a:p>
          <a:p>
            <a:pPr marL="274320" indent="-274320" fontAlgn="auto">
              <a:spcBef>
                <a:spcPts val="600"/>
              </a:spcBef>
              <a:spcAft>
                <a:spcPts val="0"/>
              </a:spcAft>
              <a:buClr>
                <a:srgbClr val="C00000"/>
              </a:buClr>
              <a:buSzPct val="125000"/>
              <a:buFontTx/>
              <a:buChar char="•"/>
              <a:defRPr/>
            </a:pPr>
            <a:r>
              <a:rPr lang="en-US" kern="0" dirty="0">
                <a:latin typeface="Helvetica"/>
                <a:ea typeface="+mn-ea"/>
                <a:cs typeface="+mn-cs"/>
              </a:rPr>
              <a:t>Jerry Hirschberg, founder and former CEO of Nissan Design, who noted that: </a:t>
            </a:r>
            <a:r>
              <a:rPr lang="en-US" i="1" kern="0" dirty="0">
                <a:solidFill>
                  <a:srgbClr val="002060"/>
                </a:solidFill>
                <a:latin typeface="Helvetica"/>
                <a:ea typeface="+mn-ea"/>
                <a:cs typeface="+mn-cs"/>
              </a:rPr>
              <a:t>“Creativity is not an escape from disciplined thinking. It is an escape with disciplined thinking."</a:t>
            </a:r>
          </a:p>
          <a:p>
            <a:pPr marL="274320" indent="-274320" fontAlgn="auto">
              <a:spcBef>
                <a:spcPts val="600"/>
              </a:spcBef>
              <a:spcAft>
                <a:spcPts val="0"/>
              </a:spcAft>
              <a:buClr>
                <a:srgbClr val="C00000"/>
              </a:buClr>
              <a:buSzPct val="125000"/>
              <a:buFontTx/>
              <a:buChar char="•"/>
              <a:defRPr/>
            </a:pPr>
            <a:r>
              <a:rPr lang="en-US" kern="0" dirty="0">
                <a:latin typeface="Helvetica"/>
                <a:ea typeface="+mn-ea"/>
                <a:cs typeface="+mn-cs"/>
              </a:rPr>
              <a:t>And Henry Ford once said,</a:t>
            </a:r>
            <a:r>
              <a:rPr lang="en-US" kern="0" dirty="0">
                <a:solidFill>
                  <a:srgbClr val="323232"/>
                </a:solidFill>
                <a:latin typeface="Helvetica"/>
                <a:ea typeface="+mn-ea"/>
                <a:cs typeface="+mn-cs"/>
              </a:rPr>
              <a:t> </a:t>
            </a:r>
            <a:r>
              <a:rPr lang="en-US" i="1" kern="0" dirty="0">
                <a:solidFill>
                  <a:srgbClr val="002060"/>
                </a:solidFill>
                <a:latin typeface="Helvetica"/>
                <a:ea typeface="+mn-ea"/>
                <a:cs typeface="+mn-cs"/>
              </a:rPr>
              <a:t>“Thinking is the hardest work there is which is the probable reason why so few engage in it.”</a:t>
            </a:r>
          </a:p>
        </p:txBody>
      </p:sp>
    </p:spTree>
    <p:extLst>
      <p:ext uri="{BB962C8B-B14F-4D97-AF65-F5344CB8AC3E}">
        <p14:creationId xmlns:p14="http://schemas.microsoft.com/office/powerpoint/2010/main" val="89526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4B59B-5283-47ED-88AF-66C0D2532466}"/>
              </a:ext>
            </a:extLst>
          </p:cNvPr>
          <p:cNvSpPr>
            <a:spLocks noGrp="1"/>
          </p:cNvSpPr>
          <p:nvPr>
            <p:ph type="sldNum" sz="quarter" idx="4"/>
          </p:nvPr>
        </p:nvSpPr>
        <p:spPr/>
        <p:txBody>
          <a:bodyPr/>
          <a:lstStyle/>
          <a:p>
            <a:pPr>
              <a:defRPr/>
            </a:pPr>
            <a:fld id="{61D36AA1-C76B-46EF-A05C-B330D9E4862B}" type="slidenum">
              <a:rPr lang="en-US" smtClean="0"/>
              <a:pPr>
                <a:defRPr/>
              </a:pPr>
              <a:t>21</a:t>
            </a:fld>
            <a:endParaRPr lang="en-US"/>
          </a:p>
        </p:txBody>
      </p:sp>
      <p:pic>
        <p:nvPicPr>
          <p:cNvPr id="4" name="Picture 4">
            <a:extLst>
              <a:ext uri="{FF2B5EF4-FFF2-40B4-BE49-F238E27FC236}">
                <a16:creationId xmlns:a16="http://schemas.microsoft.com/office/drawing/2014/main" id="{EC13FF79-A0E1-4FC1-BD57-A8D942886D20}"/>
              </a:ext>
            </a:extLst>
          </p:cNvPr>
          <p:cNvPicPr>
            <a:picLocks noChangeAspect="1" noChangeArrowheads="1"/>
          </p:cNvPicPr>
          <p:nvPr/>
        </p:nvPicPr>
        <p:blipFill rotWithShape="1">
          <a:blip r:embed="rId2" cstate="print"/>
          <a:srcRect b="5109"/>
          <a:stretch/>
        </p:blipFill>
        <p:spPr bwMode="auto">
          <a:xfrm>
            <a:off x="2324637" y="609600"/>
            <a:ext cx="4418703" cy="5105400"/>
          </a:xfrm>
          <a:prstGeom prst="rect">
            <a:avLst/>
          </a:prstGeom>
          <a:noFill/>
          <a:ln w="9525" algn="ctr">
            <a:noFill/>
            <a:miter lim="800000"/>
            <a:headEnd/>
            <a:tailEnd/>
          </a:ln>
        </p:spPr>
      </p:pic>
      <p:pic>
        <p:nvPicPr>
          <p:cNvPr id="5" name="Picture 4">
            <a:extLst>
              <a:ext uri="{FF2B5EF4-FFF2-40B4-BE49-F238E27FC236}">
                <a16:creationId xmlns:a16="http://schemas.microsoft.com/office/drawing/2014/main" id="{795EB2D4-F1B5-4D58-85E2-0FDC8F4678AB}"/>
              </a:ext>
            </a:extLst>
          </p:cNvPr>
          <p:cNvPicPr>
            <a:picLocks noChangeAspect="1" noChangeArrowheads="1"/>
          </p:cNvPicPr>
          <p:nvPr/>
        </p:nvPicPr>
        <p:blipFill rotWithShape="1">
          <a:blip r:embed="rId2" cstate="print"/>
          <a:srcRect t="94891"/>
          <a:stretch/>
        </p:blipFill>
        <p:spPr bwMode="auto">
          <a:xfrm>
            <a:off x="2326909" y="5717272"/>
            <a:ext cx="4418703" cy="274858"/>
          </a:xfrm>
          <a:prstGeom prst="rect">
            <a:avLst/>
          </a:prstGeom>
          <a:noFill/>
          <a:ln w="9525" algn="ctr">
            <a:noFill/>
            <a:miter lim="800000"/>
            <a:headEnd/>
            <a:tailEnd/>
          </a:ln>
        </p:spPr>
      </p:pic>
    </p:spTree>
    <p:extLst>
      <p:ext uri="{BB962C8B-B14F-4D97-AF65-F5344CB8AC3E}">
        <p14:creationId xmlns:p14="http://schemas.microsoft.com/office/powerpoint/2010/main" val="137667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914400" y="1600200"/>
            <a:ext cx="7391400" cy="2209800"/>
          </a:xfrm>
          <a:prstGeom prst="rect">
            <a:avLst/>
          </a:prstGeom>
          <a:noFill/>
          <a:ln w="12700">
            <a:noFill/>
            <a:miter lim="800000"/>
            <a:headEnd/>
            <a:tailEnd/>
          </a:ln>
        </p:spPr>
        <p:txBody>
          <a:bodyPr lIns="90488" tIns="44450" rIns="90488" bIns="44450" anchor="ctr"/>
          <a:lstStyle/>
          <a:p>
            <a:pPr algn="ctr"/>
            <a:r>
              <a:rPr lang="en-US" sz="3600" b="1" i="1" dirty="0">
                <a:solidFill>
                  <a:srgbClr val="002060"/>
                </a:solidFill>
                <a:effectLst>
                  <a:outerShdw blurRad="38100" dist="38100" dir="2700000" algn="tl">
                    <a:srgbClr val="000000">
                      <a:alpha val="43137"/>
                    </a:srgbClr>
                  </a:outerShdw>
                </a:effectLst>
                <a:latin typeface="Calibri" pitchFamily="34" charset="0"/>
                <a:ea typeface="ＭＳ Ｐゴシック" pitchFamily="34" charset="-128"/>
              </a:rPr>
              <a:t>The difficulty lies not with the new ideas, but in escaping the old ones. . .</a:t>
            </a:r>
          </a:p>
        </p:txBody>
      </p:sp>
      <p:sp>
        <p:nvSpPr>
          <p:cNvPr id="28675" name="Rectangle 5"/>
          <p:cNvSpPr>
            <a:spLocks noChangeArrowheads="1"/>
          </p:cNvSpPr>
          <p:nvPr/>
        </p:nvSpPr>
        <p:spPr bwMode="auto">
          <a:xfrm>
            <a:off x="4575999" y="3657600"/>
            <a:ext cx="2967801" cy="459100"/>
          </a:xfrm>
          <a:prstGeom prst="rect">
            <a:avLst/>
          </a:prstGeom>
          <a:noFill/>
          <a:ln w="12700">
            <a:noFill/>
            <a:miter lim="800000"/>
            <a:headEnd/>
            <a:tailEnd/>
          </a:ln>
        </p:spPr>
        <p:txBody>
          <a:bodyPr wrap="none" lIns="90488" tIns="44450" rIns="90488" bIns="44450">
            <a:spAutoFit/>
          </a:bodyPr>
          <a:lstStyle/>
          <a:p>
            <a:r>
              <a:rPr lang="en-US" b="1" i="1" dirty="0">
                <a:solidFill>
                  <a:srgbClr val="008000"/>
                </a:solidFill>
                <a:latin typeface="Calibri" pitchFamily="34" charset="0"/>
                <a:ea typeface="ＭＳ Ｐゴシック" pitchFamily="34" charset="-128"/>
              </a:rPr>
              <a:t>John Maynard Keynes</a:t>
            </a:r>
          </a:p>
        </p:txBody>
      </p:sp>
      <p:sp>
        <p:nvSpPr>
          <p:cNvPr id="5" name="Slide Number Placeholder 4"/>
          <p:cNvSpPr>
            <a:spLocks noGrp="1"/>
          </p:cNvSpPr>
          <p:nvPr>
            <p:ph type="sldNum" sz="quarter" idx="12"/>
          </p:nvPr>
        </p:nvSpPr>
        <p:spPr/>
        <p:txBody>
          <a:bodyPr/>
          <a:lstStyle/>
          <a:p>
            <a:pPr>
              <a:defRPr/>
            </a:pPr>
            <a:fld id="{20DEAAE9-9582-4CA4-B0E0-DA2B2D7355E7}" type="slidenum">
              <a:rPr lang="en-US" smtClean="0">
                <a:solidFill>
                  <a:srgbClr val="FFFFFF">
                    <a:lumMod val="50000"/>
                  </a:srgbClr>
                </a:solidFill>
              </a:rPr>
              <a:pPr>
                <a:defRPr/>
              </a:pPr>
              <a:t>22</a:t>
            </a:fld>
            <a:endParaRPr lang="en-US">
              <a:solidFill>
                <a:srgbClr val="FFFFFF">
                  <a:lumMod val="50000"/>
                </a:srgbClr>
              </a:solidFill>
            </a:endParaRPr>
          </a:p>
        </p:txBody>
      </p:sp>
    </p:spTree>
    <p:extLst>
      <p:ext uri="{BB962C8B-B14F-4D97-AF65-F5344CB8AC3E}">
        <p14:creationId xmlns:p14="http://schemas.microsoft.com/office/powerpoint/2010/main" val="216048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ChangeArrowheads="1"/>
          </p:cNvSpPr>
          <p:nvPr/>
        </p:nvSpPr>
        <p:spPr bwMode="auto">
          <a:xfrm>
            <a:off x="635000" y="609600"/>
            <a:ext cx="7848600" cy="838200"/>
          </a:xfrm>
          <a:prstGeom prst="rect">
            <a:avLst/>
          </a:prstGeom>
          <a:noFill/>
          <a:ln w="9525">
            <a:noFill/>
            <a:miter lim="800000"/>
            <a:headEnd/>
            <a:tailEnd/>
          </a:ln>
        </p:spPr>
        <p:txBody>
          <a:bodyPr anchor="ctr"/>
          <a:lstStyle/>
          <a:p>
            <a:pPr algn="ctr" eaLnBrk="0" hangingPunct="0">
              <a:defRPr/>
            </a:pPr>
            <a:r>
              <a:rPr lang="en-US" sz="3600" b="1" dirty="0">
                <a:solidFill>
                  <a:srgbClr val="002060"/>
                </a:solidFill>
                <a:effectLst>
                  <a:outerShdw blurRad="38100" dist="38100" dir="2700000" algn="tl">
                    <a:srgbClr val="000000">
                      <a:alpha val="43137"/>
                    </a:srgbClr>
                  </a:outerShdw>
                </a:effectLst>
                <a:latin typeface="Calibri" pitchFamily="34" charset="0"/>
                <a:ea typeface="ＭＳ Ｐゴシック" pitchFamily="34" charset="-128"/>
              </a:rPr>
              <a:t>Contact Information</a:t>
            </a:r>
          </a:p>
        </p:txBody>
      </p:sp>
      <p:sp>
        <p:nvSpPr>
          <p:cNvPr id="5" name="Slide Number Placeholder 4"/>
          <p:cNvSpPr>
            <a:spLocks noGrp="1"/>
          </p:cNvSpPr>
          <p:nvPr>
            <p:ph type="sldNum" sz="quarter" idx="4"/>
          </p:nvPr>
        </p:nvSpPr>
        <p:spPr>
          <a:xfrm>
            <a:off x="7696200" y="6272784"/>
            <a:ext cx="990600" cy="457200"/>
          </a:xfrm>
          <a:prstGeom prst="rect">
            <a:avLst/>
          </a:prstGeom>
        </p:spPr>
        <p:txBody>
          <a:bodyPr/>
          <a:lstStyle/>
          <a:p>
            <a:pPr>
              <a:defRPr/>
            </a:pPr>
            <a:fld id="{7C92B022-E3FF-44E1-A630-C42B04D573F9}" type="slidenum">
              <a:rPr lang="en-US" smtClean="0">
                <a:latin typeface="Calibri" pitchFamily="34" charset="0"/>
              </a:rPr>
              <a:pPr>
                <a:defRPr/>
              </a:pPr>
              <a:t>23</a:t>
            </a:fld>
            <a:endParaRPr lang="en-US" dirty="0">
              <a:latin typeface="Calibri" pitchFamily="34" charset="0"/>
            </a:endParaRPr>
          </a:p>
        </p:txBody>
      </p:sp>
      <p:sp>
        <p:nvSpPr>
          <p:cNvPr id="7" name="Rectangle 5">
            <a:extLst>
              <a:ext uri="{FF2B5EF4-FFF2-40B4-BE49-F238E27FC236}">
                <a16:creationId xmlns:a16="http://schemas.microsoft.com/office/drawing/2014/main" id="{80D9D8AF-C64A-4F1F-91F0-662AABFA813D}"/>
              </a:ext>
            </a:extLst>
          </p:cNvPr>
          <p:cNvSpPr>
            <a:spLocks noChangeArrowheads="1"/>
          </p:cNvSpPr>
          <p:nvPr/>
        </p:nvSpPr>
        <p:spPr bwMode="auto">
          <a:xfrm>
            <a:off x="546100" y="1447800"/>
            <a:ext cx="8062913" cy="4267200"/>
          </a:xfrm>
          <a:prstGeom prst="rect">
            <a:avLst/>
          </a:prstGeom>
          <a:noFill/>
          <a:ln w="9525">
            <a:noFill/>
            <a:miter lim="800000"/>
            <a:headEnd/>
            <a:tailEnd/>
          </a:ln>
        </p:spPr>
        <p:txBody>
          <a:bodyPr/>
          <a:lstStyle/>
          <a:p>
            <a:pPr marL="342900" indent="-342900" algn="ctr" eaLnBrk="0" hangingPunct="0">
              <a:lnSpc>
                <a:spcPct val="80000"/>
              </a:lnSpc>
              <a:spcBef>
                <a:spcPct val="20000"/>
              </a:spcBef>
            </a:pPr>
            <a:r>
              <a:rPr lang="en-US" sz="2000" b="1" dirty="0">
                <a:ea typeface="ＭＳ Ｐゴシック" pitchFamily="34" charset="-128"/>
              </a:rPr>
              <a:t>John A. “Skip” Laitner</a:t>
            </a:r>
          </a:p>
          <a:p>
            <a:pPr marL="342900" indent="-342900" algn="ctr" eaLnBrk="0" hangingPunct="0">
              <a:lnSpc>
                <a:spcPct val="80000"/>
              </a:lnSpc>
              <a:spcBef>
                <a:spcPct val="20000"/>
              </a:spcBef>
            </a:pPr>
            <a:r>
              <a:rPr lang="en-US" sz="2000" dirty="0">
                <a:ea typeface="ＭＳ Ｐゴシック" pitchFamily="34" charset="-128"/>
              </a:rPr>
              <a:t>Principal, Resource Economist and Consultant</a:t>
            </a:r>
          </a:p>
          <a:p>
            <a:pPr marL="342900" indent="-342900" algn="ctr" eaLnBrk="0" hangingPunct="0">
              <a:lnSpc>
                <a:spcPct val="80000"/>
              </a:lnSpc>
              <a:spcBef>
                <a:spcPct val="20000"/>
              </a:spcBef>
            </a:pPr>
            <a:r>
              <a:rPr lang="en-US" sz="2000" b="1" dirty="0">
                <a:solidFill>
                  <a:srgbClr val="002060"/>
                </a:solidFill>
                <a:ea typeface="ＭＳ Ｐゴシック" pitchFamily="34" charset="-128"/>
              </a:rPr>
              <a:t>Economic and Human Dimensions Research Associates</a:t>
            </a:r>
          </a:p>
          <a:p>
            <a:pPr marL="342900" indent="-342900" algn="ctr" eaLnBrk="0" hangingPunct="0">
              <a:lnSpc>
                <a:spcPct val="80000"/>
              </a:lnSpc>
              <a:spcBef>
                <a:spcPct val="20000"/>
              </a:spcBef>
            </a:pPr>
            <a:endParaRPr lang="en-US" sz="1200" b="1" dirty="0">
              <a:solidFill>
                <a:srgbClr val="002060"/>
              </a:solidFill>
              <a:ea typeface="ＭＳ Ｐゴシック" pitchFamily="34" charset="-128"/>
            </a:endParaRPr>
          </a:p>
          <a:p>
            <a:pPr marL="342900" indent="-342900" algn="ctr" eaLnBrk="0" hangingPunct="0">
              <a:lnSpc>
                <a:spcPct val="80000"/>
              </a:lnSpc>
              <a:spcBef>
                <a:spcPct val="20000"/>
              </a:spcBef>
            </a:pPr>
            <a:r>
              <a:rPr lang="en-US" sz="2000" dirty="0">
                <a:ea typeface="ＭＳ Ｐゴシック" pitchFamily="34" charset="-128"/>
              </a:rPr>
              <a:t>Senior Research Economist</a:t>
            </a:r>
          </a:p>
          <a:p>
            <a:pPr marL="342900" indent="-342900" algn="ctr" eaLnBrk="0" hangingPunct="0">
              <a:lnSpc>
                <a:spcPct val="80000"/>
              </a:lnSpc>
              <a:spcBef>
                <a:spcPct val="20000"/>
              </a:spcBef>
            </a:pPr>
            <a:r>
              <a:rPr lang="en-US" sz="2000" b="1" dirty="0">
                <a:solidFill>
                  <a:srgbClr val="002060"/>
                </a:solidFill>
                <a:ea typeface="ＭＳ Ｐゴシック" pitchFamily="34" charset="-128"/>
              </a:rPr>
              <a:t>Russian Presidential Academy of National Economy and Public Administration (RANEPA)</a:t>
            </a:r>
          </a:p>
          <a:p>
            <a:pPr marL="342900" indent="-342900" algn="ctr" eaLnBrk="0" hangingPunct="0">
              <a:lnSpc>
                <a:spcPct val="80000"/>
              </a:lnSpc>
              <a:spcBef>
                <a:spcPct val="20000"/>
              </a:spcBef>
            </a:pPr>
            <a:endParaRPr lang="en-US" sz="2000" b="1" dirty="0">
              <a:solidFill>
                <a:srgbClr val="002060"/>
              </a:solidFill>
              <a:ea typeface="ＭＳ Ｐゴシック" pitchFamily="34" charset="-128"/>
            </a:endParaRPr>
          </a:p>
          <a:p>
            <a:pPr marL="342900" indent="-342900" algn="ctr" eaLnBrk="0" hangingPunct="0">
              <a:lnSpc>
                <a:spcPct val="80000"/>
              </a:lnSpc>
              <a:spcBef>
                <a:spcPct val="20000"/>
              </a:spcBef>
            </a:pPr>
            <a:r>
              <a:rPr lang="en-US" sz="2000" dirty="0">
                <a:ea typeface="ＭＳ Ｐゴシック" pitchFamily="34" charset="-128"/>
              </a:rPr>
              <a:t>Past-President</a:t>
            </a:r>
          </a:p>
          <a:p>
            <a:pPr marL="342900" indent="-342900" algn="ctr" eaLnBrk="0" hangingPunct="0">
              <a:lnSpc>
                <a:spcPct val="80000"/>
              </a:lnSpc>
              <a:spcBef>
                <a:spcPct val="20000"/>
              </a:spcBef>
            </a:pPr>
            <a:r>
              <a:rPr lang="en-US" sz="2000" b="1" dirty="0">
                <a:solidFill>
                  <a:srgbClr val="002060"/>
                </a:solidFill>
                <a:ea typeface="ＭＳ Ｐゴシック" pitchFamily="34" charset="-128"/>
              </a:rPr>
              <a:t>Association for Environmental Studies and Sciences (AESS)</a:t>
            </a:r>
          </a:p>
          <a:p>
            <a:pPr marL="342900" indent="-342900" algn="ctr" eaLnBrk="0" hangingPunct="0">
              <a:lnSpc>
                <a:spcPct val="80000"/>
              </a:lnSpc>
              <a:spcBef>
                <a:spcPct val="20000"/>
              </a:spcBef>
            </a:pPr>
            <a:endParaRPr lang="en-US" sz="2000" b="1" dirty="0">
              <a:solidFill>
                <a:srgbClr val="002060"/>
              </a:solidFill>
              <a:ea typeface="ＭＳ Ｐゴシック" pitchFamily="34" charset="-128"/>
            </a:endParaRPr>
          </a:p>
          <a:p>
            <a:pPr marL="342900" indent="-342900" algn="ctr" eaLnBrk="0" hangingPunct="0">
              <a:lnSpc>
                <a:spcPct val="80000"/>
              </a:lnSpc>
              <a:spcBef>
                <a:spcPct val="20000"/>
              </a:spcBef>
            </a:pPr>
            <a:r>
              <a:rPr lang="en-US" sz="2000" dirty="0">
                <a:ea typeface="ＭＳ Ｐゴシック" pitchFamily="34" charset="-128"/>
              </a:rPr>
              <a:t>Cell: +1 571 332 94 34</a:t>
            </a:r>
          </a:p>
          <a:p>
            <a:pPr marL="342900" indent="-342900" algn="ctr" eaLnBrk="0" hangingPunct="0">
              <a:lnSpc>
                <a:spcPct val="80000"/>
              </a:lnSpc>
              <a:spcBef>
                <a:spcPct val="20000"/>
              </a:spcBef>
            </a:pPr>
            <a:r>
              <a:rPr lang="en-US" sz="2000" dirty="0">
                <a:solidFill>
                  <a:schemeClr val="tx2"/>
                </a:solidFill>
                <a:ea typeface="ＭＳ Ｐゴシック" pitchFamily="34" charset="-128"/>
              </a:rPr>
              <a:t>Email: </a:t>
            </a:r>
            <a:r>
              <a:rPr lang="en-US" sz="2000" dirty="0">
                <a:solidFill>
                  <a:schemeClr val="tx2"/>
                </a:solidFill>
                <a:ea typeface="ＭＳ Ｐゴシック" pitchFamily="34" charset="-128"/>
                <a:hlinkClick r:id="rId3"/>
              </a:rPr>
              <a:t>EconSkip@gmail.com</a:t>
            </a:r>
            <a:endParaRPr lang="en-US" sz="2000" dirty="0">
              <a:solidFill>
                <a:schemeClr val="tx2"/>
              </a:solidFill>
              <a:ea typeface="ＭＳ Ｐゴシック" pitchFamily="34" charset="-128"/>
            </a:endParaRPr>
          </a:p>
          <a:p>
            <a:pPr marL="342900" indent="-342900" algn="ctr">
              <a:lnSpc>
                <a:spcPct val="80000"/>
              </a:lnSpc>
              <a:spcBef>
                <a:spcPct val="20000"/>
              </a:spcBef>
            </a:pPr>
            <a:r>
              <a:rPr lang="en-US" sz="2000" dirty="0">
                <a:solidFill>
                  <a:schemeClr val="tx2"/>
                </a:solidFill>
                <a:ea typeface="ＭＳ Ｐゴシック" pitchFamily="34" charset="-128"/>
              </a:rPr>
              <a:t>Web: </a:t>
            </a:r>
            <a:r>
              <a:rPr lang="en-US" sz="2000" dirty="0">
                <a:solidFill>
                  <a:schemeClr val="tx2"/>
                </a:solidFill>
                <a:ea typeface="ＭＳ Ｐゴシック" pitchFamily="34" charset="-128"/>
                <a:hlinkClick r:id="rId4"/>
              </a:rPr>
              <a:t>https://theresourceimperative.com/</a:t>
            </a:r>
            <a:r>
              <a:rPr lang="en-US" sz="2000" dirty="0">
                <a:solidFill>
                  <a:schemeClr val="tx2"/>
                </a:solidFill>
                <a:ea typeface="ＭＳ Ｐゴシック" pitchFamily="34" charset="-128"/>
              </a:rPr>
              <a:t> </a:t>
            </a:r>
          </a:p>
          <a:p>
            <a:pPr marL="342900" indent="-342900" algn="ctr" eaLnBrk="0" hangingPunct="0">
              <a:lnSpc>
                <a:spcPct val="80000"/>
              </a:lnSpc>
              <a:spcBef>
                <a:spcPct val="20000"/>
              </a:spcBef>
            </a:pPr>
            <a:endParaRPr lang="en-US" sz="2000" dirty="0">
              <a:solidFill>
                <a:schemeClr val="tx2"/>
              </a:solidFill>
              <a:ea typeface="ＭＳ Ｐゴシック" pitchFamily="34" charset="-128"/>
            </a:endParaRPr>
          </a:p>
        </p:txBody>
      </p:sp>
    </p:spTree>
    <p:extLst>
      <p:ext uri="{BB962C8B-B14F-4D97-AF65-F5344CB8AC3E}">
        <p14:creationId xmlns:p14="http://schemas.microsoft.com/office/powerpoint/2010/main" val="428454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37246C-7FAC-437F-BAC6-3766853D4F95}"/>
              </a:ext>
            </a:extLst>
          </p:cNvPr>
          <p:cNvSpPr>
            <a:spLocks noGrp="1"/>
          </p:cNvSpPr>
          <p:nvPr>
            <p:ph type="sldNum" sz="quarter" idx="4"/>
          </p:nvPr>
        </p:nvSpPr>
        <p:spPr/>
        <p:txBody>
          <a:bodyPr/>
          <a:lstStyle/>
          <a:p>
            <a:pPr>
              <a:defRPr/>
            </a:pPr>
            <a:fld id="{61D36AA1-C76B-46EF-A05C-B330D9E4862B}" type="slidenum">
              <a:rPr lang="en-US" smtClean="0"/>
              <a:pPr>
                <a:defRPr/>
              </a:pPr>
              <a:t>2</a:t>
            </a:fld>
            <a:endParaRPr lang="en-US"/>
          </a:p>
        </p:txBody>
      </p:sp>
      <p:sp>
        <p:nvSpPr>
          <p:cNvPr id="3" name="Rectangle 2">
            <a:extLst>
              <a:ext uri="{FF2B5EF4-FFF2-40B4-BE49-F238E27FC236}">
                <a16:creationId xmlns:a16="http://schemas.microsoft.com/office/drawing/2014/main" id="{CAD70E0B-58DF-4823-B71D-EE2F68BA537D}"/>
              </a:ext>
            </a:extLst>
          </p:cNvPr>
          <p:cNvSpPr/>
          <p:nvPr/>
        </p:nvSpPr>
        <p:spPr>
          <a:xfrm>
            <a:off x="888075" y="1143000"/>
            <a:ext cx="7391400" cy="1292662"/>
          </a:xfrm>
          <a:prstGeom prst="rect">
            <a:avLst/>
          </a:prstGeom>
        </p:spPr>
        <p:txBody>
          <a:bodyPr wrap="square">
            <a:spAutoFit/>
          </a:bodyPr>
          <a:lstStyle/>
          <a:p>
            <a:pPr>
              <a:buClr>
                <a:srgbClr val="A11801"/>
              </a:buClr>
              <a:buSzPct val="137000"/>
            </a:pPr>
            <a:r>
              <a:rPr lang="en-US" sz="2600" dirty="0"/>
              <a:t>While I have benefited from a highly collegial and many interactive discussions with so many people over a long career, </a:t>
            </a:r>
          </a:p>
        </p:txBody>
      </p:sp>
      <p:sp>
        <p:nvSpPr>
          <p:cNvPr id="4" name="Rectangle 4">
            <a:extLst>
              <a:ext uri="{FF2B5EF4-FFF2-40B4-BE49-F238E27FC236}">
                <a16:creationId xmlns:a16="http://schemas.microsoft.com/office/drawing/2014/main" id="{FA6C4F62-1D3D-4F92-A119-3028B560B31D}"/>
              </a:ext>
            </a:extLst>
          </p:cNvPr>
          <p:cNvSpPr>
            <a:spLocks noChangeArrowheads="1"/>
          </p:cNvSpPr>
          <p:nvPr/>
        </p:nvSpPr>
        <p:spPr bwMode="auto">
          <a:xfrm>
            <a:off x="121404" y="1524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rgbClr val="000099"/>
                </a:solidFill>
                <a:latin typeface="Arial" panose="020B0604020202020204" pitchFamily="34" charset="0"/>
                <a:ea typeface="ＭＳ Ｐゴシック" panose="020B0600070205080204" pitchFamily="34" charset="-128"/>
              </a:defRPr>
            </a:lvl1pPr>
            <a:lvl2pPr marL="742950" indent="-285750" algn="ctr">
              <a:defRPr sz="3600" b="1">
                <a:solidFill>
                  <a:srgbClr val="000099"/>
                </a:solidFill>
                <a:latin typeface="Arial" panose="020B0604020202020204" pitchFamily="34" charset="0"/>
                <a:ea typeface="ＭＳ Ｐゴシック" panose="020B0600070205080204" pitchFamily="34" charset="-128"/>
              </a:defRPr>
            </a:lvl2pPr>
            <a:lvl3pPr marL="1143000" indent="-228600" algn="ctr">
              <a:defRPr sz="3600" b="1">
                <a:solidFill>
                  <a:srgbClr val="000099"/>
                </a:solidFill>
                <a:latin typeface="Arial" panose="020B0604020202020204" pitchFamily="34" charset="0"/>
                <a:ea typeface="ＭＳ Ｐゴシック" panose="020B0600070205080204" pitchFamily="34" charset="-128"/>
              </a:defRPr>
            </a:lvl3pPr>
            <a:lvl4pPr marL="1600200" indent="-228600" algn="ctr">
              <a:defRPr sz="3600" b="1">
                <a:solidFill>
                  <a:srgbClr val="000099"/>
                </a:solidFill>
                <a:latin typeface="Arial" panose="020B0604020202020204" pitchFamily="34" charset="0"/>
                <a:ea typeface="ＭＳ Ｐゴシック" panose="020B0600070205080204" pitchFamily="34" charset="-128"/>
              </a:defRPr>
            </a:lvl4pPr>
            <a:lvl5pPr marL="2057400" indent="-228600" algn="ctr">
              <a:defRPr sz="3600" b="1">
                <a:solidFill>
                  <a:srgbClr val="000099"/>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9pPr>
          </a:lstStyle>
          <a:p>
            <a:r>
              <a:rPr lang="en-US" altLang="en-US" dirty="0">
                <a:solidFill>
                  <a:srgbClr val="002060"/>
                </a:solidFill>
                <a:effectLst>
                  <a:outerShdw blurRad="38100" dist="38100" dir="2700000" algn="tl">
                    <a:srgbClr val="000000">
                      <a:alpha val="43137"/>
                    </a:srgbClr>
                  </a:outerShdw>
                </a:effectLst>
              </a:rPr>
              <a:t>An Acknowledgment</a:t>
            </a:r>
          </a:p>
        </p:txBody>
      </p:sp>
      <p:sp>
        <p:nvSpPr>
          <p:cNvPr id="5" name="Rectangle 4">
            <a:extLst>
              <a:ext uri="{FF2B5EF4-FFF2-40B4-BE49-F238E27FC236}">
                <a16:creationId xmlns:a16="http://schemas.microsoft.com/office/drawing/2014/main" id="{2EA92194-E75F-4925-BA75-DF2444397A32}"/>
              </a:ext>
            </a:extLst>
          </p:cNvPr>
          <p:cNvSpPr/>
          <p:nvPr/>
        </p:nvSpPr>
        <p:spPr>
          <a:xfrm>
            <a:off x="881150" y="1938250"/>
            <a:ext cx="7391400" cy="2893100"/>
          </a:xfrm>
          <a:prstGeom prst="rect">
            <a:avLst/>
          </a:prstGeom>
        </p:spPr>
        <p:txBody>
          <a:bodyPr wrap="square">
            <a:spAutoFit/>
          </a:bodyPr>
          <a:lstStyle/>
          <a:p>
            <a:pPr>
              <a:buClr>
                <a:srgbClr val="A11801"/>
              </a:buClr>
              <a:buSzPct val="137000"/>
            </a:pPr>
            <a:r>
              <a:rPr lang="en-US" sz="2600" dirty="0"/>
              <a:t>                                          I want to acknowledge my colleagues with the International Institute for Applied Systems Analysis (IIASA) and the Research Institute for Innovative Technologies for the Earth (RITE), as well as all participants in a 3-day deep-dive workshop last September in Nara, Japan, </a:t>
            </a:r>
          </a:p>
        </p:txBody>
      </p:sp>
      <p:sp>
        <p:nvSpPr>
          <p:cNvPr id="6" name="Rectangle 5">
            <a:extLst>
              <a:ext uri="{FF2B5EF4-FFF2-40B4-BE49-F238E27FC236}">
                <a16:creationId xmlns:a16="http://schemas.microsoft.com/office/drawing/2014/main" id="{FEFDBB08-D907-4E41-8B01-DBC68BF4B4C4}"/>
              </a:ext>
            </a:extLst>
          </p:cNvPr>
          <p:cNvSpPr/>
          <p:nvPr/>
        </p:nvSpPr>
        <p:spPr>
          <a:xfrm>
            <a:off x="890850" y="4315663"/>
            <a:ext cx="7391400" cy="1692771"/>
          </a:xfrm>
          <a:prstGeom prst="rect">
            <a:avLst/>
          </a:prstGeom>
        </p:spPr>
        <p:txBody>
          <a:bodyPr wrap="square">
            <a:spAutoFit/>
          </a:bodyPr>
          <a:lstStyle/>
          <a:p>
            <a:pPr>
              <a:buClr>
                <a:srgbClr val="A11801"/>
              </a:buClr>
              <a:buSzPct val="137000"/>
            </a:pPr>
            <a:r>
              <a:rPr lang="en-US" sz="2600" dirty="0"/>
              <a:t>                     as we then began a badly-needed collaboration and dialogue that underpins several key elements of my conversation with you here today!</a:t>
            </a:r>
          </a:p>
        </p:txBody>
      </p:sp>
    </p:spTree>
    <p:extLst>
      <p:ext uri="{BB962C8B-B14F-4D97-AF65-F5344CB8AC3E}">
        <p14:creationId xmlns:p14="http://schemas.microsoft.com/office/powerpoint/2010/main" val="287600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26B8-B2D9-4331-824D-D71D95F87FB3}"/>
              </a:ext>
            </a:extLst>
          </p:cNvPr>
          <p:cNvSpPr>
            <a:spLocks noGrp="1"/>
          </p:cNvSpPr>
          <p:nvPr>
            <p:ph type="title"/>
          </p:nvPr>
        </p:nvSpPr>
        <p:spPr>
          <a:xfrm>
            <a:off x="609600" y="381000"/>
            <a:ext cx="7924800" cy="1143000"/>
          </a:xfrm>
        </p:spPr>
        <p:txBody>
          <a:bodyPr/>
          <a:lstStyle/>
          <a:p>
            <a:r>
              <a:rPr lang="en-US" dirty="0"/>
              <a:t>Three Big Takeaways of Rethinking Resource Demand in Nara, Japan</a:t>
            </a:r>
          </a:p>
        </p:txBody>
      </p:sp>
      <p:sp>
        <p:nvSpPr>
          <p:cNvPr id="3" name="Content Placeholder 2">
            <a:extLst>
              <a:ext uri="{FF2B5EF4-FFF2-40B4-BE49-F238E27FC236}">
                <a16:creationId xmlns:a16="http://schemas.microsoft.com/office/drawing/2014/main" id="{2F086338-CCA3-4839-9B87-0E2766135799}"/>
              </a:ext>
            </a:extLst>
          </p:cNvPr>
          <p:cNvSpPr>
            <a:spLocks noGrp="1"/>
          </p:cNvSpPr>
          <p:nvPr>
            <p:ph idx="1"/>
          </p:nvPr>
        </p:nvSpPr>
        <p:spPr>
          <a:xfrm>
            <a:off x="583275" y="1600200"/>
            <a:ext cx="7924800" cy="4114800"/>
          </a:xfrm>
        </p:spPr>
        <p:txBody>
          <a:bodyPr/>
          <a:lstStyle/>
          <a:p>
            <a:pPr marL="457200" indent="-457200">
              <a:buClr>
                <a:srgbClr val="B93107"/>
              </a:buClr>
              <a:buSzPct val="137000"/>
              <a:buFont typeface="Arial" panose="020B0604020202020204" pitchFamily="34" charset="0"/>
              <a:buChar char="•"/>
            </a:pPr>
            <a:r>
              <a:rPr lang="en-US" sz="2600" dirty="0">
                <a:solidFill>
                  <a:schemeClr val="tx1"/>
                </a:solidFill>
              </a:rPr>
              <a:t>Strong need for new metrics, insights, images and narratives to really help understand our social, economic, and environmental well-being – other than GDP and income alone.</a:t>
            </a:r>
          </a:p>
          <a:p>
            <a:pPr marL="457200" indent="-457200">
              <a:buClr>
                <a:srgbClr val="B93107"/>
              </a:buClr>
              <a:buSzPct val="137000"/>
              <a:buFont typeface="Arial" panose="020B0604020202020204" pitchFamily="34" charset="0"/>
              <a:buChar char="•"/>
            </a:pPr>
            <a:r>
              <a:rPr lang="en-US" sz="2600" dirty="0">
                <a:solidFill>
                  <a:schemeClr val="tx1"/>
                </a:solidFill>
              </a:rPr>
              <a:t>Also a strong social and economic imperative of moving from merely “energy efficiency” and “renewable resources” to building greater </a:t>
            </a:r>
            <a:r>
              <a:rPr lang="en-US" sz="2600" b="1" i="1" dirty="0">
                <a:solidFill>
                  <a:srgbClr val="002060"/>
                </a:solidFill>
              </a:rPr>
              <a:t>Energy and Resource Productivity.</a:t>
            </a:r>
          </a:p>
          <a:p>
            <a:pPr marL="457200" indent="-457200">
              <a:buClr>
                <a:srgbClr val="B93107"/>
              </a:buClr>
              <a:buSzPct val="137000"/>
              <a:buFont typeface="Arial" panose="020B0604020202020204" pitchFamily="34" charset="0"/>
              <a:buChar char="•"/>
            </a:pPr>
            <a:r>
              <a:rPr lang="en-US" sz="2600" dirty="0">
                <a:solidFill>
                  <a:schemeClr val="tx1"/>
                </a:solidFill>
              </a:rPr>
              <a:t>The social, cultural, and behavioral elements must be among the key solutions to a healthy climate and a robust and sustainable economy.</a:t>
            </a:r>
          </a:p>
        </p:txBody>
      </p:sp>
      <p:sp>
        <p:nvSpPr>
          <p:cNvPr id="4" name="Slide Number Placeholder 3">
            <a:extLst>
              <a:ext uri="{FF2B5EF4-FFF2-40B4-BE49-F238E27FC236}">
                <a16:creationId xmlns:a16="http://schemas.microsoft.com/office/drawing/2014/main" id="{D9389D8B-7903-4959-8D7E-F1156229BC39}"/>
              </a:ext>
            </a:extLst>
          </p:cNvPr>
          <p:cNvSpPr>
            <a:spLocks noGrp="1"/>
          </p:cNvSpPr>
          <p:nvPr>
            <p:ph type="sldNum" sz="quarter" idx="4"/>
          </p:nvPr>
        </p:nvSpPr>
        <p:spPr/>
        <p:txBody>
          <a:bodyPr/>
          <a:lstStyle/>
          <a:p>
            <a:pPr>
              <a:defRPr/>
            </a:pPr>
            <a:fld id="{61D36AA1-C76B-46EF-A05C-B330D9E4862B}" type="slidenum">
              <a:rPr lang="en-US" smtClean="0"/>
              <a:pPr>
                <a:defRPr/>
              </a:pPr>
              <a:t>3</a:t>
            </a:fld>
            <a:endParaRPr lang="en-US"/>
          </a:p>
        </p:txBody>
      </p:sp>
    </p:spTree>
    <p:extLst>
      <p:ext uri="{BB962C8B-B14F-4D97-AF65-F5344CB8AC3E}">
        <p14:creationId xmlns:p14="http://schemas.microsoft.com/office/powerpoint/2010/main" val="407573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EC6A8B-6E5A-4405-A6EE-EC3CD2F9CE4E}"/>
              </a:ext>
            </a:extLst>
          </p:cNvPr>
          <p:cNvSpPr>
            <a:spLocks noGrp="1"/>
          </p:cNvSpPr>
          <p:nvPr>
            <p:ph type="sldNum" sz="quarter" idx="4"/>
          </p:nvPr>
        </p:nvSpPr>
        <p:spPr/>
        <p:txBody>
          <a:bodyPr/>
          <a:lstStyle/>
          <a:p>
            <a:pPr>
              <a:defRPr/>
            </a:pPr>
            <a:fld id="{61D36AA1-C76B-46EF-A05C-B330D9E4862B}" type="slidenum">
              <a:rPr lang="en-US" smtClean="0"/>
              <a:pPr>
                <a:defRPr/>
              </a:pPr>
              <a:t>4</a:t>
            </a:fld>
            <a:endParaRPr lang="en-US"/>
          </a:p>
        </p:txBody>
      </p:sp>
      <p:sp>
        <p:nvSpPr>
          <p:cNvPr id="3" name="Content Placeholder 2">
            <a:extLst>
              <a:ext uri="{FF2B5EF4-FFF2-40B4-BE49-F238E27FC236}">
                <a16:creationId xmlns:a16="http://schemas.microsoft.com/office/drawing/2014/main" id="{EAC757DE-0E39-4E9D-8887-48581E384EAA}"/>
              </a:ext>
            </a:extLst>
          </p:cNvPr>
          <p:cNvSpPr txBox="1">
            <a:spLocks/>
          </p:cNvSpPr>
          <p:nvPr/>
        </p:nvSpPr>
        <p:spPr>
          <a:xfrm>
            <a:off x="594102" y="1280160"/>
            <a:ext cx="8077200" cy="4114800"/>
          </a:xfrm>
          <a:prstGeom prst="rect">
            <a:avLst/>
          </a:prstGeom>
        </p:spPr>
        <p:txBody>
          <a:bodyPr/>
          <a:lstStyle>
            <a:lvl1pPr marL="342900" indent="-342900" algn="l" rtl="0" eaLnBrk="0" fontAlgn="base" hangingPunct="0">
              <a:spcBef>
                <a:spcPct val="20000"/>
              </a:spcBef>
              <a:spcAft>
                <a:spcPct val="0"/>
              </a:spcAft>
              <a:defRPr sz="3200">
                <a:solidFill>
                  <a:srgbClr val="323232"/>
                </a:solidFill>
                <a:latin typeface="+mn-lt"/>
                <a:ea typeface="+mn-ea"/>
                <a:cs typeface="+mn-cs"/>
              </a:defRPr>
            </a:lvl1pPr>
            <a:lvl2pPr marL="742950" indent="-285750" algn="l" rtl="0" eaLnBrk="0" fontAlgn="base" hangingPunct="0">
              <a:spcBef>
                <a:spcPct val="20000"/>
              </a:spcBef>
              <a:spcAft>
                <a:spcPct val="0"/>
              </a:spcAft>
              <a:buClr>
                <a:srgbClr val="C00000"/>
              </a:buClr>
              <a:buSzPct val="120000"/>
              <a:buFont typeface="Arial" pitchFamily="34" charset="0"/>
              <a:buChar char="•"/>
              <a:defRPr sz="2800">
                <a:solidFill>
                  <a:srgbClr val="323232"/>
                </a:solidFill>
                <a:latin typeface="+mn-lt"/>
                <a:ea typeface="+mn-ea"/>
              </a:defRPr>
            </a:lvl2pPr>
            <a:lvl3pPr marL="1143000" indent="-228600" algn="l" rtl="0" eaLnBrk="0" fontAlgn="base" hangingPunct="0">
              <a:spcBef>
                <a:spcPct val="20000"/>
              </a:spcBef>
              <a:spcAft>
                <a:spcPct val="0"/>
              </a:spcAft>
              <a:buClr>
                <a:srgbClr val="C00000"/>
              </a:buClr>
              <a:buSzPct val="120000"/>
              <a:buFont typeface="Arial" pitchFamily="34" charset="0"/>
              <a:buChar char="–"/>
              <a:defRPr sz="2400">
                <a:solidFill>
                  <a:srgbClr val="323232"/>
                </a:solidFill>
                <a:latin typeface="+mn-lt"/>
                <a:ea typeface="+mn-ea"/>
              </a:defRPr>
            </a:lvl3pPr>
            <a:lvl4pPr marL="1600200" indent="-228600" algn="l" rtl="0" eaLnBrk="0" fontAlgn="base" hangingPunct="0">
              <a:spcBef>
                <a:spcPct val="20000"/>
              </a:spcBef>
              <a:spcAft>
                <a:spcPct val="0"/>
              </a:spcAft>
              <a:buChar char="o"/>
              <a:defRPr sz="2000">
                <a:solidFill>
                  <a:srgbClr val="323232"/>
                </a:solidFill>
                <a:latin typeface="+mn-lt"/>
                <a:ea typeface="+mn-ea"/>
              </a:defRPr>
            </a:lvl4pPr>
            <a:lvl5pPr marL="2057400" indent="-228600" algn="l" rtl="0" eaLnBrk="0" fontAlgn="base" hangingPunct="0">
              <a:spcBef>
                <a:spcPct val="20000"/>
              </a:spcBef>
              <a:spcAft>
                <a:spcPct val="0"/>
              </a:spcAft>
              <a:defRPr sz="2000">
                <a:solidFill>
                  <a:srgbClr val="323232"/>
                </a:solidFill>
                <a:latin typeface="+mn-lt"/>
                <a:ea typeface="+mn-ea"/>
              </a:defRPr>
            </a:lvl5pPr>
            <a:lvl6pPr marL="2514600" indent="-228600" algn="l" rtl="0" fontAlgn="base">
              <a:spcBef>
                <a:spcPct val="20000"/>
              </a:spcBef>
              <a:spcAft>
                <a:spcPct val="0"/>
              </a:spcAft>
              <a:defRPr sz="2000">
                <a:solidFill>
                  <a:srgbClr val="323232"/>
                </a:solidFill>
                <a:latin typeface="+mn-lt"/>
                <a:ea typeface="+mn-ea"/>
              </a:defRPr>
            </a:lvl6pPr>
            <a:lvl7pPr marL="2971800" indent="-228600" algn="l" rtl="0" fontAlgn="base">
              <a:spcBef>
                <a:spcPct val="20000"/>
              </a:spcBef>
              <a:spcAft>
                <a:spcPct val="0"/>
              </a:spcAft>
              <a:defRPr sz="2000">
                <a:solidFill>
                  <a:srgbClr val="323232"/>
                </a:solidFill>
                <a:latin typeface="+mn-lt"/>
                <a:ea typeface="+mn-ea"/>
              </a:defRPr>
            </a:lvl7pPr>
            <a:lvl8pPr marL="3429000" indent="-228600" algn="l" rtl="0" fontAlgn="base">
              <a:spcBef>
                <a:spcPct val="20000"/>
              </a:spcBef>
              <a:spcAft>
                <a:spcPct val="0"/>
              </a:spcAft>
              <a:defRPr sz="2000">
                <a:solidFill>
                  <a:srgbClr val="323232"/>
                </a:solidFill>
                <a:latin typeface="+mn-lt"/>
                <a:ea typeface="+mn-ea"/>
              </a:defRPr>
            </a:lvl8pPr>
            <a:lvl9pPr marL="3886200" indent="-228600" algn="l" rtl="0" fontAlgn="base">
              <a:spcBef>
                <a:spcPct val="20000"/>
              </a:spcBef>
              <a:spcAft>
                <a:spcPct val="0"/>
              </a:spcAft>
              <a:defRPr sz="2000">
                <a:solidFill>
                  <a:srgbClr val="323232"/>
                </a:solidFill>
                <a:latin typeface="+mn-lt"/>
                <a:ea typeface="+mn-ea"/>
              </a:defRPr>
            </a:lvl9pPr>
          </a:lstStyle>
          <a:p>
            <a:pPr>
              <a:buClr>
                <a:srgbClr val="C00000"/>
              </a:buClr>
              <a:buSzPct val="128000"/>
              <a:buFont typeface="Arial" panose="020B0604020202020204" pitchFamily="34" charset="0"/>
              <a:buChar char="•"/>
            </a:pPr>
            <a:r>
              <a:rPr lang="en-US" sz="2400" kern="0" dirty="0">
                <a:solidFill>
                  <a:schemeClr val="tx1"/>
                </a:solidFill>
              </a:rPr>
              <a:t>If we focus only on municipal solid waste, the U.S. generates about 2 kg of waste per capita each day.</a:t>
            </a:r>
          </a:p>
          <a:p>
            <a:pPr>
              <a:buClr>
                <a:srgbClr val="C00000"/>
              </a:buClr>
              <a:buSzPct val="128000"/>
              <a:buFont typeface="Arial" panose="020B0604020202020204" pitchFamily="34" charset="0"/>
              <a:buChar char="•"/>
            </a:pPr>
            <a:r>
              <a:rPr lang="en-US" sz="2400" kern="0" dirty="0">
                <a:solidFill>
                  <a:schemeClr val="tx1"/>
                </a:solidFill>
              </a:rPr>
              <a:t>Yet, if we add to that waste, all the soil erosion, all the air pollution, all of the carbon dioxide emissions, and all the fecal matter from humans, cows and pigs, that waste grows to ~129 kg per person/day. Likely more!</a:t>
            </a:r>
          </a:p>
          <a:p>
            <a:pPr>
              <a:buClr>
                <a:srgbClr val="C00000"/>
              </a:buClr>
              <a:buSzPct val="128000"/>
              <a:buFont typeface="Arial" panose="020B0604020202020204" pitchFamily="34" charset="0"/>
              <a:buChar char="•"/>
            </a:pPr>
            <a:r>
              <a:rPr lang="en-US" sz="2400" kern="0" dirty="0">
                <a:solidFill>
                  <a:schemeClr val="tx1"/>
                </a:solidFill>
              </a:rPr>
              <a:t>Which does not include water losses, mining tailings, and the many other forms of waste in our economy.</a:t>
            </a:r>
          </a:p>
          <a:p>
            <a:pPr>
              <a:buClr>
                <a:srgbClr val="C00000"/>
              </a:buClr>
              <a:buSzPct val="128000"/>
              <a:buFont typeface="Arial" panose="020B0604020202020204" pitchFamily="34" charset="0"/>
              <a:buChar char="•"/>
            </a:pPr>
            <a:r>
              <a:rPr lang="en-US" sz="2400" kern="0" dirty="0">
                <a:solidFill>
                  <a:schemeClr val="tx1"/>
                </a:solidFill>
              </a:rPr>
              <a:t>So the question: </a:t>
            </a:r>
            <a:r>
              <a:rPr lang="en-US" sz="2400" kern="0" dirty="0">
                <a:solidFill>
                  <a:srgbClr val="002060"/>
                </a:solidFill>
              </a:rPr>
              <a:t>“A</a:t>
            </a:r>
            <a:r>
              <a:rPr lang="en-US" sz="2400" i="1" kern="0" dirty="0">
                <a:solidFill>
                  <a:srgbClr val="002060"/>
                </a:solidFill>
              </a:rPr>
              <a:t>re we living more by waste than ingenuity?”</a:t>
            </a:r>
          </a:p>
          <a:p>
            <a:pPr>
              <a:buClr>
                <a:srgbClr val="C00000"/>
              </a:buClr>
              <a:buSzPct val="128000"/>
              <a:buFont typeface="Arial" panose="020B0604020202020204" pitchFamily="34" charset="0"/>
              <a:buChar char="•"/>
            </a:pPr>
            <a:r>
              <a:rPr lang="en-US" sz="2400" kern="0" dirty="0">
                <a:solidFill>
                  <a:schemeClr val="tx1"/>
                </a:solidFill>
              </a:rPr>
              <a:t>And, more broadly, can the productive use of resources drive what we now call multiple benefits? I think yes!</a:t>
            </a:r>
          </a:p>
        </p:txBody>
      </p:sp>
      <p:sp>
        <p:nvSpPr>
          <p:cNvPr id="4" name="Title 4">
            <a:extLst>
              <a:ext uri="{FF2B5EF4-FFF2-40B4-BE49-F238E27FC236}">
                <a16:creationId xmlns:a16="http://schemas.microsoft.com/office/drawing/2014/main" id="{F5AE5D3D-7C43-4417-A876-7312C653A81C}"/>
              </a:ext>
            </a:extLst>
          </p:cNvPr>
          <p:cNvSpPr txBox="1">
            <a:spLocks/>
          </p:cNvSpPr>
          <p:nvPr/>
        </p:nvSpPr>
        <p:spPr>
          <a:xfrm>
            <a:off x="242808" y="548640"/>
            <a:ext cx="8686800" cy="1143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kern="0" dirty="0">
                <a:effectLst>
                  <a:outerShdw blurRad="38100" dist="38100" dir="2700000" algn="tl">
                    <a:srgbClr val="000000">
                      <a:alpha val="43137"/>
                    </a:srgbClr>
                  </a:outerShdw>
                </a:effectLst>
              </a:rPr>
              <a:t>Exploring the Scale of Waste</a:t>
            </a:r>
          </a:p>
        </p:txBody>
      </p:sp>
    </p:spTree>
    <p:extLst>
      <p:ext uri="{BB962C8B-B14F-4D97-AF65-F5344CB8AC3E}">
        <p14:creationId xmlns:p14="http://schemas.microsoft.com/office/powerpoint/2010/main" val="65975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33DA41-C1C6-4FB9-82E5-EEE72DE1CC47}"/>
              </a:ext>
            </a:extLst>
          </p:cNvPr>
          <p:cNvSpPr>
            <a:spLocks noGrp="1"/>
          </p:cNvSpPr>
          <p:nvPr>
            <p:ph type="sldNum" sz="quarter" idx="4"/>
          </p:nvPr>
        </p:nvSpPr>
        <p:spPr/>
        <p:txBody>
          <a:bodyPr/>
          <a:lstStyle/>
          <a:p>
            <a:pPr>
              <a:defRPr/>
            </a:pPr>
            <a:fld id="{61D36AA1-C76B-46EF-A05C-B330D9E4862B}" type="slidenum">
              <a:rPr lang="en-US" smtClean="0"/>
              <a:pPr>
                <a:defRPr/>
              </a:pPr>
              <a:t>5</a:t>
            </a:fld>
            <a:endParaRPr lang="en-US"/>
          </a:p>
        </p:txBody>
      </p:sp>
      <p:sp>
        <p:nvSpPr>
          <p:cNvPr id="3" name="Rectangle 4">
            <a:extLst>
              <a:ext uri="{FF2B5EF4-FFF2-40B4-BE49-F238E27FC236}">
                <a16:creationId xmlns:a16="http://schemas.microsoft.com/office/drawing/2014/main" id="{3A1D3ACA-99D5-498C-A758-2FBA11F6A724}"/>
              </a:ext>
            </a:extLst>
          </p:cNvPr>
          <p:cNvSpPr>
            <a:spLocks noChangeArrowheads="1"/>
          </p:cNvSpPr>
          <p:nvPr/>
        </p:nvSpPr>
        <p:spPr bwMode="auto">
          <a:xfrm>
            <a:off x="335796" y="18288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rgbClr val="000099"/>
                </a:solidFill>
                <a:latin typeface="Arial" panose="020B0604020202020204" pitchFamily="34" charset="0"/>
                <a:ea typeface="ＭＳ Ｐゴシック" panose="020B0600070205080204" pitchFamily="34" charset="-128"/>
              </a:defRPr>
            </a:lvl1pPr>
            <a:lvl2pPr marL="742950" indent="-285750" algn="ctr">
              <a:defRPr sz="3600" b="1">
                <a:solidFill>
                  <a:srgbClr val="000099"/>
                </a:solidFill>
                <a:latin typeface="Arial" panose="020B0604020202020204" pitchFamily="34" charset="0"/>
                <a:ea typeface="ＭＳ Ｐゴシック" panose="020B0600070205080204" pitchFamily="34" charset="-128"/>
              </a:defRPr>
            </a:lvl2pPr>
            <a:lvl3pPr marL="1143000" indent="-228600" algn="ctr">
              <a:defRPr sz="3600" b="1">
                <a:solidFill>
                  <a:srgbClr val="000099"/>
                </a:solidFill>
                <a:latin typeface="Arial" panose="020B0604020202020204" pitchFamily="34" charset="0"/>
                <a:ea typeface="ＭＳ Ｐゴシック" panose="020B0600070205080204" pitchFamily="34" charset="-128"/>
              </a:defRPr>
            </a:lvl3pPr>
            <a:lvl4pPr marL="1600200" indent="-228600" algn="ctr">
              <a:defRPr sz="3600" b="1">
                <a:solidFill>
                  <a:srgbClr val="000099"/>
                </a:solidFill>
                <a:latin typeface="Arial" panose="020B0604020202020204" pitchFamily="34" charset="0"/>
                <a:ea typeface="ＭＳ Ｐゴシック" panose="020B0600070205080204" pitchFamily="34" charset="-128"/>
              </a:defRPr>
            </a:lvl4pPr>
            <a:lvl5pPr marL="2057400" indent="-228600" algn="ctr">
              <a:defRPr sz="3600" b="1">
                <a:solidFill>
                  <a:srgbClr val="000099"/>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9pPr>
          </a:lstStyle>
          <a:p>
            <a:r>
              <a:rPr lang="en-US" altLang="en-US" dirty="0">
                <a:solidFill>
                  <a:srgbClr val="002060"/>
                </a:solidFill>
                <a:effectLst>
                  <a:outerShdw blurRad="38100" dist="38100" dir="2700000" algn="tl">
                    <a:srgbClr val="000000">
                      <a:alpha val="43137"/>
                    </a:srgbClr>
                  </a:outerShdw>
                </a:effectLst>
              </a:rPr>
              <a:t>With an emerging thought experiment. . .</a:t>
            </a:r>
          </a:p>
        </p:txBody>
      </p:sp>
    </p:spTree>
    <p:extLst>
      <p:ext uri="{BB962C8B-B14F-4D97-AF65-F5344CB8AC3E}">
        <p14:creationId xmlns:p14="http://schemas.microsoft.com/office/powerpoint/2010/main" val="382428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CDD011-4E58-4966-B8AE-765BA7ED205A}"/>
              </a:ext>
            </a:extLst>
          </p:cNvPr>
          <p:cNvSpPr>
            <a:spLocks noGrp="1"/>
          </p:cNvSpPr>
          <p:nvPr>
            <p:ph type="sldNum" sz="quarter" idx="4"/>
          </p:nvPr>
        </p:nvSpPr>
        <p:spPr/>
        <p:txBody>
          <a:bodyPr/>
          <a:lstStyle/>
          <a:p>
            <a:pPr>
              <a:defRPr/>
            </a:pPr>
            <a:fld id="{61D36AA1-C76B-46EF-A05C-B330D9E4862B}" type="slidenum">
              <a:rPr lang="en-US" smtClean="0"/>
              <a:pPr>
                <a:defRPr/>
              </a:pPr>
              <a:t>6</a:t>
            </a:fld>
            <a:endParaRPr lang="en-US"/>
          </a:p>
        </p:txBody>
      </p:sp>
      <p:sp>
        <p:nvSpPr>
          <p:cNvPr id="3" name="Rectangle 2">
            <a:extLst>
              <a:ext uri="{FF2B5EF4-FFF2-40B4-BE49-F238E27FC236}">
                <a16:creationId xmlns:a16="http://schemas.microsoft.com/office/drawing/2014/main" id="{D3FF2066-5D60-4FD5-82E9-E2D0DDA15B5C}"/>
              </a:ext>
            </a:extLst>
          </p:cNvPr>
          <p:cNvSpPr>
            <a:spLocks/>
          </p:cNvSpPr>
          <p:nvPr/>
        </p:nvSpPr>
        <p:spPr>
          <a:xfrm>
            <a:off x="756871" y="1514492"/>
            <a:ext cx="4937760" cy="237744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65E958B-DD5B-4641-BA4C-20547B22C466}"/>
              </a:ext>
            </a:extLst>
          </p:cNvPr>
          <p:cNvSpPr txBox="1">
            <a:spLocks noChangeAspect="1"/>
          </p:cNvSpPr>
          <p:nvPr/>
        </p:nvSpPr>
        <p:spPr>
          <a:xfrm>
            <a:off x="829127" y="3895481"/>
            <a:ext cx="4800600" cy="1200329"/>
          </a:xfrm>
          <a:prstGeom prst="rect">
            <a:avLst/>
          </a:prstGeom>
          <a:noFill/>
        </p:spPr>
        <p:txBody>
          <a:bodyPr wrap="square" rtlCol="0">
            <a:spAutoFit/>
          </a:bodyPr>
          <a:lstStyle/>
          <a:p>
            <a:pPr algn="ctr" defTabSz="457200" eaLnBrk="1" fontAlgn="auto" hangingPunct="1">
              <a:spcBef>
                <a:spcPts val="0"/>
              </a:spcBef>
              <a:spcAft>
                <a:spcPts val="0"/>
              </a:spcAft>
            </a:pPr>
            <a:r>
              <a:rPr lang="en-US" sz="2400" b="1" dirty="0">
                <a:solidFill>
                  <a:prstClr val="black"/>
                </a:solidFill>
                <a:latin typeface="Calibri" panose="020F0502020204030204"/>
                <a:ea typeface="+mn-ea"/>
              </a:rPr>
              <a:t>Cumulative impact of the global economy 1950 through 2018:</a:t>
            </a:r>
          </a:p>
          <a:p>
            <a:pPr algn="ctr" defTabSz="457200" eaLnBrk="1" fontAlgn="auto" hangingPunct="1">
              <a:spcBef>
                <a:spcPts val="0"/>
              </a:spcBef>
              <a:spcAft>
                <a:spcPts val="0"/>
              </a:spcAft>
            </a:pPr>
            <a:r>
              <a:rPr lang="en-US" sz="2400" b="1" dirty="0">
                <a:solidFill>
                  <a:prstClr val="black"/>
                </a:solidFill>
                <a:latin typeface="Calibri" panose="020F0502020204030204"/>
                <a:ea typeface="+mn-ea"/>
              </a:rPr>
              <a:t>~351 times 1950 level</a:t>
            </a:r>
          </a:p>
        </p:txBody>
      </p:sp>
      <p:sp>
        <p:nvSpPr>
          <p:cNvPr id="5" name="Rectangle 4">
            <a:extLst>
              <a:ext uri="{FF2B5EF4-FFF2-40B4-BE49-F238E27FC236}">
                <a16:creationId xmlns:a16="http://schemas.microsoft.com/office/drawing/2014/main" id="{B5336500-F687-4F50-9E62-D4A7193BBF50}"/>
              </a:ext>
            </a:extLst>
          </p:cNvPr>
          <p:cNvSpPr>
            <a:spLocks/>
          </p:cNvSpPr>
          <p:nvPr/>
        </p:nvSpPr>
        <p:spPr>
          <a:xfrm>
            <a:off x="756871" y="1507375"/>
            <a:ext cx="7705561" cy="459028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C4132F3-339C-47E2-8ACE-F97AFA96B9FD}"/>
              </a:ext>
            </a:extLst>
          </p:cNvPr>
          <p:cNvSpPr>
            <a:spLocks noChangeAspect="1"/>
          </p:cNvSpPr>
          <p:nvPr/>
        </p:nvSpPr>
        <p:spPr>
          <a:xfrm>
            <a:off x="1076060" y="2329337"/>
            <a:ext cx="182880" cy="18288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AEEA57-2A77-4C1F-8D06-CDF70BD07AA6}"/>
              </a:ext>
            </a:extLst>
          </p:cNvPr>
          <p:cNvSpPr>
            <a:spLocks noChangeAspect="1"/>
          </p:cNvSpPr>
          <p:nvPr/>
        </p:nvSpPr>
        <p:spPr>
          <a:xfrm>
            <a:off x="4784455" y="2686621"/>
            <a:ext cx="667512" cy="66751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FEEB0CF-C71C-4FF4-9B77-183D81905165}"/>
              </a:ext>
            </a:extLst>
          </p:cNvPr>
          <p:cNvSpPr txBox="1">
            <a:spLocks noChangeAspect="1"/>
          </p:cNvSpPr>
          <p:nvPr/>
        </p:nvSpPr>
        <p:spPr>
          <a:xfrm>
            <a:off x="1324411" y="2244081"/>
            <a:ext cx="3912994" cy="369332"/>
          </a:xfrm>
          <a:prstGeom prst="rect">
            <a:avLst/>
          </a:prstGeom>
          <a:noFill/>
        </p:spPr>
        <p:txBody>
          <a:bodyPr wrap="none" rtlCol="0">
            <a:spAutoFit/>
          </a:bodyPr>
          <a:lstStyle/>
          <a:p>
            <a:pPr defTabSz="457200" eaLnBrk="1" fontAlgn="auto" hangingPunct="1">
              <a:spcBef>
                <a:spcPts val="0"/>
              </a:spcBef>
              <a:spcAft>
                <a:spcPts val="0"/>
              </a:spcAft>
            </a:pPr>
            <a:r>
              <a:rPr lang="en-US" sz="1800" b="1" dirty="0">
                <a:solidFill>
                  <a:prstClr val="black"/>
                </a:solidFill>
                <a:latin typeface="Calibri" panose="020F0502020204030204"/>
                <a:ea typeface="+mn-ea"/>
              </a:rPr>
              <a:t>The scale of the 1950 global economy</a:t>
            </a:r>
          </a:p>
        </p:txBody>
      </p:sp>
      <p:sp>
        <p:nvSpPr>
          <p:cNvPr id="9" name="TextBox 8">
            <a:extLst>
              <a:ext uri="{FF2B5EF4-FFF2-40B4-BE49-F238E27FC236}">
                <a16:creationId xmlns:a16="http://schemas.microsoft.com/office/drawing/2014/main" id="{39AC4DC0-8B51-4F43-82FB-7F6BF4B0A55C}"/>
              </a:ext>
            </a:extLst>
          </p:cNvPr>
          <p:cNvSpPr txBox="1">
            <a:spLocks noChangeAspect="1"/>
          </p:cNvSpPr>
          <p:nvPr/>
        </p:nvSpPr>
        <p:spPr>
          <a:xfrm>
            <a:off x="1023720" y="2824849"/>
            <a:ext cx="4314807" cy="369332"/>
          </a:xfrm>
          <a:prstGeom prst="rect">
            <a:avLst/>
          </a:prstGeom>
          <a:noFill/>
        </p:spPr>
        <p:txBody>
          <a:bodyPr wrap="square" rtlCol="0">
            <a:spAutoFit/>
          </a:bodyPr>
          <a:lstStyle/>
          <a:p>
            <a:pPr defTabSz="457200" eaLnBrk="1" fontAlgn="auto" hangingPunct="1">
              <a:spcBef>
                <a:spcPts val="0"/>
              </a:spcBef>
              <a:spcAft>
                <a:spcPts val="0"/>
              </a:spcAft>
            </a:pPr>
            <a:r>
              <a:rPr lang="en-US" sz="1800" b="1" dirty="0">
                <a:solidFill>
                  <a:prstClr val="black"/>
                </a:solidFill>
                <a:latin typeface="Calibri" panose="020F0502020204030204"/>
                <a:ea typeface="+mn-ea"/>
              </a:rPr>
              <a:t>The scale of the 2018 global economy</a:t>
            </a:r>
          </a:p>
        </p:txBody>
      </p:sp>
      <p:sp>
        <p:nvSpPr>
          <p:cNvPr id="10" name="TextBox 9">
            <a:extLst>
              <a:ext uri="{FF2B5EF4-FFF2-40B4-BE49-F238E27FC236}">
                <a16:creationId xmlns:a16="http://schemas.microsoft.com/office/drawing/2014/main" id="{D0697F58-AF6D-476C-934E-17DCA7BA6ABA}"/>
              </a:ext>
            </a:extLst>
          </p:cNvPr>
          <p:cNvSpPr txBox="1"/>
          <p:nvPr/>
        </p:nvSpPr>
        <p:spPr>
          <a:xfrm>
            <a:off x="464162" y="514023"/>
            <a:ext cx="8262903" cy="553998"/>
          </a:xfrm>
          <a:prstGeom prst="rect">
            <a:avLst/>
          </a:prstGeom>
          <a:noFill/>
        </p:spPr>
        <p:txBody>
          <a:bodyPr wrap="none" rtlCol="0">
            <a:spAutoFit/>
          </a:bodyPr>
          <a:lstStyle/>
          <a:p>
            <a:pPr algn="ctr" defTabSz="457200" eaLnBrk="1" fontAlgn="auto" hangingPunct="1">
              <a:spcBef>
                <a:spcPts val="0"/>
              </a:spcBef>
              <a:spcAft>
                <a:spcPts val="0"/>
              </a:spcAft>
            </a:pPr>
            <a:r>
              <a:rPr lang="en-US" sz="3000" b="1" dirty="0">
                <a:solidFill>
                  <a:srgbClr val="002060"/>
                </a:solidFill>
                <a:effectLst>
                  <a:outerShdw blurRad="38100" dist="38100" dir="2700000" algn="tl">
                    <a:srgbClr val="000000">
                      <a:alpha val="43137"/>
                    </a:srgbClr>
                  </a:outerShdw>
                </a:effectLst>
                <a:latin typeface="Calibri" panose="020F0502020204030204"/>
                <a:ea typeface="+mn-ea"/>
              </a:rPr>
              <a:t>Resource Impact of the Global Economy Over Time</a:t>
            </a:r>
          </a:p>
        </p:txBody>
      </p:sp>
      <p:sp>
        <p:nvSpPr>
          <p:cNvPr id="11" name="TextBox 10">
            <a:extLst>
              <a:ext uri="{FF2B5EF4-FFF2-40B4-BE49-F238E27FC236}">
                <a16:creationId xmlns:a16="http://schemas.microsoft.com/office/drawing/2014/main" id="{BD492CA5-1689-4523-A6C7-DE90DB0C91A6}"/>
              </a:ext>
            </a:extLst>
          </p:cNvPr>
          <p:cNvSpPr txBox="1"/>
          <p:nvPr/>
        </p:nvSpPr>
        <p:spPr>
          <a:xfrm>
            <a:off x="356670" y="915843"/>
            <a:ext cx="8441735" cy="430887"/>
          </a:xfrm>
          <a:prstGeom prst="rect">
            <a:avLst/>
          </a:prstGeom>
          <a:noFill/>
        </p:spPr>
        <p:txBody>
          <a:bodyPr wrap="none" rtlCol="0">
            <a:spAutoFit/>
          </a:bodyPr>
          <a:lstStyle/>
          <a:p>
            <a:pPr algn="ctr" defTabSz="457200" eaLnBrk="1" fontAlgn="auto" hangingPunct="1">
              <a:spcBef>
                <a:spcPts val="0"/>
              </a:spcBef>
              <a:spcAft>
                <a:spcPts val="0"/>
              </a:spcAft>
            </a:pPr>
            <a:r>
              <a:rPr lang="en-US" sz="2200" b="1" dirty="0">
                <a:solidFill>
                  <a:srgbClr val="002060"/>
                </a:solidFill>
                <a:effectLst>
                  <a:outerShdw blurRad="38100" dist="38100" dir="2700000" algn="tl">
                    <a:srgbClr val="000000">
                      <a:alpha val="43137"/>
                    </a:srgbClr>
                  </a:outerShdw>
                </a:effectLst>
                <a:latin typeface="Calibri" panose="020F0502020204030204"/>
                <a:ea typeface="+mn-ea"/>
              </a:rPr>
              <a:t>(Real GDP as a proxy for volume of resources supporting the economy)</a:t>
            </a:r>
          </a:p>
        </p:txBody>
      </p:sp>
      <p:sp>
        <p:nvSpPr>
          <p:cNvPr id="12" name="TextBox 11">
            <a:extLst>
              <a:ext uri="{FF2B5EF4-FFF2-40B4-BE49-F238E27FC236}">
                <a16:creationId xmlns:a16="http://schemas.microsoft.com/office/drawing/2014/main" id="{3D0D0F64-B6B5-4BCA-A43D-47A45234981D}"/>
              </a:ext>
            </a:extLst>
          </p:cNvPr>
          <p:cNvSpPr txBox="1"/>
          <p:nvPr/>
        </p:nvSpPr>
        <p:spPr>
          <a:xfrm>
            <a:off x="898953" y="3539921"/>
            <a:ext cx="7387797" cy="954107"/>
          </a:xfrm>
          <a:prstGeom prst="rect">
            <a:avLst/>
          </a:prstGeom>
          <a:noFill/>
        </p:spPr>
        <p:txBody>
          <a:bodyPr wrap="square" rtlCol="0">
            <a:spAutoFit/>
          </a:bodyPr>
          <a:lstStyle/>
          <a:p>
            <a:pPr algn="ctr" defTabSz="457200" eaLnBrk="1" fontAlgn="auto" hangingPunct="1">
              <a:spcBef>
                <a:spcPts val="0"/>
              </a:spcBef>
              <a:spcAft>
                <a:spcPts val="0"/>
              </a:spcAft>
            </a:pPr>
            <a:r>
              <a:rPr lang="en-US" sz="2800" b="1" dirty="0">
                <a:solidFill>
                  <a:srgbClr val="C00000"/>
                </a:solidFill>
                <a:effectLst>
                  <a:outerShdw blurRad="38100" dist="38100" dir="2700000" algn="tl">
                    <a:srgbClr val="000000">
                      <a:alpha val="43137"/>
                    </a:srgbClr>
                  </a:outerShdw>
                </a:effectLst>
                <a:latin typeface="Calibri" panose="020F0502020204030204"/>
                <a:ea typeface="+mn-ea"/>
              </a:rPr>
              <a:t>By 2050 the Cumulative Volume may be ~1,056 times the 1950 Global Economy</a:t>
            </a:r>
          </a:p>
        </p:txBody>
      </p:sp>
      <p:sp>
        <p:nvSpPr>
          <p:cNvPr id="13" name="TextBox 12">
            <a:extLst>
              <a:ext uri="{FF2B5EF4-FFF2-40B4-BE49-F238E27FC236}">
                <a16:creationId xmlns:a16="http://schemas.microsoft.com/office/drawing/2014/main" id="{92D0D460-B123-4C23-BF28-A6DEB4942C68}"/>
              </a:ext>
            </a:extLst>
          </p:cNvPr>
          <p:cNvSpPr txBox="1"/>
          <p:nvPr/>
        </p:nvSpPr>
        <p:spPr>
          <a:xfrm>
            <a:off x="808172" y="5262811"/>
            <a:ext cx="7655157" cy="677108"/>
          </a:xfrm>
          <a:prstGeom prst="rect">
            <a:avLst/>
          </a:prstGeom>
          <a:noFill/>
        </p:spPr>
        <p:txBody>
          <a:bodyPr wrap="square" rtlCol="0">
            <a:spAutoFit/>
          </a:bodyPr>
          <a:lstStyle/>
          <a:p>
            <a:pPr algn="ctr" defTabSz="457200" eaLnBrk="1" fontAlgn="auto" hangingPunct="1">
              <a:spcBef>
                <a:spcPts val="0"/>
              </a:spcBef>
              <a:spcAft>
                <a:spcPts val="0"/>
              </a:spcAft>
            </a:pPr>
            <a:r>
              <a:rPr lang="en-US" sz="3800" b="1" dirty="0">
                <a:solidFill>
                  <a:srgbClr val="C00000"/>
                </a:solidFill>
                <a:effectLst>
                  <a:outerShdw blurRad="38100" dist="38100" dir="2700000" algn="tl">
                    <a:srgbClr val="000000">
                      <a:alpha val="43137"/>
                    </a:srgbClr>
                  </a:outerShdw>
                </a:effectLst>
                <a:latin typeface="Calibri" panose="020F0502020204030204"/>
                <a:ea typeface="+mn-ea"/>
              </a:rPr>
              <a:t>Living more by waste than ingenuity?</a:t>
            </a:r>
          </a:p>
        </p:txBody>
      </p:sp>
      <p:sp>
        <p:nvSpPr>
          <p:cNvPr id="14" name="TextBox 13">
            <a:extLst>
              <a:ext uri="{FF2B5EF4-FFF2-40B4-BE49-F238E27FC236}">
                <a16:creationId xmlns:a16="http://schemas.microsoft.com/office/drawing/2014/main" id="{C2FDC575-5AB0-4331-AE31-EB0C983CD540}"/>
              </a:ext>
            </a:extLst>
          </p:cNvPr>
          <p:cNvSpPr txBox="1"/>
          <p:nvPr/>
        </p:nvSpPr>
        <p:spPr>
          <a:xfrm>
            <a:off x="989063" y="4644804"/>
            <a:ext cx="7387797" cy="523220"/>
          </a:xfrm>
          <a:prstGeom prst="rect">
            <a:avLst/>
          </a:prstGeom>
          <a:noFill/>
        </p:spPr>
        <p:txBody>
          <a:bodyPr wrap="square" rtlCol="0">
            <a:spAutoFit/>
          </a:bodyPr>
          <a:lstStyle/>
          <a:p>
            <a:pPr algn="ctr" defTabSz="457200" eaLnBrk="1" fontAlgn="auto" hangingPunct="1">
              <a:spcBef>
                <a:spcPts val="0"/>
              </a:spcBef>
              <a:spcAft>
                <a:spcPts val="0"/>
              </a:spcAft>
            </a:pPr>
            <a:r>
              <a:rPr lang="en-US" sz="2800" b="1" dirty="0">
                <a:solidFill>
                  <a:srgbClr val="C00000"/>
                </a:solidFill>
                <a:effectLst>
                  <a:outerShdw blurRad="38100" dist="38100" dir="2700000" algn="tl">
                    <a:srgbClr val="000000">
                      <a:alpha val="43137"/>
                    </a:srgbClr>
                  </a:outerShdw>
                </a:effectLst>
                <a:latin typeface="Calibri" panose="020F0502020204030204"/>
                <a:ea typeface="+mn-ea"/>
              </a:rPr>
              <a:t>Example? Energy 1.6 trillion TCE ~ 80+% wasted</a:t>
            </a:r>
          </a:p>
        </p:txBody>
      </p:sp>
    </p:spTree>
    <p:extLst>
      <p:ext uri="{BB962C8B-B14F-4D97-AF65-F5344CB8AC3E}">
        <p14:creationId xmlns:p14="http://schemas.microsoft.com/office/powerpoint/2010/main" val="306213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2965-C705-4354-99C3-10F8EC4DEF35}"/>
              </a:ext>
            </a:extLst>
          </p:cNvPr>
          <p:cNvSpPr>
            <a:spLocks noGrp="1"/>
          </p:cNvSpPr>
          <p:nvPr>
            <p:ph type="title"/>
          </p:nvPr>
        </p:nvSpPr>
        <p:spPr>
          <a:xfrm>
            <a:off x="1143000" y="533400"/>
            <a:ext cx="7924800" cy="1143000"/>
          </a:xfrm>
        </p:spPr>
        <p:txBody>
          <a:bodyPr/>
          <a:lstStyle/>
          <a:p>
            <a:pPr algn="l"/>
            <a:r>
              <a:rPr lang="en-US" dirty="0"/>
              <a:t>In Effect, </a:t>
            </a:r>
          </a:p>
        </p:txBody>
      </p:sp>
      <p:sp>
        <p:nvSpPr>
          <p:cNvPr id="3" name="Content Placeholder 2">
            <a:extLst>
              <a:ext uri="{FF2B5EF4-FFF2-40B4-BE49-F238E27FC236}">
                <a16:creationId xmlns:a16="http://schemas.microsoft.com/office/drawing/2014/main" id="{FA50371E-D48E-431B-A4FB-BBB1E13117A4}"/>
              </a:ext>
            </a:extLst>
          </p:cNvPr>
          <p:cNvSpPr>
            <a:spLocks noGrp="1"/>
          </p:cNvSpPr>
          <p:nvPr>
            <p:ph idx="1"/>
          </p:nvPr>
        </p:nvSpPr>
        <p:spPr>
          <a:xfrm>
            <a:off x="609600" y="1159788"/>
            <a:ext cx="7924800" cy="4191000"/>
          </a:xfrm>
        </p:spPr>
        <p:txBody>
          <a:bodyPr/>
          <a:lstStyle/>
          <a:p>
            <a:pPr marL="457200" indent="-457200">
              <a:buClr>
                <a:srgbClr val="A11801"/>
              </a:buClr>
              <a:buSzPct val="137000"/>
              <a:buFont typeface="Arial" panose="020B0604020202020204" pitchFamily="34" charset="0"/>
              <a:buChar char="•"/>
            </a:pPr>
            <a:r>
              <a:rPr lang="en-US" sz="2800" dirty="0">
                <a:solidFill>
                  <a:schemeClr val="tx1"/>
                </a:solidFill>
              </a:rPr>
              <a:t>In the 1970s, teenager Frank </a:t>
            </a:r>
            <a:r>
              <a:rPr lang="en-US" sz="2800" dirty="0" err="1">
                <a:solidFill>
                  <a:schemeClr val="tx1"/>
                </a:solidFill>
              </a:rPr>
              <a:t>Nasworthy</a:t>
            </a:r>
            <a:r>
              <a:rPr lang="en-US" sz="2800" dirty="0">
                <a:solidFill>
                  <a:schemeClr val="tx1"/>
                </a:solidFill>
              </a:rPr>
              <a:t> actually did reinvent the wheel and it revolutionized skateboarding. . .</a:t>
            </a:r>
          </a:p>
          <a:p>
            <a:pPr marL="457200" indent="-457200">
              <a:buClr>
                <a:srgbClr val="A11801"/>
              </a:buClr>
              <a:buSzPct val="137000"/>
              <a:buFont typeface="Arial" panose="020B0604020202020204" pitchFamily="34" charset="0"/>
              <a:buChar char="•"/>
            </a:pPr>
            <a:r>
              <a:rPr lang="en-US" sz="2800" dirty="0">
                <a:solidFill>
                  <a:schemeClr val="tx1"/>
                </a:solidFill>
              </a:rPr>
              <a:t>But that was yesterday! And today?</a:t>
            </a:r>
          </a:p>
          <a:p>
            <a:pPr marL="457200" indent="-457200">
              <a:buClr>
                <a:srgbClr val="A11801"/>
              </a:buClr>
              <a:buSzPct val="137000"/>
              <a:buFont typeface="Arial" panose="020B0604020202020204" pitchFamily="34" charset="0"/>
              <a:buChar char="•"/>
            </a:pPr>
            <a:r>
              <a:rPr lang="en-US" sz="2800" dirty="0">
                <a:solidFill>
                  <a:schemeClr val="tx1"/>
                </a:solidFill>
              </a:rPr>
              <a:t>Goodyear is once again trying to reinvent the wheel; and if they are successful? It may eliminate the need for axles on all our cars.</a:t>
            </a:r>
          </a:p>
          <a:p>
            <a:pPr marL="457200" indent="-457200">
              <a:buClr>
                <a:srgbClr val="A11801"/>
              </a:buClr>
              <a:buSzPct val="137000"/>
              <a:buFont typeface="Arial" panose="020B0604020202020204" pitchFamily="34" charset="0"/>
              <a:buChar char="•"/>
            </a:pPr>
            <a:r>
              <a:rPr lang="en-US" sz="2800" dirty="0">
                <a:solidFill>
                  <a:schemeClr val="tx1"/>
                </a:solidFill>
              </a:rPr>
              <a:t>Yes, sometimes we actually do need to reinvent the wheel — if we really want to move things ahead!</a:t>
            </a:r>
          </a:p>
        </p:txBody>
      </p:sp>
      <p:sp>
        <p:nvSpPr>
          <p:cNvPr id="5" name="Title 1">
            <a:extLst>
              <a:ext uri="{FF2B5EF4-FFF2-40B4-BE49-F238E27FC236}">
                <a16:creationId xmlns:a16="http://schemas.microsoft.com/office/drawing/2014/main" id="{F7E1FD52-882F-4CBC-BF9D-68D3CA115F7F}"/>
              </a:ext>
            </a:extLst>
          </p:cNvPr>
          <p:cNvSpPr txBox="1">
            <a:spLocks/>
          </p:cNvSpPr>
          <p:nvPr/>
        </p:nvSpPr>
        <p:spPr bwMode="auto">
          <a:xfrm>
            <a:off x="457200" y="533400"/>
            <a:ext cx="7924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b="1">
                <a:solidFill>
                  <a:srgbClr val="002060"/>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kern="0" dirty="0"/>
              <a:t>                 Reinvent the Wheel?</a:t>
            </a:r>
          </a:p>
        </p:txBody>
      </p:sp>
      <p:sp>
        <p:nvSpPr>
          <p:cNvPr id="4" name="Slide Number Placeholder 3">
            <a:extLst>
              <a:ext uri="{FF2B5EF4-FFF2-40B4-BE49-F238E27FC236}">
                <a16:creationId xmlns:a16="http://schemas.microsoft.com/office/drawing/2014/main" id="{723E4ADB-8230-4ED5-95EB-EFE1BED828B6}"/>
              </a:ext>
            </a:extLst>
          </p:cNvPr>
          <p:cNvSpPr>
            <a:spLocks noGrp="1"/>
          </p:cNvSpPr>
          <p:nvPr>
            <p:ph type="sldNum" sz="quarter" idx="4"/>
          </p:nvPr>
        </p:nvSpPr>
        <p:spPr/>
        <p:txBody>
          <a:bodyPr/>
          <a:lstStyle/>
          <a:p>
            <a:pPr>
              <a:defRPr/>
            </a:pPr>
            <a:fld id="{61D36AA1-C76B-46EF-A05C-B330D9E4862B}" type="slidenum">
              <a:rPr lang="en-US" smtClean="0"/>
              <a:pPr>
                <a:defRPr/>
              </a:pPr>
              <a:t>7</a:t>
            </a:fld>
            <a:endParaRPr lang="en-US"/>
          </a:p>
        </p:txBody>
      </p:sp>
    </p:spTree>
    <p:extLst>
      <p:ext uri="{BB962C8B-B14F-4D97-AF65-F5344CB8AC3E}">
        <p14:creationId xmlns:p14="http://schemas.microsoft.com/office/powerpoint/2010/main" val="212199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DCA07A-C3D6-49F8-B4A9-93DA8AC05C12}"/>
              </a:ext>
            </a:extLst>
          </p:cNvPr>
          <p:cNvSpPr>
            <a:spLocks noGrp="1"/>
          </p:cNvSpPr>
          <p:nvPr>
            <p:ph type="sldNum" sz="quarter" idx="4"/>
          </p:nvPr>
        </p:nvSpPr>
        <p:spPr/>
        <p:txBody>
          <a:bodyPr/>
          <a:lstStyle/>
          <a:p>
            <a:pPr>
              <a:defRPr/>
            </a:pPr>
            <a:fld id="{61D36AA1-C76B-46EF-A05C-B330D9E4862B}" type="slidenum">
              <a:rPr lang="en-US" smtClean="0"/>
              <a:pPr>
                <a:defRPr/>
              </a:pPr>
              <a:t>8</a:t>
            </a:fld>
            <a:endParaRPr lang="en-US"/>
          </a:p>
        </p:txBody>
      </p:sp>
      <p:sp>
        <p:nvSpPr>
          <p:cNvPr id="4" name="Rectangle 4">
            <a:extLst>
              <a:ext uri="{FF2B5EF4-FFF2-40B4-BE49-F238E27FC236}">
                <a16:creationId xmlns:a16="http://schemas.microsoft.com/office/drawing/2014/main" id="{B1BD9319-062E-40BE-8F1C-1D8E348A9829}"/>
              </a:ext>
            </a:extLst>
          </p:cNvPr>
          <p:cNvSpPr>
            <a:spLocks noChangeArrowheads="1"/>
          </p:cNvSpPr>
          <p:nvPr/>
        </p:nvSpPr>
        <p:spPr bwMode="auto">
          <a:xfrm>
            <a:off x="335796" y="18288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rgbClr val="000099"/>
                </a:solidFill>
                <a:latin typeface="Arial" panose="020B0604020202020204" pitchFamily="34" charset="0"/>
                <a:ea typeface="ＭＳ Ｐゴシック" panose="020B0600070205080204" pitchFamily="34" charset="-128"/>
              </a:defRPr>
            </a:lvl1pPr>
            <a:lvl2pPr marL="742950" indent="-285750" algn="ctr">
              <a:defRPr sz="3600" b="1">
                <a:solidFill>
                  <a:srgbClr val="000099"/>
                </a:solidFill>
                <a:latin typeface="Arial" panose="020B0604020202020204" pitchFamily="34" charset="0"/>
                <a:ea typeface="ＭＳ Ｐゴシック" panose="020B0600070205080204" pitchFamily="34" charset="-128"/>
              </a:defRPr>
            </a:lvl2pPr>
            <a:lvl3pPr marL="1143000" indent="-228600" algn="ctr">
              <a:defRPr sz="3600" b="1">
                <a:solidFill>
                  <a:srgbClr val="000099"/>
                </a:solidFill>
                <a:latin typeface="Arial" panose="020B0604020202020204" pitchFamily="34" charset="0"/>
                <a:ea typeface="ＭＳ Ｐゴシック" panose="020B0600070205080204" pitchFamily="34" charset="-128"/>
              </a:defRPr>
            </a:lvl3pPr>
            <a:lvl4pPr marL="1600200" indent="-228600" algn="ctr">
              <a:defRPr sz="3600" b="1">
                <a:solidFill>
                  <a:srgbClr val="000099"/>
                </a:solidFill>
                <a:latin typeface="Arial" panose="020B0604020202020204" pitchFamily="34" charset="0"/>
                <a:ea typeface="ＭＳ Ｐゴシック" panose="020B0600070205080204" pitchFamily="34" charset="-128"/>
              </a:defRPr>
            </a:lvl4pPr>
            <a:lvl5pPr marL="2057400" indent="-228600" algn="ctr">
              <a:defRPr sz="3600" b="1">
                <a:solidFill>
                  <a:srgbClr val="000099"/>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9pPr>
          </a:lstStyle>
          <a:p>
            <a:r>
              <a:rPr lang="en-US" altLang="en-US" dirty="0">
                <a:solidFill>
                  <a:srgbClr val="002060"/>
                </a:solidFill>
                <a:effectLst>
                  <a:outerShdw blurRad="38100" dist="38100" dir="2700000" algn="tl">
                    <a:srgbClr val="000000">
                      <a:alpha val="43137"/>
                    </a:srgbClr>
                  </a:outerShdw>
                </a:effectLst>
              </a:rPr>
              <a:t>With Perhaps 3 Different Views </a:t>
            </a:r>
          </a:p>
          <a:p>
            <a:r>
              <a:rPr lang="en-US" altLang="en-US" dirty="0">
                <a:solidFill>
                  <a:srgbClr val="002060"/>
                </a:solidFill>
                <a:effectLst>
                  <a:outerShdw blurRad="38100" dist="38100" dir="2700000" algn="tl">
                    <a:srgbClr val="000000">
                      <a:alpha val="43137"/>
                    </a:srgbClr>
                  </a:outerShdw>
                </a:effectLst>
              </a:rPr>
              <a:t>of the U.S. Economy</a:t>
            </a:r>
          </a:p>
        </p:txBody>
      </p:sp>
    </p:spTree>
    <p:extLst>
      <p:ext uri="{BB962C8B-B14F-4D97-AF65-F5344CB8AC3E}">
        <p14:creationId xmlns:p14="http://schemas.microsoft.com/office/powerpoint/2010/main" val="2272889837"/>
      </p:ext>
    </p:extLst>
  </p:cSld>
  <p:clrMapOvr>
    <a:masterClrMapping/>
  </p:clrMapOvr>
</p:sld>
</file>

<file path=ppt/theme/theme1.xml><?xml version="1.0" encoding="utf-8"?>
<a:theme xmlns:a="http://schemas.openxmlformats.org/drawingml/2006/main" name="ACEEE_Presentation">
  <a:themeElements>
    <a:clrScheme name="ACEE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EEE_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96" charset="-128"/>
          </a:defRPr>
        </a:defPPr>
      </a:lstStyle>
    </a:lnDef>
  </a:objectDefaults>
  <a:extraClrSchemeLst>
    <a:extraClrScheme>
      <a:clrScheme name="ACEE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EE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EE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EE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EE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EE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EE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EE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EE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EE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EE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EE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ACEEE_Presentation</Template>
  <TotalTime>86138</TotalTime>
  <Words>1578</Words>
  <Application>Microsoft Office PowerPoint</Application>
  <PresentationFormat>On-screen Show (4:3)</PresentationFormat>
  <Paragraphs>165</Paragraphs>
  <Slides>24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Helvetica</vt:lpstr>
      <vt:lpstr>Times New Roman</vt:lpstr>
      <vt:lpstr>ACEEE_Presentation</vt:lpstr>
      <vt:lpstr>John A. “Skip” Laitner (@EconSkip)  In Conversation with Colleagues at the Yale School of Forestry &amp; Environmental Studies  Yale University April 3, 2019</vt:lpstr>
      <vt:lpstr>PowerPoint Presentation</vt:lpstr>
      <vt:lpstr>PowerPoint Presentation</vt:lpstr>
      <vt:lpstr>Three Big Takeaways of Rethinking Resource Demand in Nara, Japan</vt:lpstr>
      <vt:lpstr>PowerPoint Presentation</vt:lpstr>
      <vt:lpstr>PowerPoint Presentation</vt:lpstr>
      <vt:lpstr>PowerPoint Presentation</vt:lpstr>
      <vt:lpstr>In Effect, </vt:lpstr>
      <vt:lpstr>PowerPoint Presentation</vt:lpstr>
      <vt:lpstr>PowerPoint Presentation</vt:lpstr>
      <vt:lpstr>PowerPoint Presentation</vt:lpstr>
      <vt:lpstr>What Might Constitute Greater Energy and Resource Productivity?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Skip Laitner</dc:creator>
  <cp:lastModifiedBy>Skip Laitner</cp:lastModifiedBy>
  <cp:revision>610</cp:revision>
  <dcterms:created xsi:type="dcterms:W3CDTF">2008-06-26T17:05:01Z</dcterms:created>
  <dcterms:modified xsi:type="dcterms:W3CDTF">2019-04-03T11:31:39Z</dcterms:modified>
</cp:coreProperties>
</file>