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79" r:id="rId1"/>
  </p:sldMasterIdLst>
  <p:notesMasterIdLst>
    <p:notesMasterId r:id="rId13"/>
  </p:notesMasterIdLst>
  <p:sldIdLst>
    <p:sldId id="319" r:id="rId2"/>
    <p:sldId id="659" r:id="rId3"/>
    <p:sldId id="651" r:id="rId4"/>
    <p:sldId id="652" r:id="rId5"/>
    <p:sldId id="642" r:id="rId6"/>
    <p:sldId id="656" r:id="rId7"/>
    <p:sldId id="657" r:id="rId8"/>
    <p:sldId id="658" r:id="rId9"/>
    <p:sldId id="581" r:id="rId10"/>
    <p:sldId id="598" r:id="rId11"/>
    <p:sldId id="44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9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107"/>
    <a:srgbClr val="323232"/>
    <a:srgbClr val="ED7D31"/>
    <a:srgbClr val="002060"/>
    <a:srgbClr val="A11801"/>
    <a:srgbClr val="008000"/>
    <a:srgbClr val="595959"/>
    <a:srgbClr val="CC3399"/>
    <a:srgbClr val="D9D9D9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3725" autoAdjust="0"/>
  </p:normalViewPr>
  <p:slideViewPr>
    <p:cSldViewPr>
      <p:cViewPr varScale="1">
        <p:scale>
          <a:sx n="62" d="100"/>
          <a:sy n="62" d="100"/>
        </p:scale>
        <p:origin x="12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7CE990-6645-45AF-A147-553AA0AA9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9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CE990-6645-45AF-A147-553AA0AA96D0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1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CE990-6645-45AF-A147-553AA0AA96D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87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CE990-6645-45AF-A147-553AA0AA96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CE990-6645-45AF-A147-553AA0AA96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1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CE990-6645-45AF-A147-553AA0AA96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9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2057400"/>
            <a:ext cx="7086600" cy="1371600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3810000"/>
            <a:ext cx="7086600" cy="1828800"/>
          </a:xfrm>
        </p:spPr>
        <p:txBody>
          <a:bodyPr/>
          <a:lstStyle>
            <a:lvl1pPr marL="0" indent="0" algn="ctr"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43009" name="Rectangle 1"/>
          <p:cNvSpPr>
            <a:spLocks noChangeArrowheads="1"/>
          </p:cNvSpPr>
          <p:nvPr userDrawn="1"/>
        </p:nvSpPr>
        <p:spPr bwMode="auto">
          <a:xfrm>
            <a:off x="914400" y="441811"/>
            <a:ext cx="579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Economic and Human Dimensions Research Associates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::..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C00000"/>
              </a:buClr>
              <a:buSzPct val="120000"/>
              <a:buFont typeface="Arial" pitchFamily="34" charset="0"/>
              <a:buChar char="•"/>
              <a:defRPr/>
            </a:lvl2pPr>
            <a:lvl3pPr>
              <a:buClr>
                <a:srgbClr val="C00000"/>
              </a:buClr>
              <a:buSzPct val="120000"/>
              <a:buFont typeface="Arial" pitchFamily="34" charset="0"/>
              <a:buChar char="–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661065" y="6242447"/>
            <a:ext cx="50920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Economic and Human Dimensions Research Associates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::..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96200" y="6271332"/>
            <a:ext cx="990600" cy="457200"/>
          </a:xfrm>
          <a:prstGeom prst="rect">
            <a:avLst/>
          </a:prstGeom>
        </p:spPr>
        <p:txBody>
          <a:bodyPr anchor="t"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D36AA1-C76B-46EF-A05C-B330D9E486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buClr>
                <a:srgbClr val="C00000"/>
              </a:buClr>
              <a:buSzPct val="120000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buClr>
                <a:srgbClr val="C00000"/>
              </a:buClr>
              <a:buSzPct val="120000"/>
              <a:buFont typeface="Arial" pitchFamily="34" charset="0"/>
              <a:buChar char="•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96200" y="6271332"/>
            <a:ext cx="990600" cy="457200"/>
          </a:xfrm>
          <a:prstGeom prst="rect">
            <a:avLst/>
          </a:prstGeom>
        </p:spPr>
        <p:txBody>
          <a:bodyPr anchor="t"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D36AA1-C76B-46EF-A05C-B330D9E486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661065" y="6242447"/>
            <a:ext cx="50920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Economic and Human Dimensions Research Associates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::..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96200" y="6271332"/>
            <a:ext cx="990600" cy="457200"/>
          </a:xfrm>
          <a:prstGeom prst="rect">
            <a:avLst/>
          </a:prstGeom>
        </p:spPr>
        <p:txBody>
          <a:bodyPr anchor="t"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D36AA1-C76B-46EF-A05C-B330D9E486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661065" y="6242447"/>
            <a:ext cx="50920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Economic and Human Dimensions Research Associates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::..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96200" y="6271332"/>
            <a:ext cx="990600" cy="457200"/>
          </a:xfrm>
          <a:prstGeom prst="rect">
            <a:avLst/>
          </a:prstGeom>
        </p:spPr>
        <p:txBody>
          <a:bodyPr anchor="t"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D36AA1-C76B-46EF-A05C-B330D9E486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096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661065" y="6242447"/>
            <a:ext cx="50920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Economic and Human Dimensions Research Associates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::..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96200" y="6271332"/>
            <a:ext cx="990600" cy="457200"/>
          </a:xfrm>
          <a:prstGeom prst="rect">
            <a:avLst/>
          </a:prstGeom>
        </p:spPr>
        <p:txBody>
          <a:bodyPr anchor="t"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D36AA1-C76B-46EF-A05C-B330D9E486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6" r:id="rId3"/>
    <p:sldLayoutId id="2147483708" r:id="rId4"/>
    <p:sldLayoutId id="2147483709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32323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pitchFamily="34" charset="0"/>
        <a:buChar char="•"/>
        <a:defRPr sz="2800">
          <a:solidFill>
            <a:srgbClr val="32323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pitchFamily="34" charset="0"/>
        <a:buChar char="–"/>
        <a:defRPr sz="2400">
          <a:solidFill>
            <a:srgbClr val="32323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rgbClr val="32323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32323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32323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32323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32323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32323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caltech.edu/~feynman/plenty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conSkip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heresourceimperativ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inyurl.com/yb64apo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inyurl.com/yb64apo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31C69366-9A59-431C-B2B8-B79F37DC77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4902" y="2514600"/>
            <a:ext cx="8504298" cy="1371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 pitchFamily="34" charset="0"/>
              </a:rPr>
              <a:t>John A. “Skip” Laitner</a:t>
            </a:r>
            <a:b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</a:rPr>
            </a:br>
            <a:br>
              <a:rPr lang="en-US" sz="600" dirty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en-US" sz="2400" i="1" dirty="0">
                <a:solidFill>
                  <a:srgbClr val="009900"/>
                </a:solidFill>
                <a:effectLst/>
                <a:latin typeface="Calibri" pitchFamily="34" charset="0"/>
              </a:rPr>
              <a:t>In Conversation with Gaidar Forum/SDSN-Russia Colleagues</a:t>
            </a:r>
            <a:br>
              <a:rPr lang="en-US" sz="2400" i="1" dirty="0">
                <a:solidFill>
                  <a:srgbClr val="009900"/>
                </a:solidFill>
                <a:effectLst/>
                <a:latin typeface="Calibri" pitchFamily="34" charset="0"/>
              </a:rPr>
            </a:br>
            <a:br>
              <a:rPr lang="en-US" sz="2400" i="1" dirty="0">
                <a:solidFill>
                  <a:srgbClr val="009900"/>
                </a:solidFill>
                <a:effectLst/>
                <a:latin typeface="Calibri" pitchFamily="34" charset="0"/>
              </a:rPr>
            </a:br>
            <a:br>
              <a:rPr lang="en-US" sz="1200" i="1" dirty="0">
                <a:solidFill>
                  <a:srgbClr val="009900"/>
                </a:solidFill>
                <a:effectLst/>
                <a:latin typeface="Calibri" pitchFamily="34" charset="0"/>
              </a:rPr>
            </a:br>
            <a:r>
              <a:rPr lang="en-US" sz="3200" dirty="0"/>
              <a:t>Rethinking Resource Demands</a:t>
            </a:r>
            <a:br>
              <a:rPr lang="en-US" sz="3200" dirty="0">
                <a:latin typeface="Calibri" pitchFamily="34" charset="0"/>
              </a:rPr>
            </a:br>
            <a:br>
              <a:rPr lang="en-US" sz="800" dirty="0">
                <a:effectLst/>
                <a:latin typeface="Calibri" pitchFamily="34" charset="0"/>
              </a:rPr>
            </a:br>
            <a:br>
              <a:rPr lang="en-US" sz="800" dirty="0">
                <a:effectLst/>
                <a:latin typeface="Calibri" pitchFamily="34" charset="0"/>
              </a:rPr>
            </a:br>
            <a:br>
              <a:rPr lang="en-US" sz="800" dirty="0">
                <a:effectLst/>
                <a:latin typeface="Calibri" pitchFamily="34" charset="0"/>
              </a:rPr>
            </a:br>
            <a:r>
              <a:rPr lang="en-US" sz="2400" dirty="0">
                <a:effectLst/>
                <a:latin typeface="Calibri" pitchFamily="34" charset="0"/>
              </a:rPr>
              <a:t>Moscow, Russia</a:t>
            </a:r>
            <a:br>
              <a:rPr lang="en-US" sz="2400" dirty="0">
                <a:effectLst/>
                <a:latin typeface="Calibri" pitchFamily="34" charset="0"/>
              </a:rPr>
            </a:br>
            <a:r>
              <a:rPr lang="en-US" sz="2400" dirty="0">
                <a:effectLst/>
                <a:latin typeface="Calibri" pitchFamily="34" charset="0"/>
              </a:rPr>
              <a:t>January 17, 2019</a:t>
            </a:r>
            <a:br>
              <a:rPr lang="en-US" sz="2400" dirty="0">
                <a:effectLst/>
                <a:latin typeface="Calibri" pitchFamily="34" charset="0"/>
              </a:rPr>
            </a:br>
            <a:endParaRPr lang="en-US" sz="2400" dirty="0">
              <a:effectLst/>
              <a:latin typeface="Calibri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9F1BFEF-06FC-4FD2-8E78-0A3F1F648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21158"/>
            <a:ext cx="873200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Osaka" pitchFamily="-16" charset="-128"/>
              </a:rPr>
              <a:t>Reframing SDGs from a Resource Perspective: 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087C2C1-5882-4DB5-9462-F48C78BC2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979" y="1735392"/>
            <a:ext cx="844639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Osaka" pitchFamily="-16" charset="-128"/>
              </a:rPr>
              <a:t>Understanding the Imperative of Greater Resource Productivity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3537678B-CE5B-4D9F-9120-62EB0EE81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0" y="1651754"/>
            <a:ext cx="361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+mj-lt"/>
                <a:ea typeface="ＭＳ Ｐゴシック" pitchFamily="-128" charset="-128"/>
              </a:rPr>
              <a:t>*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15DF1622-D5B1-47B7-AF20-1586A7821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98" y="5638800"/>
            <a:ext cx="8153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+mj-lt"/>
                <a:ea typeface="MS PGothic" pitchFamily="34" charset="-128"/>
              </a:rPr>
              <a:t>* In the spirit and tradition of Nobel Laureate and former Caltech physicist Richard Feynman, in his 1959 visionary talk, “There’s Plenty of Room at the Bottom.” See, </a:t>
            </a:r>
            <a:r>
              <a:rPr lang="en-US" sz="1200" b="1" dirty="0">
                <a:solidFill>
                  <a:srgbClr val="002060"/>
                </a:solidFill>
                <a:latin typeface="+mj-lt"/>
                <a:ea typeface="MS PGothic" pitchFamily="34" charset="-128"/>
                <a:hlinkClick r:id="rId3"/>
              </a:rPr>
              <a:t>http://www.its.caltech.edu/~feynman/plenty.html</a:t>
            </a:r>
            <a:r>
              <a:rPr lang="en-US" sz="1200" b="1" dirty="0">
                <a:solidFill>
                  <a:srgbClr val="002060"/>
                </a:solidFill>
                <a:latin typeface="+mj-lt"/>
                <a:ea typeface="MS PGothic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914400" y="1600200"/>
            <a:ext cx="73914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The difficulty lies not with the new ideas, but in escaping the old ones. . .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575999" y="3657600"/>
            <a:ext cx="296780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  <a:latin typeface="Calibri" pitchFamily="34" charset="0"/>
                <a:ea typeface="ＭＳ Ｐゴシック" pitchFamily="34" charset="-128"/>
              </a:rPr>
              <a:t>John Maynard Keynes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EAAE9-9582-4CA4-B0E0-DA2B2D7355E7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5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635000" y="609600"/>
            <a:ext cx="784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696200" y="6272784"/>
            <a:ext cx="990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92B022-E3FF-44E1-A630-C42B04D573F9}" type="slidenum">
              <a:rPr lang="en-US" smtClean="0">
                <a:latin typeface="Calibri" pitchFamily="34" charset="0"/>
              </a:rPr>
              <a:pPr>
                <a:defRPr/>
              </a:pPr>
              <a:t>10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0D9D8AF-C64A-4F1F-91F0-662AABFA8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1447800"/>
            <a:ext cx="80629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John A. “Skip” Laitner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2060"/>
                </a:solidFill>
                <a:ea typeface="ＭＳ Ｐゴシック" pitchFamily="34" charset="-128"/>
              </a:rPr>
              <a:t>Senior Research Economist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2060"/>
                </a:solidFill>
                <a:ea typeface="ＭＳ Ｐゴシック" pitchFamily="34" charset="-128"/>
              </a:rPr>
              <a:t>Russian Presidential Academy of National Economy and Public Administration (RANEPA)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en-US" sz="2000" b="1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2060"/>
                </a:solidFill>
                <a:ea typeface="ＭＳ Ｐゴシック" pitchFamily="34" charset="-128"/>
              </a:rPr>
              <a:t>Principal, Resource Economist and Consultant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2060"/>
                </a:solidFill>
                <a:ea typeface="ＭＳ Ｐゴシック" pitchFamily="34" charset="-128"/>
              </a:rPr>
              <a:t>Economic and Human Dimensions Research Associates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000" b="1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2060"/>
                </a:solidFill>
                <a:ea typeface="ＭＳ Ｐゴシック" pitchFamily="34" charset="-128"/>
              </a:rPr>
              <a:t>Past-President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2060"/>
                </a:solidFill>
                <a:ea typeface="ＭＳ Ｐゴシック" pitchFamily="34" charset="-128"/>
              </a:rPr>
              <a:t>Association for Environmental Studies and Sciences (AESS)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en-US" sz="2000" b="1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ea typeface="ＭＳ Ｐゴシック" pitchFamily="34" charset="-128"/>
              </a:rPr>
              <a:t>Cell: +1 571 332 94 34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tx2"/>
                </a:solidFill>
                <a:ea typeface="ＭＳ Ｐゴシック" pitchFamily="34" charset="-128"/>
              </a:rPr>
              <a:t>Email: </a:t>
            </a:r>
            <a:r>
              <a:rPr lang="en-US" sz="2000" dirty="0">
                <a:solidFill>
                  <a:schemeClr val="tx2"/>
                </a:solidFill>
                <a:ea typeface="ＭＳ Ｐゴシック" pitchFamily="34" charset="-128"/>
                <a:hlinkClick r:id="rId3"/>
              </a:rPr>
              <a:t>EconSkip@gmail.com</a:t>
            </a:r>
            <a:endParaRPr lang="en-US" sz="20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tx2"/>
                </a:solidFill>
                <a:ea typeface="ＭＳ Ｐゴシック" pitchFamily="34" charset="-128"/>
              </a:rPr>
              <a:t>Web: </a:t>
            </a:r>
            <a:r>
              <a:rPr lang="en-US" sz="2000" dirty="0">
                <a:solidFill>
                  <a:schemeClr val="tx2"/>
                </a:solidFill>
                <a:ea typeface="ＭＳ Ｐゴシック" pitchFamily="34" charset="-128"/>
                <a:hlinkClick r:id="rId4"/>
              </a:rPr>
              <a:t>https://theresourceimperative.com/</a:t>
            </a:r>
            <a:r>
              <a:rPr lang="en-US" sz="20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16B72-D164-47E6-93BA-AC346187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1143000"/>
          </a:xfrm>
        </p:spPr>
        <p:txBody>
          <a:bodyPr/>
          <a:lstStyle/>
          <a:p>
            <a:r>
              <a:rPr lang="en-US" sz="2800" dirty="0"/>
              <a:t>Understanding: (</a:t>
            </a:r>
            <a:r>
              <a:rPr lang="en-US" sz="2800" dirty="0" err="1"/>
              <a:t>i</a:t>
            </a:r>
            <a:r>
              <a:rPr lang="en-US" sz="2800" dirty="0"/>
              <a:t>) the scale of the problem, (ii) the wholly inefficient use of resources, and (iii) the effort needed to meet all SDGs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E3D77-5F5E-4437-8A20-B20498D6C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0498"/>
            <a:ext cx="7924800" cy="3200400"/>
          </a:xfrm>
        </p:spPr>
        <p:txBody>
          <a:bodyPr/>
          <a:lstStyle/>
          <a:p>
            <a:pPr marL="457200" indent="-45720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300" dirty="0"/>
              <a:t>Globally, we live more by waste than ingenuity which limits the possibilities of meeting all 17 goals, and</a:t>
            </a:r>
          </a:p>
          <a:p>
            <a:pPr marL="457200" indent="-45720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300" dirty="0"/>
              <a:t>It will require greater policy and program expenditures, as well as much greater levels of investment, to support the SDGs.</a:t>
            </a:r>
          </a:p>
          <a:p>
            <a:pPr marL="457200" indent="-45720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300" dirty="0"/>
              <a:t>Yet, the benefits of a more robust, sustainable, and resilient global economy may compensate, by at least twice (likely more), the magnitude of costs.</a:t>
            </a:r>
          </a:p>
          <a:p>
            <a:pPr marL="457200" indent="-45720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300" dirty="0"/>
              <a:t>At the same time, the failure to pursue and achieve all 17 goals may result in a more fragmented, and a less robust and less sustainable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E7D11-C055-40E2-9476-8ECE82A4A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D36AA1-C76B-46EF-A05C-B330D9E486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A73A7-4C9F-44ED-9F22-251EBC2D0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D36AA1-C76B-46EF-A05C-B330D9E486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9193C5-E954-4950-852D-DE324110D55E}"/>
              </a:ext>
            </a:extLst>
          </p:cNvPr>
          <p:cNvSpPr txBox="1"/>
          <p:nvPr/>
        </p:nvSpPr>
        <p:spPr>
          <a:xfrm>
            <a:off x="293860" y="285858"/>
            <a:ext cx="860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/>
                <a:ea typeface="+mn-ea"/>
              </a:rPr>
              <a:t>Comparing the Resource Impact of the Global Economy Over Time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1BB31633-B3F4-4C70-8B93-4F6B64081FE5}"/>
              </a:ext>
            </a:extLst>
          </p:cNvPr>
          <p:cNvSpPr>
            <a:spLocks noChangeAspect="1"/>
          </p:cNvSpPr>
          <p:nvPr/>
        </p:nvSpPr>
        <p:spPr>
          <a:xfrm>
            <a:off x="2168362" y="1168575"/>
            <a:ext cx="4800600" cy="4800600"/>
          </a:xfrm>
          <a:prstGeom prst="flowChartConnector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D791AC2-1068-49A9-AF7C-9432E45607F4}"/>
              </a:ext>
            </a:extLst>
          </p:cNvPr>
          <p:cNvSpPr>
            <a:spLocks noChangeAspect="1"/>
          </p:cNvSpPr>
          <p:nvPr/>
        </p:nvSpPr>
        <p:spPr>
          <a:xfrm>
            <a:off x="2663487" y="2237606"/>
            <a:ext cx="253645" cy="256032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93A19F92-A061-45B5-9E6A-F26C5A06DBBC}"/>
              </a:ext>
            </a:extLst>
          </p:cNvPr>
          <p:cNvSpPr>
            <a:spLocks noChangeAspect="1"/>
          </p:cNvSpPr>
          <p:nvPr/>
        </p:nvSpPr>
        <p:spPr>
          <a:xfrm>
            <a:off x="5937385" y="2609711"/>
            <a:ext cx="932688" cy="932688"/>
          </a:xfrm>
          <a:prstGeom prst="flowChartConnector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1BFD05-DC37-420C-91B4-D4AF270D8F7F}"/>
              </a:ext>
            </a:extLst>
          </p:cNvPr>
          <p:cNvSpPr txBox="1">
            <a:spLocks noChangeAspect="1"/>
          </p:cNvSpPr>
          <p:nvPr/>
        </p:nvSpPr>
        <p:spPr>
          <a:xfrm>
            <a:off x="2920370" y="2175485"/>
            <a:ext cx="391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The scale of the 1950 global economy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5CFC84-E37A-4306-B38F-99FDC1370BB9}"/>
              </a:ext>
            </a:extLst>
          </p:cNvPr>
          <p:cNvSpPr txBox="1">
            <a:spLocks noChangeAspect="1"/>
          </p:cNvSpPr>
          <p:nvPr/>
        </p:nvSpPr>
        <p:spPr>
          <a:xfrm>
            <a:off x="2230218" y="2874790"/>
            <a:ext cx="431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The scale of the 2018 global economy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8A453E-239D-4B11-B15F-A2705D572DC7}"/>
              </a:ext>
            </a:extLst>
          </p:cNvPr>
          <p:cNvSpPr txBox="1">
            <a:spLocks noChangeAspect="1"/>
          </p:cNvSpPr>
          <p:nvPr/>
        </p:nvSpPr>
        <p:spPr>
          <a:xfrm>
            <a:off x="2204958" y="3555954"/>
            <a:ext cx="480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The cumulative impact of the global economy over the years 1950 through 2018: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~351 times 1950 level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5B1260-5200-47F4-8788-5D346D7C798C}"/>
              </a:ext>
            </a:extLst>
          </p:cNvPr>
          <p:cNvSpPr txBox="1"/>
          <p:nvPr/>
        </p:nvSpPr>
        <p:spPr>
          <a:xfrm>
            <a:off x="393698" y="670745"/>
            <a:ext cx="8367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/>
                <a:ea typeface="+mn-ea"/>
              </a:rPr>
              <a:t>(where GDP is a proxy for volume of resources used to support the economy)</a:t>
            </a:r>
          </a:p>
        </p:txBody>
      </p:sp>
    </p:spTree>
    <p:extLst>
      <p:ext uri="{BB962C8B-B14F-4D97-AF65-F5344CB8AC3E}">
        <p14:creationId xmlns:p14="http://schemas.microsoft.com/office/powerpoint/2010/main" val="71537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48A0F-A135-4CE4-87A3-955371F49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D36AA1-C76B-46EF-A05C-B330D9E486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E528773-A9CC-4E76-BF04-D301CF866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96" b="9574"/>
          <a:stretch/>
        </p:blipFill>
        <p:spPr>
          <a:xfrm>
            <a:off x="399081" y="0"/>
            <a:ext cx="8321040" cy="6842497"/>
          </a:xfrm>
          <a:prstGeom prst="rect">
            <a:avLst/>
          </a:prstGeom>
        </p:spPr>
      </p:pic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8AD2A3A8-79D3-4580-8F6B-AB2A8B82B5CB}"/>
              </a:ext>
            </a:extLst>
          </p:cNvPr>
          <p:cNvSpPr>
            <a:spLocks noChangeAspect="1"/>
          </p:cNvSpPr>
          <p:nvPr/>
        </p:nvSpPr>
        <p:spPr>
          <a:xfrm>
            <a:off x="2168362" y="1168575"/>
            <a:ext cx="4800600" cy="4800600"/>
          </a:xfrm>
          <a:prstGeom prst="flowChartConnector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4CA4F558-C3BF-47D7-9469-5D3C9FB4C63B}"/>
              </a:ext>
            </a:extLst>
          </p:cNvPr>
          <p:cNvSpPr>
            <a:spLocks noChangeAspect="1"/>
          </p:cNvSpPr>
          <p:nvPr/>
        </p:nvSpPr>
        <p:spPr>
          <a:xfrm>
            <a:off x="2663487" y="2237606"/>
            <a:ext cx="253645" cy="256032"/>
          </a:xfrm>
          <a:prstGeom prst="flowChartConnector">
            <a:avLst/>
          </a:prstGeom>
          <a:solidFill>
            <a:srgbClr val="C0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E7847523-EAFA-41DF-A475-C870AF09EAEF}"/>
              </a:ext>
            </a:extLst>
          </p:cNvPr>
          <p:cNvSpPr>
            <a:spLocks noChangeAspect="1"/>
          </p:cNvSpPr>
          <p:nvPr/>
        </p:nvSpPr>
        <p:spPr>
          <a:xfrm>
            <a:off x="5937385" y="2609711"/>
            <a:ext cx="932688" cy="932688"/>
          </a:xfrm>
          <a:prstGeom prst="flowChartConnector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59272B-6E43-41FD-9AC9-F90763B67B6C}"/>
              </a:ext>
            </a:extLst>
          </p:cNvPr>
          <p:cNvSpPr txBox="1">
            <a:spLocks noChangeAspect="1"/>
          </p:cNvSpPr>
          <p:nvPr/>
        </p:nvSpPr>
        <p:spPr>
          <a:xfrm>
            <a:off x="2920370" y="2175485"/>
            <a:ext cx="391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The scale of the 1950 global economy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486361-3846-4734-8C81-D7C297D464A7}"/>
              </a:ext>
            </a:extLst>
          </p:cNvPr>
          <p:cNvSpPr txBox="1">
            <a:spLocks noChangeAspect="1"/>
          </p:cNvSpPr>
          <p:nvPr/>
        </p:nvSpPr>
        <p:spPr>
          <a:xfrm>
            <a:off x="2230218" y="2874790"/>
            <a:ext cx="431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The scale of the 2018 global economy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67973B-0E1D-43C0-88EA-AB86671F314D}"/>
              </a:ext>
            </a:extLst>
          </p:cNvPr>
          <p:cNvSpPr txBox="1"/>
          <p:nvPr/>
        </p:nvSpPr>
        <p:spPr>
          <a:xfrm>
            <a:off x="918003" y="842427"/>
            <a:ext cx="7387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By 2050 the Cumulative Volume may be ~1,056 times the 1950 Global Economy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A77D3B-EEF2-4ACE-830D-DF3A58938804}"/>
              </a:ext>
            </a:extLst>
          </p:cNvPr>
          <p:cNvSpPr txBox="1">
            <a:spLocks noChangeAspect="1"/>
          </p:cNvSpPr>
          <p:nvPr/>
        </p:nvSpPr>
        <p:spPr>
          <a:xfrm>
            <a:off x="2204958" y="3555954"/>
            <a:ext cx="480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The cumulative impact of the global economy over the years 1950 through 2018: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~351 times 1950 level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572439-629B-4660-B3C8-9856CEE0CDDB}"/>
              </a:ext>
            </a:extLst>
          </p:cNvPr>
          <p:cNvSpPr txBox="1"/>
          <p:nvPr/>
        </p:nvSpPr>
        <p:spPr>
          <a:xfrm>
            <a:off x="865322" y="5562600"/>
            <a:ext cx="738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Living more by waste than ingenuity 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6B39FA-B197-4CEB-B430-3CAC3AC6E881}"/>
              </a:ext>
            </a:extLst>
          </p:cNvPr>
          <p:cNvSpPr txBox="1"/>
          <p:nvPr/>
        </p:nvSpPr>
        <p:spPr>
          <a:xfrm>
            <a:off x="874763" y="5222557"/>
            <a:ext cx="7387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Example? Energy 1.6 trillion TCE – 80+% wasted</a:t>
            </a:r>
          </a:p>
        </p:txBody>
      </p:sp>
    </p:spTree>
    <p:extLst>
      <p:ext uri="{BB962C8B-B14F-4D97-AF65-F5344CB8AC3E}">
        <p14:creationId xmlns:p14="http://schemas.microsoft.com/office/powerpoint/2010/main" val="19299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E7600F-1E71-4934-92FA-AB1C95D02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D36AA1-C76B-46EF-A05C-B330D9E486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 descr="Iceberg 2.png">
            <a:extLst>
              <a:ext uri="{FF2B5EF4-FFF2-40B4-BE49-F238E27FC236}">
                <a16:creationId xmlns:a16="http://schemas.microsoft.com/office/drawing/2014/main" id="{D7CC8CC6-B6F6-4537-B0A7-94BFCD5347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"/>
            <a:ext cx="9142858" cy="6857143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8622108A-6562-4000-965F-581870F2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58496"/>
            <a:ext cx="1447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MORE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BY WASTE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THAN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INGENUITY?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C9642-FC84-45BF-9791-238965B91B1F}"/>
              </a:ext>
            </a:extLst>
          </p:cNvPr>
          <p:cNvSpPr/>
          <p:nvPr/>
        </p:nvSpPr>
        <p:spPr>
          <a:xfrm>
            <a:off x="2986724" y="698679"/>
            <a:ext cx="228600" cy="955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9D06D8-B64E-4A6B-B23E-C544C6F1A8B0}"/>
              </a:ext>
            </a:extLst>
          </p:cNvPr>
          <p:cNvSpPr/>
          <p:nvPr/>
        </p:nvSpPr>
        <p:spPr>
          <a:xfrm>
            <a:off x="5562600" y="1634835"/>
            <a:ext cx="228600" cy="43087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B7B4C7-E74C-4A4E-9CFF-FD55AE1F9FBB}"/>
              </a:ext>
            </a:extLst>
          </p:cNvPr>
          <p:cNvSpPr txBox="1"/>
          <p:nvPr/>
        </p:nvSpPr>
        <p:spPr>
          <a:xfrm>
            <a:off x="6477000" y="1676400"/>
            <a:ext cx="243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" pitchFamily="34" charset="0"/>
              </a:rPr>
              <a:t>Exploring the full energy efficiency potential: ~900 or more billion barrels of oil equivalent  for the Global Economy through the year 2050. </a:t>
            </a:r>
          </a:p>
          <a:p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Calibri" pitchFamily="34" charset="0"/>
              </a:rPr>
              <a:t>Enough to reduce total World energy consumption by ~40%!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6D5A1-7B71-4846-8E65-747B4A67AD96}"/>
              </a:ext>
            </a:extLst>
          </p:cNvPr>
          <p:cNvSpPr txBox="1"/>
          <p:nvPr/>
        </p:nvSpPr>
        <p:spPr>
          <a:xfrm>
            <a:off x="153697" y="874830"/>
            <a:ext cx="2698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Conventional assumptions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about the efficiency potential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EE30B-64CB-46B1-928B-8E33F91EF388}"/>
              </a:ext>
            </a:extLst>
          </p:cNvPr>
          <p:cNvSpPr txBox="1"/>
          <p:nvPr/>
        </p:nvSpPr>
        <p:spPr>
          <a:xfrm>
            <a:off x="244098" y="5970640"/>
            <a:ext cx="6478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…an anemic ~16% Global energy (in)efficiency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0F69F-4FBE-4C45-B70D-E33327582D19}"/>
              </a:ext>
            </a:extLst>
          </p:cNvPr>
          <p:cNvSpPr txBox="1"/>
          <p:nvPr/>
        </p:nvSpPr>
        <p:spPr>
          <a:xfrm>
            <a:off x="6487730" y="4587498"/>
            <a:ext cx="2503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Calibri" pitchFamily="34" charset="0"/>
              </a:rPr>
              <a:t>With the prospect for a more robust, a more resilient and a more sustainable economy. . .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ABB0B639-B616-48E4-8F75-7BD35476C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65608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100" b="1" dirty="0">
                <a:solidFill>
                  <a:schemeClr val="bg1"/>
                </a:solidFill>
                <a:ea typeface="Osaka" pitchFamily="-110" charset="-128"/>
              </a:rPr>
              <a:t>Source: Adapted from </a:t>
            </a:r>
            <a:r>
              <a:rPr lang="en-US" sz="1100" b="1" i="1" dirty="0">
                <a:solidFill>
                  <a:schemeClr val="bg1"/>
                </a:solidFill>
                <a:ea typeface="Osaka" pitchFamily="-110" charset="-128"/>
              </a:rPr>
              <a:t>Smart Policies and Programs as Critical Drivers</a:t>
            </a:r>
            <a:r>
              <a:rPr lang="en-US" sz="1100" b="1" dirty="0">
                <a:solidFill>
                  <a:schemeClr val="bg1"/>
                </a:solidFill>
                <a:ea typeface="Osaka" pitchFamily="-110" charset="-128"/>
              </a:rPr>
              <a:t>. </a:t>
            </a:r>
            <a:r>
              <a:rPr lang="en-US" sz="1100" b="1" dirty="0">
                <a:solidFill>
                  <a:schemeClr val="bg1"/>
                </a:solidFill>
                <a:hlinkClick r:id="rId4"/>
              </a:rPr>
              <a:t>https://tinyurl.com/yb64apo7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endParaRPr lang="en-US" sz="1100" b="1" dirty="0">
              <a:solidFill>
                <a:schemeClr val="bg1"/>
              </a:solidFill>
              <a:ea typeface="Osak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21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453D51-EF14-45DB-89B6-B8EA79F9A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D36AA1-C76B-46EF-A05C-B330D9E486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32A4AB3-84B3-42CA-857E-B6F26ECE4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39" y="2947116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ea typeface="MS PGothic" pitchFamily="34" charset="-128"/>
              </a:rPr>
              <a:t>The global economy has averaged ~1.6% energy productivity gains per year!</a:t>
            </a:r>
          </a:p>
          <a:p>
            <a:pPr algn="ctr"/>
            <a:endParaRPr lang="en-US" sz="2400" b="1" i="1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6F2D0-0555-45D6-8ED7-415A29D09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42" y="10668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Since the Rio Summit in 1992...</a:t>
            </a:r>
          </a:p>
        </p:txBody>
      </p:sp>
    </p:spTree>
    <p:extLst>
      <p:ext uri="{BB962C8B-B14F-4D97-AF65-F5344CB8AC3E}">
        <p14:creationId xmlns:p14="http://schemas.microsoft.com/office/powerpoint/2010/main" val="358008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453D51-EF14-45DB-89B6-B8EA79F9A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D36AA1-C76B-46EF-A05C-B330D9E486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7EFB0AB-7AEE-41D6-92FD-C3B98A81E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916" y="1995488"/>
            <a:ext cx="63754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~$27,347,234,044,068</a:t>
            </a:r>
          </a:p>
          <a:p>
            <a:pPr algn="ctr"/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  <a:p>
            <a:pPr algn="ctr"/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32A4AB3-84B3-42CA-857E-B6F26ECE4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39" y="2947116"/>
            <a:ext cx="784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ea typeface="MS PGothic" pitchFamily="34" charset="-128"/>
              </a:rPr>
              <a:t>A working estimate of the energy bill savings in the global economy (cumulatively lost) since the 1992 Rio Summit, by </a:t>
            </a:r>
            <a:r>
              <a:rPr lang="en-US" sz="2400" b="1" i="1" u="sng" dirty="0">
                <a:solidFill>
                  <a:srgbClr val="002060"/>
                </a:solidFill>
                <a:ea typeface="MS PGothic" pitchFamily="34" charset="-128"/>
              </a:rPr>
              <a:t>not</a:t>
            </a:r>
            <a:r>
              <a:rPr lang="en-US" sz="2400" b="1" i="1" dirty="0">
                <a:solidFill>
                  <a:srgbClr val="002060"/>
                </a:solidFill>
                <a:ea typeface="MS PGothic" pitchFamily="34" charset="-128"/>
              </a:rPr>
              <a:t> adopting smart energy policies averaging 3% energy productivity gains per year!</a:t>
            </a:r>
          </a:p>
          <a:p>
            <a:pPr algn="ctr"/>
            <a:endParaRPr lang="en-US" sz="2400" b="1" i="1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592CB9D-632D-4036-976E-D5F66008F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922" y="4655403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ea typeface="MS PGothic" pitchFamily="34" charset="-128"/>
              </a:rPr>
              <a:t>As of December 31, 2018. . 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6F2D0-0555-45D6-8ED7-415A29D09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42" y="10668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Given 1.6% efficiency, what is. . .</a:t>
            </a:r>
          </a:p>
        </p:txBody>
      </p:sp>
    </p:spTree>
    <p:extLst>
      <p:ext uri="{BB962C8B-B14F-4D97-AF65-F5344CB8AC3E}">
        <p14:creationId xmlns:p14="http://schemas.microsoft.com/office/powerpoint/2010/main" val="28070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453D51-EF14-45DB-89B6-B8EA79F9A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D36AA1-C76B-46EF-A05C-B330D9E486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7EFB0AB-7AEE-41D6-92FD-C3B98A81E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958" y="1995488"/>
            <a:ext cx="568937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~1,246,105,030,310</a:t>
            </a:r>
          </a:p>
          <a:p>
            <a:pPr algn="ctr"/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  <a:p>
            <a:pPr algn="ctr"/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32A4AB3-84B3-42CA-857E-B6F26ECE4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39" y="2947116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ea typeface="MS PGothic" pitchFamily="34" charset="-128"/>
              </a:rPr>
              <a:t>My working estimate of the number of cars equivalent that have been dumped into the global </a:t>
            </a:r>
            <a:r>
              <a:rPr lang="en-US" b="1" i="1" dirty="0">
                <a:solidFill>
                  <a:srgbClr val="002060"/>
                </a:solidFill>
                <a:ea typeface="MS PGothic" pitchFamily="34" charset="-128"/>
              </a:rPr>
              <a:t>atmosphere as a result of CO</a:t>
            </a:r>
            <a:r>
              <a:rPr lang="en-US" b="1" i="1" baseline="-25000" dirty="0">
                <a:solidFill>
                  <a:srgbClr val="002060"/>
                </a:solidFill>
                <a:ea typeface="MS PGothic" pitchFamily="34" charset="-128"/>
              </a:rPr>
              <a:t>2</a:t>
            </a:r>
            <a:r>
              <a:rPr lang="en-US" b="1" i="1" dirty="0">
                <a:solidFill>
                  <a:srgbClr val="002060"/>
                </a:solidFill>
                <a:ea typeface="MS PGothic" pitchFamily="34" charset="-128"/>
              </a:rPr>
              <a:t> emissions since </a:t>
            </a:r>
            <a:r>
              <a:rPr lang="en-US" sz="2400" b="1" i="1" dirty="0">
                <a:solidFill>
                  <a:srgbClr val="002060"/>
                </a:solidFill>
                <a:ea typeface="MS PGothic" pitchFamily="34" charset="-128"/>
              </a:rPr>
              <a:t>1751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592CB9D-632D-4036-976E-D5F66008F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922" y="4655403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ea typeface="MS PGothic" pitchFamily="34" charset="-128"/>
              </a:rPr>
              <a:t>Again, as of December 31, 2018. . .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6F2D0-0555-45D6-8ED7-415A29D09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42" y="10668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And with that? What is...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4250BE85-1020-4897-B239-316CC818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905000"/>
            <a:ext cx="361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+mj-lt"/>
                <a:ea typeface="ＭＳ Ｐゴシック" pitchFamily="-128" charset="-128"/>
              </a:rPr>
              <a:t>*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19C87BE3-0400-4710-B891-F00996A6C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410200"/>
            <a:ext cx="719379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+mj-lt"/>
                <a:ea typeface="MS PGothic" pitchFamily="34" charset="-128"/>
              </a:rPr>
              <a:t>* Or perhaps the equivalent of ~11.9 trillion refrigerators.</a:t>
            </a:r>
          </a:p>
        </p:txBody>
      </p:sp>
    </p:spTree>
    <p:extLst>
      <p:ext uri="{BB962C8B-B14F-4D97-AF65-F5344CB8AC3E}">
        <p14:creationId xmlns:p14="http://schemas.microsoft.com/office/powerpoint/2010/main" val="215098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19F4C-379A-4B9B-8E1B-6DA6D1FEA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D36AA1-C76B-46EF-A05C-B330D9E486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0CABDD-CA90-4284-8DE9-3E3D636295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3" b="5916"/>
          <a:stretch/>
        </p:blipFill>
        <p:spPr>
          <a:xfrm>
            <a:off x="799286" y="1142999"/>
            <a:ext cx="7533802" cy="4495801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3087396C-ED89-407F-A77E-4D26D3CAA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79204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100" b="1" dirty="0">
                <a:ea typeface="Osaka" pitchFamily="-110" charset="-128"/>
              </a:rPr>
              <a:t>Source: Laitner et al. (2018) for IPEEC: </a:t>
            </a:r>
            <a:r>
              <a:rPr lang="en-US" sz="1100" b="1" i="1" dirty="0">
                <a:ea typeface="Osaka" pitchFamily="-110" charset="-128"/>
              </a:rPr>
              <a:t>Smart Policies and Programs as Critical Drivers</a:t>
            </a:r>
            <a:r>
              <a:rPr lang="en-US" sz="1100" b="1" dirty="0">
                <a:ea typeface="Osaka" pitchFamily="-110" charset="-128"/>
              </a:rPr>
              <a:t>.</a:t>
            </a:r>
            <a:r>
              <a:rPr lang="en-US" sz="1100" b="1" dirty="0">
                <a:solidFill>
                  <a:schemeClr val="bg1"/>
                </a:solidFill>
                <a:ea typeface="Osaka" pitchFamily="-110" charset="-128"/>
              </a:rPr>
              <a:t> </a:t>
            </a:r>
            <a:r>
              <a:rPr lang="en-US" sz="1100" b="1" dirty="0">
                <a:solidFill>
                  <a:schemeClr val="bg1"/>
                </a:solidFill>
                <a:hlinkClick r:id="rId4"/>
              </a:rPr>
              <a:t>https://tinyurl.com/yb64apo7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endParaRPr lang="en-US" sz="1100" b="1" dirty="0">
              <a:solidFill>
                <a:schemeClr val="bg1"/>
              </a:solidFill>
              <a:ea typeface="Osaka" pitchFamily="-110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A8B67F-6231-44AA-BB2D-0C290536480E}"/>
              </a:ext>
            </a:extLst>
          </p:cNvPr>
          <p:cNvSpPr txBox="1">
            <a:spLocks/>
          </p:cNvSpPr>
          <p:nvPr/>
        </p:nvSpPr>
        <p:spPr>
          <a:xfrm>
            <a:off x="241479" y="381000"/>
            <a:ext cx="8673921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9pPr>
          </a:lstStyle>
          <a:p>
            <a:r>
              <a:rPr lang="en-US" sz="2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Need for Programs and Policies to Drive Global Benefits</a:t>
            </a:r>
            <a:endParaRPr lang="en-US" sz="1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2ECEC8-21B5-4C37-AC03-2086BFD71AF7}"/>
              </a:ext>
            </a:extLst>
          </p:cNvPr>
          <p:cNvSpPr txBox="1">
            <a:spLocks/>
          </p:cNvSpPr>
          <p:nvPr/>
        </p:nvSpPr>
        <p:spPr>
          <a:xfrm>
            <a:off x="1905000" y="1295401"/>
            <a:ext cx="4343400" cy="5333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9pPr>
          </a:lstStyle>
          <a:p>
            <a:pPr algn="just"/>
            <a:r>
              <a:rPr lang="en-US" sz="1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every €3.50 of lower energy costs there must be about €1.00 in program and investment costs!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59E02B-AA8C-4E86-9C21-9F55E541E043}"/>
              </a:ext>
            </a:extLst>
          </p:cNvPr>
          <p:cNvSpPr txBox="1">
            <a:spLocks/>
          </p:cNvSpPr>
          <p:nvPr/>
        </p:nvSpPr>
        <p:spPr>
          <a:xfrm>
            <a:off x="762000" y="838201"/>
            <a:ext cx="7418688" cy="5333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96" charset="-128"/>
              </a:defRPr>
            </a:lvl9pPr>
          </a:lstStyle>
          <a:p>
            <a:pPr algn="just"/>
            <a:r>
              <a:rPr lang="en-US" sz="1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Global Policy, Program &amp; Investment Costs to Drive Large Energy Savings</a:t>
            </a:r>
          </a:p>
        </p:txBody>
      </p:sp>
    </p:spTree>
    <p:extLst>
      <p:ext uri="{BB962C8B-B14F-4D97-AF65-F5344CB8AC3E}">
        <p14:creationId xmlns:p14="http://schemas.microsoft.com/office/powerpoint/2010/main" val="100112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0" grpId="0"/>
    </p:bldLst>
  </p:timing>
</p:sld>
</file>

<file path=ppt/theme/theme1.xml><?xml version="1.0" encoding="utf-8"?>
<a:theme xmlns:a="http://schemas.openxmlformats.org/drawingml/2006/main" name="ACEEE_Presentation">
  <a:themeElements>
    <a:clrScheme name="ACEEE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EEE_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96" charset="-128"/>
          </a:defRPr>
        </a:defPPr>
      </a:lstStyle>
    </a:lnDef>
  </a:objectDefaults>
  <a:extraClrSchemeLst>
    <a:extraClrScheme>
      <a:clrScheme name="ACEEE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EE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EE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EE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EE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EE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EE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EE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EE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EE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EE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EE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ACEEE_Presentation</Template>
  <TotalTime>150075</TotalTime>
  <Words>741</Words>
  <Application>Microsoft Office PowerPoint</Application>
  <PresentationFormat>On-screen Show (4:3)</PresentationFormat>
  <Paragraphs>83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ACEEE_Presentation</vt:lpstr>
      <vt:lpstr>John A. “Skip” Laitner  In Conversation with Gaidar Forum/SDSN-Russia Colleagues   Rethinking Resource Demands    Moscow, Russia January 17, 2019 </vt:lpstr>
      <vt:lpstr>Understanding: (i) the scale of the problem, (ii) the wholly inefficient use of resources, and (iii) the effort needed to meet all SDGs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Skip Laitner</dc:creator>
  <cp:lastModifiedBy>Skip Laitner</cp:lastModifiedBy>
  <cp:revision>879</cp:revision>
  <dcterms:created xsi:type="dcterms:W3CDTF">2008-06-26T17:05:01Z</dcterms:created>
  <dcterms:modified xsi:type="dcterms:W3CDTF">2019-01-17T07:14:51Z</dcterms:modified>
</cp:coreProperties>
</file>