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79" r:id="rId1"/>
  </p:sldMasterIdLst>
  <p:notesMasterIdLst>
    <p:notesMasterId r:id="rId36"/>
  </p:notesMasterIdLst>
  <p:sldIdLst>
    <p:sldId id="319" r:id="rId2"/>
    <p:sldId id="634" r:id="rId3"/>
    <p:sldId id="626" r:id="rId4"/>
    <p:sldId id="629" r:id="rId5"/>
    <p:sldId id="628" r:id="rId6"/>
    <p:sldId id="623" r:id="rId7"/>
    <p:sldId id="636" r:id="rId8"/>
    <p:sldId id="656" r:id="rId9"/>
    <p:sldId id="654" r:id="rId10"/>
    <p:sldId id="646" r:id="rId11"/>
    <p:sldId id="574" r:id="rId12"/>
    <p:sldId id="644" r:id="rId13"/>
    <p:sldId id="645" r:id="rId14"/>
    <p:sldId id="653" r:id="rId15"/>
    <p:sldId id="651" r:id="rId16"/>
    <p:sldId id="652" r:id="rId17"/>
    <p:sldId id="613" r:id="rId18"/>
    <p:sldId id="605" r:id="rId19"/>
    <p:sldId id="615" r:id="rId20"/>
    <p:sldId id="610" r:id="rId21"/>
    <p:sldId id="622" r:id="rId22"/>
    <p:sldId id="649" r:id="rId23"/>
    <p:sldId id="655" r:id="rId24"/>
    <p:sldId id="643" r:id="rId25"/>
    <p:sldId id="630" r:id="rId26"/>
    <p:sldId id="271" r:id="rId27"/>
    <p:sldId id="625" r:id="rId28"/>
    <p:sldId id="642" r:id="rId29"/>
    <p:sldId id="581" r:id="rId30"/>
    <p:sldId id="633" r:id="rId31"/>
    <p:sldId id="543" r:id="rId32"/>
    <p:sldId id="637" r:id="rId33"/>
    <p:sldId id="598" r:id="rId34"/>
    <p:sldId id="446" r:id="rId3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5pPr>
    <a:lvl6pPr marL="2286000" algn="l" defTabSz="914400" rtl="0" eaLnBrk="1" latinLnBrk="0" hangingPunct="1">
      <a:defRPr sz="2400" kern="1200">
        <a:solidFill>
          <a:schemeClr val="tx1"/>
        </a:solidFill>
        <a:latin typeface="Arial" charset="0"/>
        <a:ea typeface="ヒラギノ角ゴ Pro W3" pitchFamily="-96" charset="-128"/>
        <a:cs typeface="+mn-cs"/>
      </a:defRPr>
    </a:lvl6pPr>
    <a:lvl7pPr marL="2743200" algn="l" defTabSz="914400" rtl="0" eaLnBrk="1" latinLnBrk="0" hangingPunct="1">
      <a:defRPr sz="2400" kern="1200">
        <a:solidFill>
          <a:schemeClr val="tx1"/>
        </a:solidFill>
        <a:latin typeface="Arial" charset="0"/>
        <a:ea typeface="ヒラギノ角ゴ Pro W3" pitchFamily="-96" charset="-128"/>
        <a:cs typeface="+mn-cs"/>
      </a:defRPr>
    </a:lvl7pPr>
    <a:lvl8pPr marL="3200400" algn="l" defTabSz="914400" rtl="0" eaLnBrk="1" latinLnBrk="0" hangingPunct="1">
      <a:defRPr sz="2400" kern="1200">
        <a:solidFill>
          <a:schemeClr val="tx1"/>
        </a:solidFill>
        <a:latin typeface="Arial" charset="0"/>
        <a:ea typeface="ヒラギノ角ゴ Pro W3" pitchFamily="-96" charset="-128"/>
        <a:cs typeface="+mn-cs"/>
      </a:defRPr>
    </a:lvl8pPr>
    <a:lvl9pPr marL="3657600" algn="l" defTabSz="914400" rtl="0" eaLnBrk="1" latinLnBrk="0" hangingPunct="1">
      <a:defRPr sz="2400" kern="1200">
        <a:solidFill>
          <a:schemeClr val="tx1"/>
        </a:solidFill>
        <a:latin typeface="Arial" charset="0"/>
        <a:ea typeface="ヒラギノ角ゴ Pro W3" pitchFamily="-9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232"/>
    <a:srgbClr val="B93107"/>
    <a:srgbClr val="ED7D31"/>
    <a:srgbClr val="002060"/>
    <a:srgbClr val="A11801"/>
    <a:srgbClr val="008000"/>
    <a:srgbClr val="595959"/>
    <a:srgbClr val="CC3399"/>
    <a:srgbClr val="D9D9D9"/>
    <a:srgbClr val="558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3725" autoAdjust="0"/>
  </p:normalViewPr>
  <p:slideViewPr>
    <p:cSldViewPr>
      <p:cViewPr varScale="1">
        <p:scale>
          <a:sx n="62" d="100"/>
          <a:sy n="62" d="100"/>
        </p:scale>
        <p:origin x="135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8100">
              <a:solidFill>
                <a:srgbClr val="002060"/>
              </a:solidFill>
            </a:ln>
          </c:spPr>
          <c:marker>
            <c:symbol val="none"/>
          </c:marker>
          <c:cat>
            <c:numRef>
              <c:f>Sheet1!$A$2:$A$102</c:f>
              <c:numCache>
                <c:formatCode>General</c:formatCode>
                <c:ptCount val="10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f>Sheet1!$B$2:$B$102</c:f>
              <c:numCache>
                <c:formatCode>0.00%</c:formatCode>
                <c:ptCount val="101"/>
                <c:pt idx="0">
                  <c:v>8.6865228215156964E-2</c:v>
                </c:pt>
                <c:pt idx="1">
                  <c:v>8.0457981626051334E-2</c:v>
                </c:pt>
                <c:pt idx="2">
                  <c:v>4.0885260311916305E-2</c:v>
                </c:pt>
                <c:pt idx="3">
                  <c:v>4.6881750872898476E-2</c:v>
                </c:pt>
                <c:pt idx="4">
                  <c:v>-5.7841176644618519E-3</c:v>
                </c:pt>
                <c:pt idx="5">
                  <c:v>7.1333449625889278E-2</c:v>
                </c:pt>
                <c:pt idx="6">
                  <c:v>2.1311576327335935E-2</c:v>
                </c:pt>
                <c:pt idx="7">
                  <c:v>2.1056050743634591E-2</c:v>
                </c:pt>
                <c:pt idx="8">
                  <c:v>-7.4079900284955702E-3</c:v>
                </c:pt>
                <c:pt idx="9">
                  <c:v>6.9392283151323397E-2</c:v>
                </c:pt>
                <c:pt idx="10">
                  <c:v>2.5734445038075204E-2</c:v>
                </c:pt>
                <c:pt idx="11">
                  <c:v>2.5637039841538423E-2</c:v>
                </c:pt>
                <c:pt idx="12">
                  <c:v>6.1270789768380185E-2</c:v>
                </c:pt>
                <c:pt idx="13">
                  <c:v>4.3550439584393752E-2</c:v>
                </c:pt>
                <c:pt idx="14">
                  <c:v>5.7612616666485428E-2</c:v>
                </c:pt>
                <c:pt idx="15">
                  <c:v>6.497755075959244E-2</c:v>
                </c:pt>
                <c:pt idx="16">
                  <c:v>6.5960143017451234E-2</c:v>
                </c:pt>
              </c:numCache>
            </c:numRef>
          </c:val>
          <c:smooth val="0"/>
          <c:extLst>
            <c:ext xmlns:c16="http://schemas.microsoft.com/office/drawing/2014/chart" uri="{C3380CC4-5D6E-409C-BE32-E72D297353CC}">
              <c16:uniqueId val="{00000000-302A-40CF-BBC4-2B8EA6637A9D}"/>
            </c:ext>
          </c:extLst>
        </c:ser>
        <c:ser>
          <c:idx val="1"/>
          <c:order val="1"/>
          <c:tx>
            <c:strRef>
              <c:f>Sheet1!$C$1</c:f>
              <c:strCache>
                <c:ptCount val="1"/>
                <c:pt idx="0">
                  <c:v>Series 2</c:v>
                </c:pt>
              </c:strCache>
            </c:strRef>
          </c:tx>
          <c:spPr>
            <a:ln w="38100">
              <a:solidFill>
                <a:srgbClr val="002060"/>
              </a:solidFill>
            </a:ln>
          </c:spPr>
          <c:marker>
            <c:symbol val="none"/>
          </c:marker>
          <c:cat>
            <c:numRef>
              <c:f>Sheet1!$A$2:$A$102</c:f>
              <c:numCache>
                <c:formatCode>General</c:formatCode>
                <c:ptCount val="10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f>Sheet1!$C$2:$C$102</c:f>
              <c:numCache>
                <c:formatCode>General</c:formatCode>
                <c:ptCount val="101"/>
                <c:pt idx="16" formatCode="0.00%">
                  <c:v>6.5960143017451234E-2</c:v>
                </c:pt>
                <c:pt idx="17" formatCode="0.00%">
                  <c:v>2.7425052065374045E-2</c:v>
                </c:pt>
                <c:pt idx="18" formatCode="0.00%">
                  <c:v>4.9156037097445981E-2</c:v>
                </c:pt>
                <c:pt idx="19" formatCode="0.00%">
                  <c:v>3.1248417061922051E-2</c:v>
                </c:pt>
                <c:pt idx="20" formatCode="0.00%">
                  <c:v>1.8604563637036886E-3</c:v>
                </c:pt>
                <c:pt idx="21" formatCode="0.00%">
                  <c:v>3.2933627117048836E-2</c:v>
                </c:pt>
                <c:pt idx="22" formatCode="0.00%">
                  <c:v>5.2589007600124082E-2</c:v>
                </c:pt>
                <c:pt idx="23" formatCode="0.00%">
                  <c:v>5.6457197322060892E-2</c:v>
                </c:pt>
                <c:pt idx="24" formatCode="0.00%">
                  <c:v>-5.4054215630545688E-3</c:v>
                </c:pt>
                <c:pt idx="25" formatCode="0.00%">
                  <c:v>-2.054640133015817E-3</c:v>
                </c:pt>
                <c:pt idx="26" formatCode="0.00%">
                  <c:v>5.3881392272557393E-2</c:v>
                </c:pt>
                <c:pt idx="27" formatCode="0.00%">
                  <c:v>4.6241676115041264E-2</c:v>
                </c:pt>
                <c:pt idx="28" formatCode="0.00%">
                  <c:v>5.535298232118091E-2</c:v>
                </c:pt>
                <c:pt idx="29" formatCode="0.00%">
                  <c:v>3.1661463446233107E-2</c:v>
                </c:pt>
                <c:pt idx="30" formatCode="0.00%">
                  <c:v>-2.5675562009155328E-3</c:v>
                </c:pt>
                <c:pt idx="31" formatCode="0.00%">
                  <c:v>2.5377261881922575E-2</c:v>
                </c:pt>
                <c:pt idx="32" formatCode="0.00%">
                  <c:v>-1.8028779950799434E-2</c:v>
                </c:pt>
                <c:pt idx="33" formatCode="0.00%">
                  <c:v>4.5839236423040663E-2</c:v>
                </c:pt>
                <c:pt idx="34" formatCode="0.00%">
                  <c:v>7.2366272738336734E-2</c:v>
                </c:pt>
              </c:numCache>
            </c:numRef>
          </c:val>
          <c:smooth val="0"/>
          <c:extLst>
            <c:ext xmlns:c16="http://schemas.microsoft.com/office/drawing/2014/chart" uri="{C3380CC4-5D6E-409C-BE32-E72D297353CC}">
              <c16:uniqueId val="{00000001-302A-40CF-BBC4-2B8EA6637A9D}"/>
            </c:ext>
          </c:extLst>
        </c:ser>
        <c:ser>
          <c:idx val="2"/>
          <c:order val="2"/>
          <c:tx>
            <c:strRef>
              <c:f>Sheet1!$D$1</c:f>
              <c:strCache>
                <c:ptCount val="1"/>
                <c:pt idx="0">
                  <c:v>Series 3</c:v>
                </c:pt>
              </c:strCache>
            </c:strRef>
          </c:tx>
          <c:spPr>
            <a:ln w="38100">
              <a:solidFill>
                <a:srgbClr val="002060"/>
              </a:solidFill>
            </a:ln>
          </c:spPr>
          <c:marker>
            <c:symbol val="none"/>
          </c:marker>
          <c:cat>
            <c:numRef>
              <c:f>Sheet1!$A$2:$A$102</c:f>
              <c:numCache>
                <c:formatCode>General</c:formatCode>
                <c:ptCount val="10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f>Sheet1!$D$2:$D$102</c:f>
              <c:numCache>
                <c:formatCode>General</c:formatCode>
                <c:ptCount val="101"/>
                <c:pt idx="34" formatCode="0.00%">
                  <c:v>7.2366272738336734E-2</c:v>
                </c:pt>
                <c:pt idx="35" formatCode="0.00%">
                  <c:v>4.1696525418924102E-2</c:v>
                </c:pt>
                <c:pt idx="36" formatCode="0.00%">
                  <c:v>3.462645423750299E-2</c:v>
                </c:pt>
                <c:pt idx="37" formatCode="0.00%">
                  <c:v>3.4595788445030973E-2</c:v>
                </c:pt>
                <c:pt idx="38" formatCode="0.00%">
                  <c:v>4.1770551956940016E-2</c:v>
                </c:pt>
                <c:pt idx="39" formatCode="0.00%">
                  <c:v>3.672647560007869E-2</c:v>
                </c:pt>
                <c:pt idx="40" formatCode="0.00%">
                  <c:v>1.8859603221623944E-2</c:v>
                </c:pt>
                <c:pt idx="41" formatCode="0.00%">
                  <c:v>-1.0826177455242059E-3</c:v>
                </c:pt>
                <c:pt idx="42" formatCode="0.00%">
                  <c:v>3.5224425882941501E-2</c:v>
                </c:pt>
                <c:pt idx="43" formatCode="0.00%">
                  <c:v>2.7528521421006147E-2</c:v>
                </c:pt>
                <c:pt idx="44" formatCode="0.00%">
                  <c:v>4.0288313247170304E-2</c:v>
                </c:pt>
                <c:pt idx="45" formatCode="0.00%">
                  <c:v>2.6842847816890725E-2</c:v>
                </c:pt>
                <c:pt idx="46" formatCode="0.00%">
                  <c:v>3.77250384877863E-2</c:v>
                </c:pt>
                <c:pt idx="47" formatCode="0.00%">
                  <c:v>4.4472209758374959E-2</c:v>
                </c:pt>
                <c:pt idx="48" formatCode="0.00%">
                  <c:v>4.4814052878646482E-2</c:v>
                </c:pt>
                <c:pt idx="49" formatCode="0.00%">
                  <c:v>4.7532380655945783E-2</c:v>
                </c:pt>
                <c:pt idx="50" formatCode="0.00%">
                  <c:v>4.1274779838572861E-2</c:v>
                </c:pt>
              </c:numCache>
            </c:numRef>
          </c:val>
          <c:smooth val="0"/>
          <c:extLst>
            <c:ext xmlns:c16="http://schemas.microsoft.com/office/drawing/2014/chart" uri="{C3380CC4-5D6E-409C-BE32-E72D297353CC}">
              <c16:uniqueId val="{00000002-302A-40CF-BBC4-2B8EA6637A9D}"/>
            </c:ext>
          </c:extLst>
        </c:ser>
        <c:ser>
          <c:idx val="3"/>
          <c:order val="3"/>
          <c:tx>
            <c:strRef>
              <c:f>Sheet1!$E$1</c:f>
              <c:strCache>
                <c:ptCount val="1"/>
                <c:pt idx="0">
                  <c:v>Series 4</c:v>
                </c:pt>
              </c:strCache>
            </c:strRef>
          </c:tx>
          <c:spPr>
            <a:ln w="38100">
              <a:solidFill>
                <a:srgbClr val="002060"/>
              </a:solidFill>
            </a:ln>
          </c:spPr>
          <c:marker>
            <c:symbol val="none"/>
          </c:marker>
          <c:cat>
            <c:numRef>
              <c:f>Sheet1!$A$2:$A$102</c:f>
              <c:numCache>
                <c:formatCode>General</c:formatCode>
                <c:ptCount val="10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f>Sheet1!$E$2:$E$102</c:f>
              <c:numCache>
                <c:formatCode>General</c:formatCode>
                <c:ptCount val="101"/>
                <c:pt idx="50" formatCode="0.00%">
                  <c:v>4.1274779838572861E-2</c:v>
                </c:pt>
                <c:pt idx="51" formatCode="0.00%">
                  <c:v>9.9834654464079353E-3</c:v>
                </c:pt>
                <c:pt idx="52" formatCode="0.00%">
                  <c:v>1.7416971022850891E-2</c:v>
                </c:pt>
                <c:pt idx="53" formatCode="0.00%">
                  <c:v>2.8612032500104245E-2</c:v>
                </c:pt>
                <c:pt idx="54" formatCode="0.00%">
                  <c:v>3.7988984683007709E-2</c:v>
                </c:pt>
                <c:pt idx="55" formatCode="0.00%">
                  <c:v>3.5132084685381537E-2</c:v>
                </c:pt>
                <c:pt idx="56" formatCode="0.00%">
                  <c:v>2.8549723399156512E-2</c:v>
                </c:pt>
                <c:pt idx="57" formatCode="0.00%">
                  <c:v>1.8761763783879726E-2</c:v>
                </c:pt>
                <c:pt idx="58" formatCode="0.00%">
                  <c:v>-1.3657980103006784E-3</c:v>
                </c:pt>
                <c:pt idx="59" formatCode="0.00%">
                  <c:v>-2.5367585861620134E-2</c:v>
                </c:pt>
                <c:pt idx="60" formatCode="0.00%">
                  <c:v>2.5637681599429474E-2</c:v>
                </c:pt>
                <c:pt idx="61" formatCode="0.00%">
                  <c:v>1.550833853487088E-2</c:v>
                </c:pt>
                <c:pt idx="62" formatCode="0.00%">
                  <c:v>2.2495473950847611E-2</c:v>
                </c:pt>
              </c:numCache>
            </c:numRef>
          </c:val>
          <c:smooth val="0"/>
          <c:extLst>
            <c:ext xmlns:c16="http://schemas.microsoft.com/office/drawing/2014/chart" uri="{C3380CC4-5D6E-409C-BE32-E72D297353CC}">
              <c16:uniqueId val="{00000003-302A-40CF-BBC4-2B8EA6637A9D}"/>
            </c:ext>
          </c:extLst>
        </c:ser>
        <c:ser>
          <c:idx val="4"/>
          <c:order val="4"/>
          <c:tx>
            <c:strRef>
              <c:f>Sheet1!$F$1</c:f>
              <c:strCache>
                <c:ptCount val="1"/>
                <c:pt idx="0">
                  <c:v>Series 5</c:v>
                </c:pt>
              </c:strCache>
            </c:strRef>
          </c:tx>
          <c:spPr>
            <a:ln w="38100">
              <a:solidFill>
                <a:srgbClr val="002060"/>
              </a:solidFill>
            </a:ln>
          </c:spPr>
          <c:marker>
            <c:symbol val="none"/>
          </c:marker>
          <c:cat>
            <c:numRef>
              <c:f>Sheet1!$A$2:$A$102</c:f>
              <c:numCache>
                <c:formatCode>General</c:formatCode>
                <c:ptCount val="10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f>Sheet1!$F$2:$F$102</c:f>
              <c:numCache>
                <c:formatCode>General</c:formatCode>
                <c:ptCount val="101"/>
                <c:pt idx="62" formatCode="0.00%">
                  <c:v>2.2495473950847611E-2</c:v>
                </c:pt>
                <c:pt idx="63" formatCode="0.00%">
                  <c:v>1.8420810140391763E-2</c:v>
                </c:pt>
                <c:pt idx="64" formatCode="0.00%">
                  <c:v>2.4519699301067455E-2</c:v>
                </c:pt>
                <c:pt idx="65" formatCode="0.00%">
                  <c:v>2.880910465909392E-2</c:v>
                </c:pt>
                <c:pt idx="66" formatCode="0.00%">
                  <c:v>1.5672180459776808E-2</c:v>
                </c:pt>
                <c:pt idx="67" formatCode="0.00%">
                  <c:v>2.2170102673183756E-2</c:v>
                </c:pt>
                <c:pt idx="68" formatCode="0.00%">
                  <c:v>2.9085300215580423E-2</c:v>
                </c:pt>
                <c:pt idx="69" formatCode="0.00%">
                  <c:v>2.8783253913452489E-2</c:v>
                </c:pt>
                <c:pt idx="70" formatCode="0.00%">
                  <c:v>9.3318248570084528E-3</c:v>
                </c:pt>
                <c:pt idx="71" formatCode="0.00%">
                  <c:v>2.2868646077974342E-2</c:v>
                </c:pt>
                <c:pt idx="72" formatCode="0.00%">
                  <c:v>2.6162594588496235E-2</c:v>
                </c:pt>
                <c:pt idx="73" formatCode="0.00%">
                  <c:v>2.0994233196937273E-2</c:v>
                </c:pt>
                <c:pt idx="74" formatCode="0.00%">
                  <c:v>2.0700813680770924E-2</c:v>
                </c:pt>
                <c:pt idx="75" formatCode="0.00%">
                  <c:v>1.8331159771291405E-2</c:v>
                </c:pt>
                <c:pt idx="76" formatCode="0.00%">
                  <c:v>1.7906876146156492E-2</c:v>
                </c:pt>
                <c:pt idx="77" formatCode="0.00%">
                  <c:v>1.8606644883266243E-2</c:v>
                </c:pt>
                <c:pt idx="78" formatCode="0.00%">
                  <c:v>2.0734037802805361E-2</c:v>
                </c:pt>
                <c:pt idx="79" formatCode="0.00%">
                  <c:v>2.0033824845117731E-2</c:v>
                </c:pt>
                <c:pt idx="80" formatCode="0.00%">
                  <c:v>1.9277032823446838E-2</c:v>
                </c:pt>
                <c:pt idx="81" formatCode="0.00%">
                  <c:v>1.9377246289649319E-2</c:v>
                </c:pt>
                <c:pt idx="82" formatCode="0.00%">
                  <c:v>1.9501285947699509E-2</c:v>
                </c:pt>
                <c:pt idx="83" formatCode="0.00%">
                  <c:v>2.0064345730912647E-2</c:v>
                </c:pt>
                <c:pt idx="84" formatCode="0.00%">
                  <c:v>2.0162139806532586E-2</c:v>
                </c:pt>
                <c:pt idx="85" formatCode="0.00%">
                  <c:v>2.0195103990660712E-2</c:v>
                </c:pt>
                <c:pt idx="86" formatCode="0.00%">
                  <c:v>1.9787341915294299E-2</c:v>
                </c:pt>
                <c:pt idx="87" formatCode="0.00%">
                  <c:v>1.975753714252404E-2</c:v>
                </c:pt>
                <c:pt idx="88" formatCode="0.00%">
                  <c:v>1.98559508012075E-2</c:v>
                </c:pt>
                <c:pt idx="89" formatCode="0.00%">
                  <c:v>1.9922008543375114E-2</c:v>
                </c:pt>
                <c:pt idx="90" formatCode="0.00%">
                  <c:v>1.9943658139747189E-2</c:v>
                </c:pt>
                <c:pt idx="91" formatCode="0.00%">
                  <c:v>1.9518450703610357E-2</c:v>
                </c:pt>
                <c:pt idx="92" formatCode="0.00%">
                  <c:v>1.9382554963454313E-2</c:v>
                </c:pt>
                <c:pt idx="93" formatCode="0.00%">
                  <c:v>1.9165134002145479E-2</c:v>
                </c:pt>
                <c:pt idx="94" formatCode="0.00%">
                  <c:v>1.9032503240468346E-2</c:v>
                </c:pt>
                <c:pt idx="95" formatCode="0.00%">
                  <c:v>1.8838903331913848E-2</c:v>
                </c:pt>
                <c:pt idx="96" formatCode="0.00%">
                  <c:v>1.8835883758230088E-2</c:v>
                </c:pt>
                <c:pt idx="97" formatCode="0.00%">
                  <c:v>1.8632214013072357E-2</c:v>
                </c:pt>
                <c:pt idx="98" formatCode="0.00%">
                  <c:v>1.8791054845102462E-2</c:v>
                </c:pt>
                <c:pt idx="99" formatCode="0.00%">
                  <c:v>1.8791054845102462E-2</c:v>
                </c:pt>
                <c:pt idx="100" formatCode="0.00%">
                  <c:v>1.8791054845102462E-2</c:v>
                </c:pt>
              </c:numCache>
            </c:numRef>
          </c:val>
          <c:smooth val="0"/>
          <c:extLst>
            <c:ext xmlns:c16="http://schemas.microsoft.com/office/drawing/2014/chart" uri="{C3380CC4-5D6E-409C-BE32-E72D297353CC}">
              <c16:uniqueId val="{00000004-302A-40CF-BBC4-2B8EA6637A9D}"/>
            </c:ext>
          </c:extLst>
        </c:ser>
        <c:dLbls>
          <c:showLegendKey val="0"/>
          <c:showVal val="0"/>
          <c:showCatName val="0"/>
          <c:showSerName val="0"/>
          <c:showPercent val="0"/>
          <c:showBubbleSize val="0"/>
        </c:dLbls>
        <c:smooth val="0"/>
        <c:axId val="296704416"/>
        <c:axId val="296704808"/>
      </c:lineChart>
      <c:catAx>
        <c:axId val="296704416"/>
        <c:scaling>
          <c:orientation val="minMax"/>
        </c:scaling>
        <c:delete val="0"/>
        <c:axPos val="b"/>
        <c:numFmt formatCode="General" sourceLinked="1"/>
        <c:majorTickMark val="out"/>
        <c:minorTickMark val="none"/>
        <c:tickLblPos val="nextTo"/>
        <c:txPr>
          <a:bodyPr/>
          <a:lstStyle/>
          <a:p>
            <a:pPr>
              <a:defRPr sz="1400" b="1"/>
            </a:pPr>
            <a:endParaRPr lang="en-US"/>
          </a:p>
        </c:txPr>
        <c:crossAx val="296704808"/>
        <c:crossesAt val="-4.0000000000000008E-2"/>
        <c:auto val="1"/>
        <c:lblAlgn val="ctr"/>
        <c:lblOffset val="100"/>
        <c:tickLblSkip val="10"/>
        <c:noMultiLvlLbl val="0"/>
      </c:catAx>
      <c:valAx>
        <c:axId val="296704808"/>
        <c:scaling>
          <c:orientation val="minMax"/>
        </c:scaling>
        <c:delete val="0"/>
        <c:axPos val="l"/>
        <c:majorGridlines/>
        <c:title>
          <c:tx>
            <c:rich>
              <a:bodyPr rot="-5400000" vert="horz"/>
              <a:lstStyle/>
              <a:p>
                <a:pPr>
                  <a:defRPr/>
                </a:pPr>
                <a:r>
                  <a:rPr lang="en-US" dirty="0"/>
                  <a:t>Annual GDP Growth Rate</a:t>
                </a:r>
              </a:p>
            </c:rich>
          </c:tx>
          <c:overlay val="0"/>
        </c:title>
        <c:numFmt formatCode="0%" sourceLinked="0"/>
        <c:majorTickMark val="out"/>
        <c:minorTickMark val="none"/>
        <c:tickLblPos val="nextTo"/>
        <c:txPr>
          <a:bodyPr/>
          <a:lstStyle/>
          <a:p>
            <a:pPr>
              <a:defRPr sz="1400" b="1"/>
            </a:pPr>
            <a:endParaRPr lang="en-US"/>
          </a:p>
        </c:txPr>
        <c:crossAx val="2967044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38100">
              <a:solidFill>
                <a:srgbClr val="002060"/>
              </a:solidFill>
            </a:ln>
          </c:spPr>
          <c:marker>
            <c:symbol val="none"/>
          </c:marker>
          <c:trendline>
            <c:spPr>
              <a:ln w="38100">
                <a:solidFill>
                  <a:srgbClr val="A11801"/>
                </a:solidFill>
                <a:prstDash val="sysDash"/>
              </a:ln>
            </c:spPr>
            <c:trendlineType val="poly"/>
            <c:order val="2"/>
            <c:dispRSqr val="0"/>
            <c:dispEq val="0"/>
          </c:trendline>
          <c:cat>
            <c:numRef>
              <c:f>Sheet1!$A$2:$A$102</c:f>
              <c:numCache>
                <c:formatCode>General</c:formatCode>
                <c:ptCount val="10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f>Sheet1!$B$2:$B$102</c:f>
              <c:numCache>
                <c:formatCode>0.00%</c:formatCode>
                <c:ptCount val="101"/>
                <c:pt idx="0">
                  <c:v>8.6865228215156964E-2</c:v>
                </c:pt>
                <c:pt idx="1">
                  <c:v>8.0457981626051334E-2</c:v>
                </c:pt>
                <c:pt idx="2">
                  <c:v>4.0885260311916305E-2</c:v>
                </c:pt>
                <c:pt idx="3">
                  <c:v>4.6881750872898476E-2</c:v>
                </c:pt>
                <c:pt idx="4">
                  <c:v>-5.7841176644618519E-3</c:v>
                </c:pt>
                <c:pt idx="5">
                  <c:v>7.1333449625889278E-2</c:v>
                </c:pt>
                <c:pt idx="6">
                  <c:v>2.1311576327335935E-2</c:v>
                </c:pt>
                <c:pt idx="7">
                  <c:v>2.1056050743634591E-2</c:v>
                </c:pt>
                <c:pt idx="8">
                  <c:v>-7.4079900284955702E-3</c:v>
                </c:pt>
                <c:pt idx="9">
                  <c:v>6.9392283151323397E-2</c:v>
                </c:pt>
                <c:pt idx="10">
                  <c:v>2.5734445038075204E-2</c:v>
                </c:pt>
                <c:pt idx="11">
                  <c:v>2.5637039841538423E-2</c:v>
                </c:pt>
                <c:pt idx="12">
                  <c:v>6.1270789768380185E-2</c:v>
                </c:pt>
                <c:pt idx="13">
                  <c:v>4.3550439584393752E-2</c:v>
                </c:pt>
                <c:pt idx="14">
                  <c:v>5.7612616666485428E-2</c:v>
                </c:pt>
                <c:pt idx="15">
                  <c:v>6.497755075959244E-2</c:v>
                </c:pt>
                <c:pt idx="16">
                  <c:v>6.5960143017451234E-2</c:v>
                </c:pt>
                <c:pt idx="17">
                  <c:v>2.7425052065374045E-2</c:v>
                </c:pt>
                <c:pt idx="18">
                  <c:v>4.9156037097445981E-2</c:v>
                </c:pt>
                <c:pt idx="19">
                  <c:v>3.1248417061922051E-2</c:v>
                </c:pt>
                <c:pt idx="20">
                  <c:v>1.8604563637036886E-3</c:v>
                </c:pt>
                <c:pt idx="21">
                  <c:v>3.2933627117048836E-2</c:v>
                </c:pt>
                <c:pt idx="22">
                  <c:v>5.2589007600124082E-2</c:v>
                </c:pt>
                <c:pt idx="23">
                  <c:v>5.6457197322060892E-2</c:v>
                </c:pt>
                <c:pt idx="24">
                  <c:v>-5.4054215630545688E-3</c:v>
                </c:pt>
                <c:pt idx="25">
                  <c:v>-2.054640133015817E-3</c:v>
                </c:pt>
                <c:pt idx="26">
                  <c:v>5.3881392272557393E-2</c:v>
                </c:pt>
                <c:pt idx="27">
                  <c:v>4.6241676115041264E-2</c:v>
                </c:pt>
                <c:pt idx="28">
                  <c:v>5.535298232118091E-2</c:v>
                </c:pt>
                <c:pt idx="29">
                  <c:v>3.1661463446233107E-2</c:v>
                </c:pt>
                <c:pt idx="30">
                  <c:v>-2.5675562009155328E-3</c:v>
                </c:pt>
                <c:pt idx="31">
                  <c:v>2.5377261881922575E-2</c:v>
                </c:pt>
                <c:pt idx="32">
                  <c:v>-1.8028779950799434E-2</c:v>
                </c:pt>
                <c:pt idx="33">
                  <c:v>4.5839236423040663E-2</c:v>
                </c:pt>
                <c:pt idx="34">
                  <c:v>7.2366272738336734E-2</c:v>
                </c:pt>
                <c:pt idx="35">
                  <c:v>4.1696525418924102E-2</c:v>
                </c:pt>
                <c:pt idx="36">
                  <c:v>3.462645423750299E-2</c:v>
                </c:pt>
                <c:pt idx="37">
                  <c:v>3.4595788445030973E-2</c:v>
                </c:pt>
                <c:pt idx="38">
                  <c:v>4.1770551956940016E-2</c:v>
                </c:pt>
                <c:pt idx="39">
                  <c:v>3.672647560007869E-2</c:v>
                </c:pt>
                <c:pt idx="40">
                  <c:v>1.8859603221623944E-2</c:v>
                </c:pt>
                <c:pt idx="41">
                  <c:v>-1.0826177455242059E-3</c:v>
                </c:pt>
                <c:pt idx="42">
                  <c:v>3.5224425882941501E-2</c:v>
                </c:pt>
                <c:pt idx="43">
                  <c:v>2.7528521421006147E-2</c:v>
                </c:pt>
                <c:pt idx="44">
                  <c:v>4.0288313247170304E-2</c:v>
                </c:pt>
                <c:pt idx="45">
                  <c:v>2.6842847816890725E-2</c:v>
                </c:pt>
                <c:pt idx="46">
                  <c:v>3.77250384877863E-2</c:v>
                </c:pt>
                <c:pt idx="47">
                  <c:v>4.4472209758374959E-2</c:v>
                </c:pt>
                <c:pt idx="48">
                  <c:v>4.4814052878646482E-2</c:v>
                </c:pt>
                <c:pt idx="49">
                  <c:v>4.7532380655945783E-2</c:v>
                </c:pt>
                <c:pt idx="50">
                  <c:v>4.1274779838572861E-2</c:v>
                </c:pt>
                <c:pt idx="51">
                  <c:v>9.9834654464079353E-3</c:v>
                </c:pt>
                <c:pt idx="52">
                  <c:v>1.7416971022850891E-2</c:v>
                </c:pt>
                <c:pt idx="53">
                  <c:v>2.8612032500104245E-2</c:v>
                </c:pt>
                <c:pt idx="54">
                  <c:v>3.7988984683007709E-2</c:v>
                </c:pt>
                <c:pt idx="55">
                  <c:v>3.5132084685381537E-2</c:v>
                </c:pt>
                <c:pt idx="56">
                  <c:v>2.8549723399156512E-2</c:v>
                </c:pt>
                <c:pt idx="57">
                  <c:v>1.8761763783879726E-2</c:v>
                </c:pt>
                <c:pt idx="58">
                  <c:v>-1.3657980103006784E-3</c:v>
                </c:pt>
                <c:pt idx="59">
                  <c:v>-2.5367585861620134E-2</c:v>
                </c:pt>
                <c:pt idx="60">
                  <c:v>2.5637681599429474E-2</c:v>
                </c:pt>
                <c:pt idx="61">
                  <c:v>1.550833853487088E-2</c:v>
                </c:pt>
                <c:pt idx="62">
                  <c:v>2.2495473950847611E-2</c:v>
                </c:pt>
                <c:pt idx="63">
                  <c:v>1.8420810140391763E-2</c:v>
                </c:pt>
                <c:pt idx="64">
                  <c:v>2.4519699301067455E-2</c:v>
                </c:pt>
                <c:pt idx="65">
                  <c:v>2.880910465909392E-2</c:v>
                </c:pt>
                <c:pt idx="66">
                  <c:v>1.5672180459776808E-2</c:v>
                </c:pt>
                <c:pt idx="67">
                  <c:v>2.2170102673183756E-2</c:v>
                </c:pt>
                <c:pt idx="68">
                  <c:v>2.9085300215580423E-2</c:v>
                </c:pt>
                <c:pt idx="69">
                  <c:v>2.8783253913452489E-2</c:v>
                </c:pt>
                <c:pt idx="70">
                  <c:v>9.3318248570084528E-3</c:v>
                </c:pt>
                <c:pt idx="71">
                  <c:v>2.2868646077974342E-2</c:v>
                </c:pt>
                <c:pt idx="72">
                  <c:v>2.6162594588496235E-2</c:v>
                </c:pt>
                <c:pt idx="73">
                  <c:v>2.0994233196937273E-2</c:v>
                </c:pt>
                <c:pt idx="74">
                  <c:v>2.0700813680770924E-2</c:v>
                </c:pt>
                <c:pt idx="75">
                  <c:v>1.8331159771291405E-2</c:v>
                </c:pt>
                <c:pt idx="76">
                  <c:v>1.7906876146156492E-2</c:v>
                </c:pt>
                <c:pt idx="77">
                  <c:v>1.8606644883266243E-2</c:v>
                </c:pt>
                <c:pt idx="78">
                  <c:v>2.0734037802805361E-2</c:v>
                </c:pt>
                <c:pt idx="79">
                  <c:v>2.0033824845117731E-2</c:v>
                </c:pt>
                <c:pt idx="80">
                  <c:v>1.9277032823446838E-2</c:v>
                </c:pt>
                <c:pt idx="81">
                  <c:v>1.9377246289649319E-2</c:v>
                </c:pt>
                <c:pt idx="82">
                  <c:v>1.9501285947699509E-2</c:v>
                </c:pt>
                <c:pt idx="83">
                  <c:v>2.0064345730912647E-2</c:v>
                </c:pt>
                <c:pt idx="84">
                  <c:v>2.0162139806532586E-2</c:v>
                </c:pt>
                <c:pt idx="85">
                  <c:v>2.0195103990660712E-2</c:v>
                </c:pt>
                <c:pt idx="86">
                  <c:v>1.9787341915294299E-2</c:v>
                </c:pt>
                <c:pt idx="87">
                  <c:v>1.975753714252404E-2</c:v>
                </c:pt>
                <c:pt idx="88">
                  <c:v>1.98559508012075E-2</c:v>
                </c:pt>
                <c:pt idx="89">
                  <c:v>1.9922008543375114E-2</c:v>
                </c:pt>
                <c:pt idx="90">
                  <c:v>1.9943658139747189E-2</c:v>
                </c:pt>
                <c:pt idx="91">
                  <c:v>1.9518450703610357E-2</c:v>
                </c:pt>
                <c:pt idx="92">
                  <c:v>1.9382554963454313E-2</c:v>
                </c:pt>
                <c:pt idx="93">
                  <c:v>1.9165134002145479E-2</c:v>
                </c:pt>
                <c:pt idx="94">
                  <c:v>1.9032503240468346E-2</c:v>
                </c:pt>
                <c:pt idx="95">
                  <c:v>1.8838903331913848E-2</c:v>
                </c:pt>
                <c:pt idx="96">
                  <c:v>1.8835883758230088E-2</c:v>
                </c:pt>
                <c:pt idx="97">
                  <c:v>1.8632214013072357E-2</c:v>
                </c:pt>
                <c:pt idx="98">
                  <c:v>1.8791054845102462E-2</c:v>
                </c:pt>
                <c:pt idx="99">
                  <c:v>1.8791054845102462E-2</c:v>
                </c:pt>
                <c:pt idx="100">
                  <c:v>1.8791054845102462E-2</c:v>
                </c:pt>
              </c:numCache>
            </c:numRef>
          </c:val>
          <c:smooth val="0"/>
          <c:extLst>
            <c:ext xmlns:c16="http://schemas.microsoft.com/office/drawing/2014/chart" uri="{C3380CC4-5D6E-409C-BE32-E72D297353CC}">
              <c16:uniqueId val="{00000001-9A5B-4F57-8D08-96B7EB842BAF}"/>
            </c:ext>
          </c:extLst>
        </c:ser>
        <c:dLbls>
          <c:showLegendKey val="0"/>
          <c:showVal val="0"/>
          <c:showCatName val="0"/>
          <c:showSerName val="0"/>
          <c:showPercent val="0"/>
          <c:showBubbleSize val="0"/>
        </c:dLbls>
        <c:smooth val="0"/>
        <c:axId val="296700104"/>
        <c:axId val="296705200"/>
      </c:lineChart>
      <c:catAx>
        <c:axId val="296700104"/>
        <c:scaling>
          <c:orientation val="minMax"/>
        </c:scaling>
        <c:delete val="0"/>
        <c:axPos val="b"/>
        <c:numFmt formatCode="General" sourceLinked="1"/>
        <c:majorTickMark val="out"/>
        <c:minorTickMark val="none"/>
        <c:tickLblPos val="nextTo"/>
        <c:txPr>
          <a:bodyPr/>
          <a:lstStyle/>
          <a:p>
            <a:pPr>
              <a:defRPr sz="1400" b="1"/>
            </a:pPr>
            <a:endParaRPr lang="en-US"/>
          </a:p>
        </c:txPr>
        <c:crossAx val="296705200"/>
        <c:crossesAt val="-4.0000000000000015E-2"/>
        <c:auto val="1"/>
        <c:lblAlgn val="ctr"/>
        <c:lblOffset val="100"/>
        <c:tickLblSkip val="10"/>
        <c:noMultiLvlLbl val="0"/>
      </c:catAx>
      <c:valAx>
        <c:axId val="296705200"/>
        <c:scaling>
          <c:orientation val="minMax"/>
        </c:scaling>
        <c:delete val="0"/>
        <c:axPos val="l"/>
        <c:majorGridlines/>
        <c:title>
          <c:tx>
            <c:rich>
              <a:bodyPr rot="-5400000" vert="horz"/>
              <a:lstStyle/>
              <a:p>
                <a:pPr>
                  <a:defRPr/>
                </a:pPr>
                <a:r>
                  <a:rPr lang="en-US" dirty="0"/>
                  <a:t>Annual GDP Growth Rate</a:t>
                </a:r>
              </a:p>
            </c:rich>
          </c:tx>
          <c:overlay val="0"/>
        </c:title>
        <c:numFmt formatCode="0%" sourceLinked="0"/>
        <c:majorTickMark val="out"/>
        <c:minorTickMark val="none"/>
        <c:tickLblPos val="nextTo"/>
        <c:txPr>
          <a:bodyPr/>
          <a:lstStyle/>
          <a:p>
            <a:pPr>
              <a:defRPr sz="1400" b="1"/>
            </a:pPr>
            <a:endParaRPr lang="en-US"/>
          </a:p>
        </c:txPr>
        <c:crossAx val="2967001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Actual Trend</c:v>
                </c:pt>
              </c:strCache>
            </c:strRef>
          </c:tx>
          <c:spPr>
            <a:ln w="41275" cap="rnd">
              <a:solidFill>
                <a:schemeClr val="accent1"/>
              </a:solidFill>
              <a:round/>
            </a:ln>
            <a:effectLst/>
          </c:spPr>
          <c:marker>
            <c:symbol val="none"/>
          </c:marker>
          <c:cat>
            <c:numRef>
              <c:f>Sheet1!$A$2:$A$73</c:f>
              <c:numCache>
                <c:formatCode>General</c:formatCode>
                <c:ptCount val="72"/>
                <c:pt idx="3">
                  <c:v>1950</c:v>
                </c:pt>
                <c:pt idx="13">
                  <c:v>1960</c:v>
                </c:pt>
                <c:pt idx="23">
                  <c:v>1970</c:v>
                </c:pt>
                <c:pt idx="33">
                  <c:v>1980</c:v>
                </c:pt>
                <c:pt idx="43">
                  <c:v>1990</c:v>
                </c:pt>
                <c:pt idx="53">
                  <c:v>2000</c:v>
                </c:pt>
                <c:pt idx="63">
                  <c:v>2010</c:v>
                </c:pt>
                <c:pt idx="71">
                  <c:v>2018</c:v>
                </c:pt>
              </c:numCache>
            </c:numRef>
          </c:cat>
          <c:val>
            <c:numRef>
              <c:f>Sheet1!$B$2:$B$73</c:f>
              <c:numCache>
                <c:formatCode>#,##0</c:formatCode>
                <c:ptCount val="72"/>
                <c:pt idx="0">
                  <c:v>14087</c:v>
                </c:pt>
                <c:pt idx="1">
                  <c:v>14418</c:v>
                </c:pt>
                <c:pt idx="2">
                  <c:v>14082</c:v>
                </c:pt>
                <c:pt idx="3">
                  <c:v>15004</c:v>
                </c:pt>
                <c:pt idx="4">
                  <c:v>15938</c:v>
                </c:pt>
                <c:pt idx="5">
                  <c:v>16310</c:v>
                </c:pt>
                <c:pt idx="6">
                  <c:v>16791</c:v>
                </c:pt>
                <c:pt idx="7">
                  <c:v>16403</c:v>
                </c:pt>
                <c:pt idx="8">
                  <c:v>17265</c:v>
                </c:pt>
                <c:pt idx="9">
                  <c:v>17321</c:v>
                </c:pt>
                <c:pt idx="10">
                  <c:v>17373</c:v>
                </c:pt>
                <c:pt idx="11">
                  <c:v>16958</c:v>
                </c:pt>
                <c:pt idx="12">
                  <c:v>17837</c:v>
                </c:pt>
                <c:pt idx="13">
                  <c:v>18006</c:v>
                </c:pt>
                <c:pt idx="14">
                  <c:v>18167</c:v>
                </c:pt>
                <c:pt idx="15">
                  <c:v>18988</c:v>
                </c:pt>
                <c:pt idx="16">
                  <c:v>19533</c:v>
                </c:pt>
                <c:pt idx="17">
                  <c:v>20377</c:v>
                </c:pt>
                <c:pt idx="18">
                  <c:v>21434</c:v>
                </c:pt>
                <c:pt idx="19">
                  <c:v>22587</c:v>
                </c:pt>
                <c:pt idx="20">
                  <c:v>22958</c:v>
                </c:pt>
                <c:pt idx="21">
                  <c:v>23849</c:v>
                </c:pt>
                <c:pt idx="22">
                  <c:v>24349</c:v>
                </c:pt>
                <c:pt idx="23">
                  <c:v>24107</c:v>
                </c:pt>
                <c:pt idx="24">
                  <c:v>24595</c:v>
                </c:pt>
                <c:pt idx="25">
                  <c:v>25616</c:v>
                </c:pt>
                <c:pt idx="26">
                  <c:v>26808</c:v>
                </c:pt>
                <c:pt idx="27">
                  <c:v>26417</c:v>
                </c:pt>
                <c:pt idx="28">
                  <c:v>26106</c:v>
                </c:pt>
                <c:pt idx="29">
                  <c:v>27250</c:v>
                </c:pt>
                <c:pt idx="30">
                  <c:v>28224</c:v>
                </c:pt>
                <c:pt idx="31">
                  <c:v>29469</c:v>
                </c:pt>
                <c:pt idx="32">
                  <c:v>30074</c:v>
                </c:pt>
                <c:pt idx="33">
                  <c:v>29707</c:v>
                </c:pt>
                <c:pt idx="34">
                  <c:v>30167</c:v>
                </c:pt>
                <c:pt idx="35">
                  <c:v>29344</c:v>
                </c:pt>
                <c:pt idx="36">
                  <c:v>30412</c:v>
                </c:pt>
                <c:pt idx="37">
                  <c:v>32331</c:v>
                </c:pt>
                <c:pt idx="38">
                  <c:v>33380</c:v>
                </c:pt>
                <c:pt idx="39">
                  <c:v>34219</c:v>
                </c:pt>
                <c:pt idx="40">
                  <c:v>35087</c:v>
                </c:pt>
                <c:pt idx="41">
                  <c:v>36222</c:v>
                </c:pt>
                <c:pt idx="42">
                  <c:v>37191</c:v>
                </c:pt>
                <c:pt idx="43">
                  <c:v>37457</c:v>
                </c:pt>
                <c:pt idx="44">
                  <c:v>36916</c:v>
                </c:pt>
                <c:pt idx="45">
                  <c:v>37693</c:v>
                </c:pt>
                <c:pt idx="46">
                  <c:v>38229</c:v>
                </c:pt>
                <c:pt idx="47">
                  <c:v>39286</c:v>
                </c:pt>
                <c:pt idx="48">
                  <c:v>39865</c:v>
                </c:pt>
                <c:pt idx="49">
                  <c:v>40887</c:v>
                </c:pt>
                <c:pt idx="50">
                  <c:v>42198</c:v>
                </c:pt>
                <c:pt idx="51">
                  <c:v>43578</c:v>
                </c:pt>
                <c:pt idx="52">
                  <c:v>45129</c:v>
                </c:pt>
                <c:pt idx="53">
                  <c:v>46479</c:v>
                </c:pt>
                <c:pt idx="54">
                  <c:v>46484</c:v>
                </c:pt>
                <c:pt idx="55">
                  <c:v>46862</c:v>
                </c:pt>
                <c:pt idx="56">
                  <c:v>47785</c:v>
                </c:pt>
                <c:pt idx="57">
                  <c:v>49145</c:v>
                </c:pt>
                <c:pt idx="58">
                  <c:v>50401</c:v>
                </c:pt>
                <c:pt idx="59">
                  <c:v>51344</c:v>
                </c:pt>
                <c:pt idx="60">
                  <c:v>51812</c:v>
                </c:pt>
                <c:pt idx="61">
                  <c:v>51259</c:v>
                </c:pt>
                <c:pt idx="62">
                  <c:v>49524</c:v>
                </c:pt>
                <c:pt idx="63">
                  <c:v>50380</c:v>
                </c:pt>
                <c:pt idx="64">
                  <c:v>50781</c:v>
                </c:pt>
                <c:pt idx="65">
                  <c:v>51539</c:v>
                </c:pt>
                <c:pt idx="66">
                  <c:v>52113</c:v>
                </c:pt>
                <c:pt idx="67">
                  <c:v>52990</c:v>
                </c:pt>
                <c:pt idx="68">
                  <c:v>54107</c:v>
                </c:pt>
                <c:pt idx="69">
                  <c:v>54555</c:v>
                </c:pt>
                <c:pt idx="70">
                  <c:v>55370</c:v>
                </c:pt>
                <c:pt idx="71">
                  <c:v>56592</c:v>
                </c:pt>
              </c:numCache>
            </c:numRef>
          </c:val>
          <c:smooth val="0"/>
          <c:extLst>
            <c:ext xmlns:c16="http://schemas.microsoft.com/office/drawing/2014/chart" uri="{C3380CC4-5D6E-409C-BE32-E72D297353CC}">
              <c16:uniqueId val="{00000000-6BA0-4CBD-998A-1BE80BF94FB9}"/>
            </c:ext>
          </c:extLst>
        </c:ser>
        <c:ser>
          <c:idx val="1"/>
          <c:order val="1"/>
          <c:tx>
            <c:strRef>
              <c:f>Sheet1!$C$1</c:f>
              <c:strCache>
                <c:ptCount val="1"/>
                <c:pt idx="0">
                  <c:v>1947-73 Trend</c:v>
                </c:pt>
              </c:strCache>
            </c:strRef>
          </c:tx>
          <c:spPr>
            <a:ln w="28575" cap="rnd">
              <a:noFill/>
              <a:round/>
            </a:ln>
            <a:effectLst/>
          </c:spPr>
          <c:marker>
            <c:symbol val="circle"/>
            <c:size val="4"/>
            <c:spPr>
              <a:solidFill>
                <a:srgbClr val="7030A0"/>
              </a:solidFill>
              <a:ln w="9525">
                <a:solidFill>
                  <a:srgbClr val="7030A0"/>
                </a:solidFill>
              </a:ln>
              <a:effectLst/>
            </c:spPr>
          </c:marker>
          <c:cat>
            <c:numRef>
              <c:f>Sheet1!$A$2:$A$73</c:f>
              <c:numCache>
                <c:formatCode>General</c:formatCode>
                <c:ptCount val="72"/>
                <c:pt idx="3">
                  <c:v>1950</c:v>
                </c:pt>
                <c:pt idx="13">
                  <c:v>1960</c:v>
                </c:pt>
                <c:pt idx="23">
                  <c:v>1970</c:v>
                </c:pt>
                <c:pt idx="33">
                  <c:v>1980</c:v>
                </c:pt>
                <c:pt idx="43">
                  <c:v>1990</c:v>
                </c:pt>
                <c:pt idx="53">
                  <c:v>2000</c:v>
                </c:pt>
                <c:pt idx="63">
                  <c:v>2010</c:v>
                </c:pt>
                <c:pt idx="71">
                  <c:v>2018</c:v>
                </c:pt>
              </c:numCache>
            </c:numRef>
          </c:cat>
          <c:val>
            <c:numRef>
              <c:f>Sheet1!$C$2:$C$73</c:f>
              <c:numCache>
                <c:formatCode>General</c:formatCode>
                <c:ptCount val="72"/>
                <c:pt idx="26" formatCode="#,##0">
                  <c:v>26808</c:v>
                </c:pt>
                <c:pt idx="27" formatCode="#,##0">
                  <c:v>27480</c:v>
                </c:pt>
                <c:pt idx="28" formatCode="#,##0">
                  <c:v>28168</c:v>
                </c:pt>
                <c:pt idx="29" formatCode="#,##0">
                  <c:v>28874</c:v>
                </c:pt>
                <c:pt idx="30" formatCode="#,##0">
                  <c:v>29597</c:v>
                </c:pt>
                <c:pt idx="31" formatCode="#,##0">
                  <c:v>30339</c:v>
                </c:pt>
                <c:pt idx="32" formatCode="#,##0">
                  <c:v>31099</c:v>
                </c:pt>
                <c:pt idx="33" formatCode="#,##0">
                  <c:v>31878</c:v>
                </c:pt>
                <c:pt idx="34" formatCode="#,##0">
                  <c:v>32677</c:v>
                </c:pt>
                <c:pt idx="35" formatCode="#,##0">
                  <c:v>33496</c:v>
                </c:pt>
                <c:pt idx="36" formatCode="#,##0">
                  <c:v>34335</c:v>
                </c:pt>
                <c:pt idx="37" formatCode="#,##0">
                  <c:v>35195</c:v>
                </c:pt>
                <c:pt idx="38" formatCode="#,##0">
                  <c:v>36077</c:v>
                </c:pt>
                <c:pt idx="39" formatCode="#,##0">
                  <c:v>36981</c:v>
                </c:pt>
                <c:pt idx="40" formatCode="#,##0">
                  <c:v>37907</c:v>
                </c:pt>
                <c:pt idx="41" formatCode="#,##0">
                  <c:v>38857</c:v>
                </c:pt>
                <c:pt idx="42" formatCode="#,##0">
                  <c:v>39831</c:v>
                </c:pt>
                <c:pt idx="43" formatCode="#,##0">
                  <c:v>40829</c:v>
                </c:pt>
                <c:pt idx="44" formatCode="#,##0">
                  <c:v>41852</c:v>
                </c:pt>
                <c:pt idx="45" formatCode="#,##0">
                  <c:v>42900</c:v>
                </c:pt>
                <c:pt idx="46" formatCode="#,##0">
                  <c:v>43975</c:v>
                </c:pt>
                <c:pt idx="47" formatCode="#,##0">
                  <c:v>45077</c:v>
                </c:pt>
                <c:pt idx="48" formatCode="#,##0">
                  <c:v>46206</c:v>
                </c:pt>
                <c:pt idx="49" formatCode="#,##0">
                  <c:v>47364</c:v>
                </c:pt>
                <c:pt idx="50" formatCode="#,##0">
                  <c:v>48551</c:v>
                </c:pt>
                <c:pt idx="51" formatCode="#,##0">
                  <c:v>49767</c:v>
                </c:pt>
                <c:pt idx="52" formatCode="#,##0">
                  <c:v>51014</c:v>
                </c:pt>
                <c:pt idx="53" formatCode="#,##0">
                  <c:v>52293</c:v>
                </c:pt>
                <c:pt idx="54" formatCode="#,##0">
                  <c:v>53603</c:v>
                </c:pt>
                <c:pt idx="55" formatCode="#,##0">
                  <c:v>54946</c:v>
                </c:pt>
                <c:pt idx="56" formatCode="#,##0">
                  <c:v>56322</c:v>
                </c:pt>
                <c:pt idx="57" formatCode="#,##0">
                  <c:v>57734</c:v>
                </c:pt>
                <c:pt idx="58" formatCode="#,##0">
                  <c:v>59180</c:v>
                </c:pt>
                <c:pt idx="59" formatCode="#,##0">
                  <c:v>60663</c:v>
                </c:pt>
                <c:pt idx="60" formatCode="#,##0">
                  <c:v>62183</c:v>
                </c:pt>
                <c:pt idx="61" formatCode="#,##0">
                  <c:v>63741</c:v>
                </c:pt>
                <c:pt idx="62" formatCode="#,##0">
                  <c:v>65338</c:v>
                </c:pt>
                <c:pt idx="63" formatCode="#,##0">
                  <c:v>66975</c:v>
                </c:pt>
                <c:pt idx="64" formatCode="#,##0">
                  <c:v>68653</c:v>
                </c:pt>
                <c:pt idx="65" formatCode="#,##0">
                  <c:v>70373</c:v>
                </c:pt>
                <c:pt idx="66" formatCode="#,##0">
                  <c:v>72136</c:v>
                </c:pt>
                <c:pt idx="67" formatCode="#,##0">
                  <c:v>73944</c:v>
                </c:pt>
                <c:pt idx="68" formatCode="#,##0">
                  <c:v>75796</c:v>
                </c:pt>
                <c:pt idx="69" formatCode="#,##0">
                  <c:v>77696</c:v>
                </c:pt>
                <c:pt idx="70" formatCode="#,##0">
                  <c:v>79642</c:v>
                </c:pt>
                <c:pt idx="71" formatCode="#,##0">
                  <c:v>81638</c:v>
                </c:pt>
              </c:numCache>
            </c:numRef>
          </c:val>
          <c:smooth val="0"/>
          <c:extLst>
            <c:ext xmlns:c16="http://schemas.microsoft.com/office/drawing/2014/chart" uri="{C3380CC4-5D6E-409C-BE32-E72D297353CC}">
              <c16:uniqueId val="{00000001-6BA0-4CBD-998A-1BE80BF94FB9}"/>
            </c:ext>
          </c:extLst>
        </c:ser>
        <c:ser>
          <c:idx val="2"/>
          <c:order val="2"/>
          <c:tx>
            <c:strRef>
              <c:f>Sheet1!$D$1</c:f>
              <c:strCache>
                <c:ptCount val="1"/>
                <c:pt idx="0">
                  <c:v>1973-2007 Trend</c:v>
                </c:pt>
              </c:strCache>
            </c:strRef>
          </c:tx>
          <c:spPr>
            <a:ln w="28575" cap="rnd">
              <a:noFill/>
              <a:round/>
            </a:ln>
            <a:effectLst/>
          </c:spPr>
          <c:marker>
            <c:symbol val="circle"/>
            <c:size val="4"/>
            <c:spPr>
              <a:solidFill>
                <a:srgbClr val="00B050"/>
              </a:solidFill>
              <a:ln w="9525">
                <a:solidFill>
                  <a:srgbClr val="00B050"/>
                </a:solidFill>
              </a:ln>
              <a:effectLst/>
            </c:spPr>
          </c:marker>
          <c:cat>
            <c:numRef>
              <c:f>Sheet1!$A$2:$A$73</c:f>
              <c:numCache>
                <c:formatCode>General</c:formatCode>
                <c:ptCount val="72"/>
                <c:pt idx="3">
                  <c:v>1950</c:v>
                </c:pt>
                <c:pt idx="13">
                  <c:v>1960</c:v>
                </c:pt>
                <c:pt idx="23">
                  <c:v>1970</c:v>
                </c:pt>
                <c:pt idx="33">
                  <c:v>1980</c:v>
                </c:pt>
                <c:pt idx="43">
                  <c:v>1990</c:v>
                </c:pt>
                <c:pt idx="53">
                  <c:v>2000</c:v>
                </c:pt>
                <c:pt idx="63">
                  <c:v>2010</c:v>
                </c:pt>
                <c:pt idx="71">
                  <c:v>2018</c:v>
                </c:pt>
              </c:numCache>
            </c:numRef>
          </c:cat>
          <c:val>
            <c:numRef>
              <c:f>Sheet1!$D$2:$D$73</c:f>
              <c:numCache>
                <c:formatCode>General</c:formatCode>
                <c:ptCount val="72"/>
                <c:pt idx="60" formatCode="#,##0">
                  <c:v>51812</c:v>
                </c:pt>
                <c:pt idx="61" formatCode="#,##0">
                  <c:v>52825</c:v>
                </c:pt>
                <c:pt idx="62" formatCode="#,##0">
                  <c:v>53859</c:v>
                </c:pt>
                <c:pt idx="63" formatCode="#,##0">
                  <c:v>54913</c:v>
                </c:pt>
                <c:pt idx="64" formatCode="#,##0">
                  <c:v>55988</c:v>
                </c:pt>
                <c:pt idx="65" formatCode="#,##0">
                  <c:v>57083</c:v>
                </c:pt>
                <c:pt idx="66" formatCode="#,##0">
                  <c:v>58200</c:v>
                </c:pt>
                <c:pt idx="67" formatCode="#,##0">
                  <c:v>59339</c:v>
                </c:pt>
                <c:pt idx="68" formatCode="#,##0">
                  <c:v>60501</c:v>
                </c:pt>
                <c:pt idx="69" formatCode="#,##0">
                  <c:v>61684</c:v>
                </c:pt>
                <c:pt idx="70" formatCode="#,##0">
                  <c:v>62892</c:v>
                </c:pt>
                <c:pt idx="71" formatCode="#,##0">
                  <c:v>64122</c:v>
                </c:pt>
              </c:numCache>
            </c:numRef>
          </c:val>
          <c:smooth val="0"/>
          <c:extLst>
            <c:ext xmlns:c16="http://schemas.microsoft.com/office/drawing/2014/chart" uri="{C3380CC4-5D6E-409C-BE32-E72D297353CC}">
              <c16:uniqueId val="{00000002-6BA0-4CBD-998A-1BE80BF94FB9}"/>
            </c:ext>
          </c:extLst>
        </c:ser>
        <c:dLbls>
          <c:showLegendKey val="0"/>
          <c:showVal val="0"/>
          <c:showCatName val="0"/>
          <c:showSerName val="0"/>
          <c:showPercent val="0"/>
          <c:showBubbleSize val="0"/>
        </c:dLbls>
        <c:smooth val="0"/>
        <c:axId val="656645584"/>
        <c:axId val="656641976"/>
      </c:lineChart>
      <c:catAx>
        <c:axId val="65664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56641976"/>
        <c:crosses val="autoZero"/>
        <c:auto val="1"/>
        <c:lblAlgn val="ctr"/>
        <c:lblOffset val="100"/>
        <c:noMultiLvlLbl val="0"/>
      </c:catAx>
      <c:valAx>
        <c:axId val="656641976"/>
        <c:scaling>
          <c:orientation val="minMax"/>
          <c:max val="8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Per Capita GDP in Constant 2012 Dollars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56645584"/>
        <c:crosses val="autoZero"/>
        <c:crossBetween val="between"/>
        <c:majorUnit val="2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7"/>
            <c:spPr>
              <a:solidFill>
                <a:srgbClr val="0070C0"/>
              </a:solidFill>
              <a:ln w="9525">
                <a:solidFill>
                  <a:srgbClr val="0070C0"/>
                </a:solidFill>
              </a:ln>
              <a:effectLst/>
            </c:spPr>
          </c:marker>
          <c:trendline>
            <c:spPr>
              <a:ln w="41275" cap="rnd">
                <a:solidFill>
                  <a:srgbClr val="C00000"/>
                </a:solidFill>
                <a:prstDash val="sysDot"/>
              </a:ln>
              <a:effectLst/>
            </c:spPr>
            <c:trendlineType val="poly"/>
            <c:order val="2"/>
            <c:dispRSqr val="0"/>
            <c:dispEq val="0"/>
          </c:trendline>
          <c:trendline>
            <c:spPr>
              <a:ln w="19050" cap="rnd">
                <a:solidFill>
                  <a:schemeClr val="accent1"/>
                </a:solidFill>
                <a:prstDash val="sysDot"/>
              </a:ln>
              <a:effectLst/>
            </c:spPr>
            <c:trendlineType val="poly"/>
            <c:order val="2"/>
            <c:dispRSqr val="0"/>
            <c:dispEq val="0"/>
          </c:trendline>
          <c:xVal>
            <c:numRef>
              <c:f>Sheet1!$A$2:$A$70</c:f>
              <c:numCache>
                <c:formatCode>0.0</c:formatCode>
                <c:ptCount val="69"/>
                <c:pt idx="0">
                  <c:v>63.09</c:v>
                </c:pt>
                <c:pt idx="1">
                  <c:v>63.83</c:v>
                </c:pt>
                <c:pt idx="2">
                  <c:v>66.84</c:v>
                </c:pt>
                <c:pt idx="3">
                  <c:v>68.27</c:v>
                </c:pt>
                <c:pt idx="4">
                  <c:v>69.790000000000006</c:v>
                </c:pt>
                <c:pt idx="5">
                  <c:v>68.12</c:v>
                </c:pt>
                <c:pt idx="6">
                  <c:v>67</c:v>
                </c:pt>
                <c:pt idx="7">
                  <c:v>68.349999999999994</c:v>
                </c:pt>
                <c:pt idx="8">
                  <c:v>68.08</c:v>
                </c:pt>
                <c:pt idx="9">
                  <c:v>69.73</c:v>
                </c:pt>
                <c:pt idx="10">
                  <c:v>68.95</c:v>
                </c:pt>
                <c:pt idx="11">
                  <c:v>69.7</c:v>
                </c:pt>
                <c:pt idx="12">
                  <c:v>70.739999999999995</c:v>
                </c:pt>
                <c:pt idx="13">
                  <c:v>71.11</c:v>
                </c:pt>
                <c:pt idx="14">
                  <c:v>72.06</c:v>
                </c:pt>
                <c:pt idx="15">
                  <c:v>73.62</c:v>
                </c:pt>
                <c:pt idx="16">
                  <c:v>74.349999999999994</c:v>
                </c:pt>
                <c:pt idx="17">
                  <c:v>73.94</c:v>
                </c:pt>
                <c:pt idx="18">
                  <c:v>73.2</c:v>
                </c:pt>
                <c:pt idx="19">
                  <c:v>71.819999999999993</c:v>
                </c:pt>
                <c:pt idx="20">
                  <c:v>69.61</c:v>
                </c:pt>
                <c:pt idx="21">
                  <c:v>70.400000000000006</c:v>
                </c:pt>
                <c:pt idx="22">
                  <c:v>70.63</c:v>
                </c:pt>
                <c:pt idx="23">
                  <c:v>71.67</c:v>
                </c:pt>
                <c:pt idx="24">
                  <c:v>72.959999999999994</c:v>
                </c:pt>
                <c:pt idx="25">
                  <c:v>74.83</c:v>
                </c:pt>
                <c:pt idx="26">
                  <c:v>74.7</c:v>
                </c:pt>
                <c:pt idx="27">
                  <c:v>76.150000000000006</c:v>
                </c:pt>
                <c:pt idx="28">
                  <c:v>78.39</c:v>
                </c:pt>
                <c:pt idx="29">
                  <c:v>79.97</c:v>
                </c:pt>
                <c:pt idx="30">
                  <c:v>82.63</c:v>
                </c:pt>
                <c:pt idx="31">
                  <c:v>86.95</c:v>
                </c:pt>
                <c:pt idx="32">
                  <c:v>88.8</c:v>
                </c:pt>
                <c:pt idx="33">
                  <c:v>93.08</c:v>
                </c:pt>
                <c:pt idx="34">
                  <c:v>95.07</c:v>
                </c:pt>
                <c:pt idx="35">
                  <c:v>99.41</c:v>
                </c:pt>
                <c:pt idx="36">
                  <c:v>102.55</c:v>
                </c:pt>
                <c:pt idx="37">
                  <c:v>102.87</c:v>
                </c:pt>
                <c:pt idx="38">
                  <c:v>102.46</c:v>
                </c:pt>
                <c:pt idx="39">
                  <c:v>103.63</c:v>
                </c:pt>
                <c:pt idx="40">
                  <c:v>106</c:v>
                </c:pt>
                <c:pt idx="41">
                  <c:v>105.98</c:v>
                </c:pt>
                <c:pt idx="42">
                  <c:v>108.02</c:v>
                </c:pt>
                <c:pt idx="43">
                  <c:v>108.98</c:v>
                </c:pt>
                <c:pt idx="44">
                  <c:v>111.19</c:v>
                </c:pt>
                <c:pt idx="45">
                  <c:v>111.77</c:v>
                </c:pt>
                <c:pt idx="46">
                  <c:v>112.33</c:v>
                </c:pt>
                <c:pt idx="47">
                  <c:v>116.65</c:v>
                </c:pt>
                <c:pt idx="48">
                  <c:v>121.3</c:v>
                </c:pt>
                <c:pt idx="49">
                  <c:v>124.84</c:v>
                </c:pt>
                <c:pt idx="50">
                  <c:v>127.1</c:v>
                </c:pt>
                <c:pt idx="51">
                  <c:v>131.87</c:v>
                </c:pt>
                <c:pt idx="52">
                  <c:v>132.19999999999999</c:v>
                </c:pt>
                <c:pt idx="53">
                  <c:v>135.5</c:v>
                </c:pt>
                <c:pt idx="54">
                  <c:v>137.51</c:v>
                </c:pt>
                <c:pt idx="55">
                  <c:v>141.94</c:v>
                </c:pt>
                <c:pt idx="56">
                  <c:v>146.68</c:v>
                </c:pt>
                <c:pt idx="57">
                  <c:v>146.80000000000001</c:v>
                </c:pt>
                <c:pt idx="58">
                  <c:v>149.96</c:v>
                </c:pt>
                <c:pt idx="59">
                  <c:v>153.19999999999999</c:v>
                </c:pt>
                <c:pt idx="60">
                  <c:v>151.51</c:v>
                </c:pt>
                <c:pt idx="61">
                  <c:v>154.88999999999999</c:v>
                </c:pt>
                <c:pt idx="62">
                  <c:v>162.44</c:v>
                </c:pt>
                <c:pt idx="63">
                  <c:v>160.38999999999999</c:v>
                </c:pt>
                <c:pt idx="64">
                  <c:v>162.59</c:v>
                </c:pt>
                <c:pt idx="65">
                  <c:v>168.89</c:v>
                </c:pt>
                <c:pt idx="66">
                  <c:v>171.34</c:v>
                </c:pt>
                <c:pt idx="67" formatCode="General">
                  <c:v>174.71</c:v>
                </c:pt>
                <c:pt idx="68" formatCode="General">
                  <c:v>179.05</c:v>
                </c:pt>
              </c:numCache>
            </c:numRef>
          </c:xVal>
          <c:yVal>
            <c:numRef>
              <c:f>Sheet1!$B$2:$B$70</c:f>
              <c:numCache>
                <c:formatCode>#,##0</c:formatCode>
                <c:ptCount val="69"/>
                <c:pt idx="0">
                  <c:v>10033</c:v>
                </c:pt>
                <c:pt idx="1">
                  <c:v>10197</c:v>
                </c:pt>
                <c:pt idx="2">
                  <c:v>10371</c:v>
                </c:pt>
                <c:pt idx="3">
                  <c:v>10697</c:v>
                </c:pt>
                <c:pt idx="4">
                  <c:v>10661</c:v>
                </c:pt>
                <c:pt idx="5">
                  <c:v>11172</c:v>
                </c:pt>
                <c:pt idx="6">
                  <c:v>11502</c:v>
                </c:pt>
                <c:pt idx="7">
                  <c:v>11589</c:v>
                </c:pt>
                <c:pt idx="8">
                  <c:v>11519</c:v>
                </c:pt>
                <c:pt idx="9">
                  <c:v>11811</c:v>
                </c:pt>
                <c:pt idx="10">
                  <c:v>11877</c:v>
                </c:pt>
                <c:pt idx="11">
                  <c:v>12097</c:v>
                </c:pt>
                <c:pt idx="12">
                  <c:v>12482</c:v>
                </c:pt>
                <c:pt idx="13">
                  <c:v>12766</c:v>
                </c:pt>
                <c:pt idx="14">
                  <c:v>13485</c:v>
                </c:pt>
                <c:pt idx="15">
                  <c:v>14144</c:v>
                </c:pt>
                <c:pt idx="16">
                  <c:v>14726</c:v>
                </c:pt>
                <c:pt idx="17">
                  <c:v>15198</c:v>
                </c:pt>
                <c:pt idx="18">
                  <c:v>15728</c:v>
                </c:pt>
                <c:pt idx="19">
                  <c:v>16102</c:v>
                </c:pt>
                <c:pt idx="20">
                  <c:v>16643</c:v>
                </c:pt>
                <c:pt idx="21">
                  <c:v>17191</c:v>
                </c:pt>
                <c:pt idx="22">
                  <c:v>17821</c:v>
                </c:pt>
                <c:pt idx="23">
                  <c:v>18725</c:v>
                </c:pt>
                <c:pt idx="24">
                  <c:v>18343</c:v>
                </c:pt>
                <c:pt idx="25">
                  <c:v>18613</c:v>
                </c:pt>
                <c:pt idx="26">
                  <c:v>19002</c:v>
                </c:pt>
                <c:pt idx="27">
                  <c:v>19406</c:v>
                </c:pt>
                <c:pt idx="28">
                  <c:v>20080</c:v>
                </c:pt>
                <c:pt idx="29">
                  <c:v>20248</c:v>
                </c:pt>
                <c:pt idx="30">
                  <c:v>20158</c:v>
                </c:pt>
                <c:pt idx="31">
                  <c:v>20458</c:v>
                </c:pt>
                <c:pt idx="32">
                  <c:v>20685</c:v>
                </c:pt>
                <c:pt idx="33">
                  <c:v>21214</c:v>
                </c:pt>
                <c:pt idx="34">
                  <c:v>22480</c:v>
                </c:pt>
                <c:pt idx="35">
                  <c:v>22960</c:v>
                </c:pt>
                <c:pt idx="36">
                  <c:v>23632</c:v>
                </c:pt>
                <c:pt idx="37">
                  <c:v>23929</c:v>
                </c:pt>
                <c:pt idx="38">
                  <c:v>24826</c:v>
                </c:pt>
                <c:pt idx="39">
                  <c:v>25340</c:v>
                </c:pt>
                <c:pt idx="40">
                  <c:v>25555</c:v>
                </c:pt>
                <c:pt idx="41">
                  <c:v>25395</c:v>
                </c:pt>
                <c:pt idx="42">
                  <c:v>26133</c:v>
                </c:pt>
                <c:pt idx="43">
                  <c:v>26216</c:v>
                </c:pt>
                <c:pt idx="44">
                  <c:v>26611</c:v>
                </c:pt>
                <c:pt idx="45">
                  <c:v>27180</c:v>
                </c:pt>
                <c:pt idx="46">
                  <c:v>27719</c:v>
                </c:pt>
                <c:pt idx="47">
                  <c:v>28397</c:v>
                </c:pt>
                <c:pt idx="48">
                  <c:v>29723</c:v>
                </c:pt>
                <c:pt idx="49">
                  <c:v>30350</c:v>
                </c:pt>
                <c:pt idx="50">
                  <c:v>31524</c:v>
                </c:pt>
                <c:pt idx="51">
                  <c:v>32075</c:v>
                </c:pt>
                <c:pt idx="52">
                  <c:v>32754</c:v>
                </c:pt>
                <c:pt idx="53">
                  <c:v>33342</c:v>
                </c:pt>
                <c:pt idx="54">
                  <c:v>34221</c:v>
                </c:pt>
                <c:pt idx="55">
                  <c:v>34424</c:v>
                </c:pt>
                <c:pt idx="56">
                  <c:v>35458</c:v>
                </c:pt>
                <c:pt idx="57">
                  <c:v>35866</c:v>
                </c:pt>
                <c:pt idx="58">
                  <c:v>36078</c:v>
                </c:pt>
                <c:pt idx="59">
                  <c:v>35616</c:v>
                </c:pt>
                <c:pt idx="60">
                  <c:v>35685</c:v>
                </c:pt>
                <c:pt idx="61">
                  <c:v>36307</c:v>
                </c:pt>
                <c:pt idx="62">
                  <c:v>37180</c:v>
                </c:pt>
                <c:pt idx="63">
                  <c:v>36411</c:v>
                </c:pt>
                <c:pt idx="64">
                  <c:v>37433</c:v>
                </c:pt>
                <c:pt idx="65">
                  <c:v>38702</c:v>
                </c:pt>
                <c:pt idx="66">
                  <c:v>38954</c:v>
                </c:pt>
                <c:pt idx="67">
                  <c:v>39155</c:v>
                </c:pt>
                <c:pt idx="68">
                  <c:v>39813</c:v>
                </c:pt>
              </c:numCache>
            </c:numRef>
          </c:yVal>
          <c:smooth val="0"/>
          <c:extLst>
            <c:ext xmlns:c16="http://schemas.microsoft.com/office/drawing/2014/chart" uri="{C3380CC4-5D6E-409C-BE32-E72D297353CC}">
              <c16:uniqueId val="{00000002-D27F-414F-8E18-6479A7D7B172}"/>
            </c:ext>
          </c:extLst>
        </c:ser>
        <c:dLbls>
          <c:showLegendKey val="0"/>
          <c:showVal val="0"/>
          <c:showCatName val="0"/>
          <c:showSerName val="0"/>
          <c:showPercent val="0"/>
          <c:showBubbleSize val="0"/>
        </c:dLbls>
        <c:axId val="606309544"/>
        <c:axId val="606313808"/>
      </c:scatterChart>
      <c:valAx>
        <c:axId val="606309544"/>
        <c:scaling>
          <c:orientation val="minMax"/>
          <c:min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b="1" i="0" baseline="0" dirty="0">
                    <a:solidFill>
                      <a:schemeClr val="tx1"/>
                    </a:solidFill>
                    <a:effectLst/>
                  </a:rPr>
                  <a:t>Energy Productivity (2009 $ GDP/MBtu of Energy)</a:t>
                </a:r>
                <a:endParaRPr lang="en-US" sz="1600" dirty="0">
                  <a:solidFill>
                    <a:schemeClr val="tx1"/>
                  </a:solidFill>
                  <a:effectLst/>
                </a:endParaRP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06313808"/>
        <c:crosses val="autoZero"/>
        <c:crossBetween val="midCat"/>
        <c:majorUnit val="20"/>
      </c:valAx>
      <c:valAx>
        <c:axId val="606313808"/>
        <c:scaling>
          <c:orientation val="minMax"/>
          <c:max val="5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b="1" i="0" baseline="0" dirty="0">
                    <a:solidFill>
                      <a:schemeClr val="tx1"/>
                    </a:solidFill>
                    <a:effectLst/>
                  </a:rPr>
                  <a:t>Per Capita Income (2009 Dollars)</a:t>
                </a:r>
                <a:endParaRPr lang="en-US" sz="1600" dirty="0">
                  <a:solidFill>
                    <a:schemeClr val="tx1"/>
                  </a:solidFill>
                  <a:effectLst/>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06309544"/>
        <c:crosses val="autoZero"/>
        <c:crossBetween val="midCat"/>
        <c:majorUnit val="1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2558802745814952E-2"/>
          <c:y val="5.3549382716049365E-2"/>
          <c:w val="0.8657906824147269"/>
          <c:h val="0.80698551569943977"/>
        </c:manualLayout>
      </c:layout>
      <c:lineChart>
        <c:grouping val="standard"/>
        <c:varyColors val="0"/>
        <c:ser>
          <c:idx val="0"/>
          <c:order val="0"/>
          <c:tx>
            <c:strRef>
              <c:f>Sheet1!$A$2</c:f>
              <c:strCache>
                <c:ptCount val="1"/>
                <c:pt idx="0">
                  <c:v>Conventional Models of 1980s</c:v>
                </c:pt>
              </c:strCache>
            </c:strRef>
          </c:tx>
          <c:spPr>
            <a:ln w="31750">
              <a:solidFill>
                <a:srgbClr val="C0504D"/>
              </a:solidFill>
            </a:ln>
          </c:spPr>
          <c:marker>
            <c:symbol val="none"/>
          </c:marker>
          <c:cat>
            <c:strRef>
              <c:f>Sheet1!$B$1:$CD$1</c:f>
              <c:strCach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strCache>
            </c:strRef>
          </c:cat>
          <c:val>
            <c:numRef>
              <c:f>Sheet1!$B$2:$CD$2</c:f>
              <c:numCache>
                <c:formatCode>General</c:formatCode>
                <c:ptCount val="81"/>
                <c:pt idx="10">
                  <c:v>78.099999999999994</c:v>
                </c:pt>
                <c:pt idx="11">
                  <c:v>80.7</c:v>
                </c:pt>
                <c:pt idx="12">
                  <c:v>83.4</c:v>
                </c:pt>
                <c:pt idx="13">
                  <c:v>86.1</c:v>
                </c:pt>
                <c:pt idx="14">
                  <c:v>89</c:v>
                </c:pt>
                <c:pt idx="15">
                  <c:v>91.9</c:v>
                </c:pt>
                <c:pt idx="16">
                  <c:v>95</c:v>
                </c:pt>
                <c:pt idx="17">
                  <c:v>98.1</c:v>
                </c:pt>
                <c:pt idx="18">
                  <c:v>101.4</c:v>
                </c:pt>
                <c:pt idx="19">
                  <c:v>104.8</c:v>
                </c:pt>
                <c:pt idx="20">
                  <c:v>108.2</c:v>
                </c:pt>
                <c:pt idx="21">
                  <c:v>111.8</c:v>
                </c:pt>
                <c:pt idx="22">
                  <c:v>115.5</c:v>
                </c:pt>
                <c:pt idx="23">
                  <c:v>119.4</c:v>
                </c:pt>
                <c:pt idx="24">
                  <c:v>123.3</c:v>
                </c:pt>
                <c:pt idx="25">
                  <c:v>127.4</c:v>
                </c:pt>
                <c:pt idx="26">
                  <c:v>131.6</c:v>
                </c:pt>
                <c:pt idx="27">
                  <c:v>136</c:v>
                </c:pt>
                <c:pt idx="28">
                  <c:v>140.5</c:v>
                </c:pt>
                <c:pt idx="29">
                  <c:v>145.19999999999999</c:v>
                </c:pt>
                <c:pt idx="30">
                  <c:v>150</c:v>
                </c:pt>
              </c:numCache>
            </c:numRef>
          </c:val>
          <c:smooth val="0"/>
          <c:extLst>
            <c:ext xmlns:c16="http://schemas.microsoft.com/office/drawing/2014/chart" uri="{C3380CC4-5D6E-409C-BE32-E72D297353CC}">
              <c16:uniqueId val="{00000000-A79D-4628-8FA0-542F5EB21BE6}"/>
            </c:ext>
          </c:extLst>
        </c:ser>
        <c:ser>
          <c:idx val="1"/>
          <c:order val="1"/>
          <c:tx>
            <c:strRef>
              <c:f>Sheet1!$A$3</c:f>
              <c:strCache>
                <c:ptCount val="1"/>
                <c:pt idx="0">
                  <c:v>Low Future</c:v>
                </c:pt>
              </c:strCache>
            </c:strRef>
          </c:tx>
          <c:spPr>
            <a:ln w="31750">
              <a:solidFill>
                <a:srgbClr val="008000"/>
              </a:solidFill>
            </a:ln>
          </c:spPr>
          <c:marker>
            <c:symbol val="none"/>
          </c:marker>
          <c:cat>
            <c:strRef>
              <c:f>Sheet1!$B$1:$CD$1</c:f>
              <c:strCach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strCache>
            </c:strRef>
          </c:cat>
          <c:val>
            <c:numRef>
              <c:f>Sheet1!$B$3:$CD$3</c:f>
              <c:numCache>
                <c:formatCode>General</c:formatCode>
                <c:ptCount val="81"/>
                <c:pt idx="10">
                  <c:v>78.099999999999994</c:v>
                </c:pt>
                <c:pt idx="11">
                  <c:v>79.7</c:v>
                </c:pt>
                <c:pt idx="12">
                  <c:v>81.3</c:v>
                </c:pt>
                <c:pt idx="13">
                  <c:v>82.7</c:v>
                </c:pt>
                <c:pt idx="14">
                  <c:v>84</c:v>
                </c:pt>
                <c:pt idx="15">
                  <c:v>85.2</c:v>
                </c:pt>
                <c:pt idx="16">
                  <c:v>86.3</c:v>
                </c:pt>
                <c:pt idx="17">
                  <c:v>87.3</c:v>
                </c:pt>
                <c:pt idx="18">
                  <c:v>88.3</c:v>
                </c:pt>
                <c:pt idx="19">
                  <c:v>89.1</c:v>
                </c:pt>
                <c:pt idx="20">
                  <c:v>89.8</c:v>
                </c:pt>
                <c:pt idx="21">
                  <c:v>90.5</c:v>
                </c:pt>
                <c:pt idx="22">
                  <c:v>91.1</c:v>
                </c:pt>
                <c:pt idx="23">
                  <c:v>91.5</c:v>
                </c:pt>
                <c:pt idx="24">
                  <c:v>91.9</c:v>
                </c:pt>
                <c:pt idx="25">
                  <c:v>92.3</c:v>
                </c:pt>
                <c:pt idx="26">
                  <c:v>92.5</c:v>
                </c:pt>
                <c:pt idx="27">
                  <c:v>92.7</c:v>
                </c:pt>
                <c:pt idx="28">
                  <c:v>92.8</c:v>
                </c:pt>
                <c:pt idx="29">
                  <c:v>92.9</c:v>
                </c:pt>
                <c:pt idx="30">
                  <c:v>92.8</c:v>
                </c:pt>
                <c:pt idx="31">
                  <c:v>92.7</c:v>
                </c:pt>
                <c:pt idx="32">
                  <c:v>92.6</c:v>
                </c:pt>
                <c:pt idx="33">
                  <c:v>92.4</c:v>
                </c:pt>
                <c:pt idx="34">
                  <c:v>92.1</c:v>
                </c:pt>
                <c:pt idx="35">
                  <c:v>91.8</c:v>
                </c:pt>
                <c:pt idx="36">
                  <c:v>91.4</c:v>
                </c:pt>
                <c:pt idx="37">
                  <c:v>91</c:v>
                </c:pt>
                <c:pt idx="38">
                  <c:v>90.5</c:v>
                </c:pt>
                <c:pt idx="39">
                  <c:v>90</c:v>
                </c:pt>
                <c:pt idx="40">
                  <c:v>89.5</c:v>
                </c:pt>
                <c:pt idx="41">
                  <c:v>88.9</c:v>
                </c:pt>
                <c:pt idx="42">
                  <c:v>88.2</c:v>
                </c:pt>
                <c:pt idx="43">
                  <c:v>87.6</c:v>
                </c:pt>
                <c:pt idx="44">
                  <c:v>86.9</c:v>
                </c:pt>
                <c:pt idx="45">
                  <c:v>86.1</c:v>
                </c:pt>
                <c:pt idx="46">
                  <c:v>85.4</c:v>
                </c:pt>
                <c:pt idx="47">
                  <c:v>84.6</c:v>
                </c:pt>
                <c:pt idx="48">
                  <c:v>83.8</c:v>
                </c:pt>
                <c:pt idx="49">
                  <c:v>83</c:v>
                </c:pt>
                <c:pt idx="50">
                  <c:v>82.1</c:v>
                </c:pt>
                <c:pt idx="51">
                  <c:v>81.3</c:v>
                </c:pt>
                <c:pt idx="52">
                  <c:v>80.400000000000006</c:v>
                </c:pt>
                <c:pt idx="53">
                  <c:v>79.5</c:v>
                </c:pt>
                <c:pt idx="54">
                  <c:v>78.599999999999994</c:v>
                </c:pt>
                <c:pt idx="55">
                  <c:v>77.7</c:v>
                </c:pt>
                <c:pt idx="56">
                  <c:v>76.8</c:v>
                </c:pt>
                <c:pt idx="57">
                  <c:v>75.900000000000006</c:v>
                </c:pt>
                <c:pt idx="58">
                  <c:v>75</c:v>
                </c:pt>
                <c:pt idx="59">
                  <c:v>74.099999999999994</c:v>
                </c:pt>
                <c:pt idx="60">
                  <c:v>73.2</c:v>
                </c:pt>
                <c:pt idx="61">
                  <c:v>72.3</c:v>
                </c:pt>
                <c:pt idx="62">
                  <c:v>71.400000000000006</c:v>
                </c:pt>
                <c:pt idx="63">
                  <c:v>70.5</c:v>
                </c:pt>
                <c:pt idx="64">
                  <c:v>69.7</c:v>
                </c:pt>
                <c:pt idx="65">
                  <c:v>68.900000000000006</c:v>
                </c:pt>
                <c:pt idx="66">
                  <c:v>68</c:v>
                </c:pt>
                <c:pt idx="67">
                  <c:v>67.2</c:v>
                </c:pt>
                <c:pt idx="68">
                  <c:v>66.5</c:v>
                </c:pt>
                <c:pt idx="69">
                  <c:v>65.7</c:v>
                </c:pt>
                <c:pt idx="70">
                  <c:v>65</c:v>
                </c:pt>
                <c:pt idx="71">
                  <c:v>64.3</c:v>
                </c:pt>
                <c:pt idx="72">
                  <c:v>63.7</c:v>
                </c:pt>
                <c:pt idx="73">
                  <c:v>63.1</c:v>
                </c:pt>
                <c:pt idx="74">
                  <c:v>62.5</c:v>
                </c:pt>
                <c:pt idx="75">
                  <c:v>62</c:v>
                </c:pt>
                <c:pt idx="76">
                  <c:v>61.5</c:v>
                </c:pt>
                <c:pt idx="77">
                  <c:v>61</c:v>
                </c:pt>
                <c:pt idx="78">
                  <c:v>60.6</c:v>
                </c:pt>
                <c:pt idx="79">
                  <c:v>60.3</c:v>
                </c:pt>
                <c:pt idx="80">
                  <c:v>60</c:v>
                </c:pt>
              </c:numCache>
            </c:numRef>
          </c:val>
          <c:smooth val="0"/>
          <c:extLst>
            <c:ext xmlns:c16="http://schemas.microsoft.com/office/drawing/2014/chart" uri="{C3380CC4-5D6E-409C-BE32-E72D297353CC}">
              <c16:uniqueId val="{00000001-A79D-4628-8FA0-542F5EB21BE6}"/>
            </c:ext>
          </c:extLst>
        </c:ser>
        <c:ser>
          <c:idx val="2"/>
          <c:order val="2"/>
          <c:tx>
            <c:strRef>
              <c:f>Sheet1!$A$4</c:f>
              <c:strCache>
                <c:ptCount val="1"/>
                <c:pt idx="0">
                  <c:v>Historical</c:v>
                </c:pt>
              </c:strCache>
            </c:strRef>
          </c:tx>
          <c:spPr>
            <a:ln>
              <a:solidFill>
                <a:srgbClr val="CC3300"/>
              </a:solidFill>
            </a:ln>
          </c:spPr>
          <c:marker>
            <c:symbol val="none"/>
          </c:marker>
          <c:cat>
            <c:strRef>
              <c:f>Sheet1!$B$1:$CD$1</c:f>
              <c:strCach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strCache>
            </c:strRef>
          </c:cat>
          <c:val>
            <c:numRef>
              <c:f>Sheet1!$B$4:$CD$4</c:f>
              <c:numCache>
                <c:formatCode>0.000</c:formatCode>
                <c:ptCount val="81"/>
                <c:pt idx="0">
                  <c:v>67.838324999999998</c:v>
                </c:pt>
                <c:pt idx="1">
                  <c:v>69.282843</c:v>
                </c:pt>
                <c:pt idx="2">
                  <c:v>72.687866999999997</c:v>
                </c:pt>
                <c:pt idx="3">
                  <c:v>75.683689999999999</c:v>
                </c:pt>
                <c:pt idx="4">
                  <c:v>73.962368999999995</c:v>
                </c:pt>
                <c:pt idx="5">
                  <c:v>71.964552999999995</c:v>
                </c:pt>
                <c:pt idx="6">
                  <c:v>75.974825999999993</c:v>
                </c:pt>
                <c:pt idx="7">
                  <c:v>77.961330000000004</c:v>
                </c:pt>
                <c:pt idx="8">
                  <c:v>79.950406000000001</c:v>
                </c:pt>
                <c:pt idx="9">
                  <c:v>80.858583999999993</c:v>
                </c:pt>
                <c:pt idx="10">
                  <c:v>78.066668000000007</c:v>
                </c:pt>
                <c:pt idx="11">
                  <c:v>76.105776000000006</c:v>
                </c:pt>
                <c:pt idx="12">
                  <c:v>73.099185000000006</c:v>
                </c:pt>
                <c:pt idx="13">
                  <c:v>72.970566000000005</c:v>
                </c:pt>
                <c:pt idx="14">
                  <c:v>76.631701000000007</c:v>
                </c:pt>
                <c:pt idx="15">
                  <c:v>76.392385000000004</c:v>
                </c:pt>
                <c:pt idx="16">
                  <c:v>76.647004999999993</c:v>
                </c:pt>
                <c:pt idx="17">
                  <c:v>79.054456000000002</c:v>
                </c:pt>
                <c:pt idx="18">
                  <c:v>82.709171999999995</c:v>
                </c:pt>
                <c:pt idx="19">
                  <c:v>84.785325</c:v>
                </c:pt>
                <c:pt idx="20">
                  <c:v>84.484553000000005</c:v>
                </c:pt>
                <c:pt idx="21">
                  <c:v>84.437217000000004</c:v>
                </c:pt>
                <c:pt idx="22">
                  <c:v>85.782166000000004</c:v>
                </c:pt>
                <c:pt idx="23">
                  <c:v>87.365525000000005</c:v>
                </c:pt>
                <c:pt idx="24">
                  <c:v>89.087340999999995</c:v>
                </c:pt>
                <c:pt idx="25">
                  <c:v>91.030608000000001</c:v>
                </c:pt>
                <c:pt idx="26">
                  <c:v>94.020527999999999</c:v>
                </c:pt>
                <c:pt idx="27">
                  <c:v>94.600341</c:v>
                </c:pt>
                <c:pt idx="28">
                  <c:v>95.017737999999994</c:v>
                </c:pt>
                <c:pt idx="29">
                  <c:v>96.648392000000001</c:v>
                </c:pt>
                <c:pt idx="30">
                  <c:v>98.816545000000005</c:v>
                </c:pt>
                <c:pt idx="31">
                  <c:v>96.169668999999999</c:v>
                </c:pt>
                <c:pt idx="32">
                  <c:v>97.643478000000002</c:v>
                </c:pt>
                <c:pt idx="33">
                  <c:v>97.917503999999994</c:v>
                </c:pt>
                <c:pt idx="34">
                  <c:v>100.089702</c:v>
                </c:pt>
                <c:pt idx="35">
                  <c:v>100.187721</c:v>
                </c:pt>
                <c:pt idx="36">
                  <c:v>99.484489999999994</c:v>
                </c:pt>
                <c:pt idx="37">
                  <c:v>101.014753</c:v>
                </c:pt>
                <c:pt idx="38">
                  <c:v>98.890754999999999</c:v>
                </c:pt>
                <c:pt idx="39">
                  <c:v>94.117614000000003</c:v>
                </c:pt>
                <c:pt idx="40">
                  <c:v>97.580056999999996</c:v>
                </c:pt>
                <c:pt idx="41">
                  <c:v>96.976026000000005</c:v>
                </c:pt>
                <c:pt idx="42">
                  <c:v>94.534976</c:v>
                </c:pt>
                <c:pt idx="43">
                  <c:v>97.340440999999998</c:v>
                </c:pt>
                <c:pt idx="44">
                  <c:v>98.490661000000003</c:v>
                </c:pt>
                <c:pt idx="45">
                  <c:v>97.526033999999996</c:v>
                </c:pt>
                <c:pt idx="46">
                  <c:v>97.581918999999999</c:v>
                </c:pt>
                <c:pt idx="47">
                  <c:v>97.735387000000003</c:v>
                </c:pt>
              </c:numCache>
            </c:numRef>
          </c:val>
          <c:smooth val="0"/>
          <c:extLst>
            <c:ext xmlns:c16="http://schemas.microsoft.com/office/drawing/2014/chart" uri="{C3380CC4-5D6E-409C-BE32-E72D297353CC}">
              <c16:uniqueId val="{00000002-A79D-4628-8FA0-542F5EB21BE6}"/>
            </c:ext>
          </c:extLst>
        </c:ser>
        <c:ser>
          <c:idx val="3"/>
          <c:order val="3"/>
          <c:tx>
            <c:strRef>
              <c:f>Sheet1!$A$5</c:f>
              <c:strCache>
                <c:ptCount val="1"/>
                <c:pt idx="0">
                  <c:v>AEO 2005</c:v>
                </c:pt>
              </c:strCache>
            </c:strRef>
          </c:tx>
          <c:spPr>
            <a:ln w="31750">
              <a:solidFill>
                <a:srgbClr val="7030A0"/>
              </a:solidFill>
            </a:ln>
          </c:spPr>
          <c:marker>
            <c:symbol val="none"/>
          </c:marker>
          <c:cat>
            <c:strRef>
              <c:f>Sheet1!$B$1:$CD$1</c:f>
              <c:strCach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strCache>
            </c:strRef>
          </c:cat>
          <c:val>
            <c:numRef>
              <c:f>Sheet1!$B$5:$CD$5</c:f>
              <c:numCache>
                <c:formatCode>General</c:formatCode>
                <c:ptCount val="81"/>
                <c:pt idx="34" formatCode="0.0">
                  <c:v>99.814880371093807</c:v>
                </c:pt>
                <c:pt idx="35" formatCode="0.0">
                  <c:v>101.846641540527</c:v>
                </c:pt>
                <c:pt idx="36" formatCode="0.0">
                  <c:v>103.583938598633</c:v>
                </c:pt>
                <c:pt idx="37" formatCode="0.0">
                  <c:v>105.569816589355</c:v>
                </c:pt>
                <c:pt idx="38" formatCode="0.0">
                  <c:v>107.805862426758</c:v>
                </c:pt>
                <c:pt idx="39" formatCode="0.0">
                  <c:v>109.683403015137</c:v>
                </c:pt>
                <c:pt idx="40" formatCode="0.0">
                  <c:v>111.274658203125</c:v>
                </c:pt>
                <c:pt idx="41" formatCode="0.0">
                  <c:v>112.860961914063</c:v>
                </c:pt>
                <c:pt idx="42" formatCode="0.0">
                  <c:v>114.34368896484401</c:v>
                </c:pt>
                <c:pt idx="43" formatCode="0.0">
                  <c:v>115.60529327392599</c:v>
                </c:pt>
                <c:pt idx="44" formatCode="0.0">
                  <c:v>117.08489227294901</c:v>
                </c:pt>
                <c:pt idx="45" formatCode="0.0">
                  <c:v>118.294242858887</c:v>
                </c:pt>
                <c:pt idx="46" formatCode="0.0">
                  <c:v>119.63932800293</c:v>
                </c:pt>
                <c:pt idx="47" formatCode="0.0">
                  <c:v>121.25921630859401</c:v>
                </c:pt>
                <c:pt idx="48" formatCode="0.0">
                  <c:v>122.78208160400401</c:v>
                </c:pt>
                <c:pt idx="49" formatCode="0.0">
                  <c:v>124.21157073974599</c:v>
                </c:pt>
                <c:pt idx="50" formatCode="0.0">
                  <c:v>125.60179138183599</c:v>
                </c:pt>
                <c:pt idx="51" formatCode="0.0">
                  <c:v>126.900840759277</c:v>
                </c:pt>
                <c:pt idx="52" formatCode="0.0">
                  <c:v>128.30511474609401</c:v>
                </c:pt>
                <c:pt idx="53" formatCode="0.0">
                  <c:v>129.85362243652301</c:v>
                </c:pt>
                <c:pt idx="54" formatCode="0.0">
                  <c:v>131.59901428222699</c:v>
                </c:pt>
                <c:pt idx="55" formatCode="0.0">
                  <c:v>133.17884826660199</c:v>
                </c:pt>
              </c:numCache>
            </c:numRef>
          </c:val>
          <c:smooth val="0"/>
          <c:extLst>
            <c:ext xmlns:c16="http://schemas.microsoft.com/office/drawing/2014/chart" uri="{C3380CC4-5D6E-409C-BE32-E72D297353CC}">
              <c16:uniqueId val="{00000003-A79D-4628-8FA0-542F5EB21BE6}"/>
            </c:ext>
          </c:extLst>
        </c:ser>
        <c:ser>
          <c:idx val="4"/>
          <c:order val="4"/>
          <c:tx>
            <c:strRef>
              <c:f>Sheet1!$A$6</c:f>
              <c:strCache>
                <c:ptCount val="1"/>
                <c:pt idx="0">
                  <c:v>AEO 2018</c:v>
                </c:pt>
              </c:strCache>
            </c:strRef>
          </c:tx>
          <c:spPr>
            <a:ln w="31750">
              <a:solidFill>
                <a:srgbClr val="C0504D"/>
              </a:solidFill>
            </a:ln>
          </c:spPr>
          <c:marker>
            <c:symbol val="none"/>
          </c:marker>
          <c:cat>
            <c:strRef>
              <c:f>Sheet1!$B$1:$CD$1</c:f>
              <c:strCach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strCache>
            </c:strRef>
          </c:cat>
          <c:val>
            <c:numRef>
              <c:f>Sheet1!$B$6:$CD$6</c:f>
              <c:numCache>
                <c:formatCode>General</c:formatCode>
                <c:ptCount val="81"/>
                <c:pt idx="47" formatCode="0.000">
                  <c:v>97.735387000000003</c:v>
                </c:pt>
                <c:pt idx="48" formatCode="#,##0.00">
                  <c:v>99.003510000000006</c:v>
                </c:pt>
                <c:pt idx="49" formatCode="#,##0.00">
                  <c:v>99.916518999999994</c:v>
                </c:pt>
                <c:pt idx="50" formatCode="#,##0.00">
                  <c:v>100.25625599999999</c:v>
                </c:pt>
                <c:pt idx="51" formatCode="#,##0.00">
                  <c:v>100.236366</c:v>
                </c:pt>
                <c:pt idx="52" formatCode="#,##0.00">
                  <c:v>100.159927</c:v>
                </c:pt>
                <c:pt idx="53" formatCode="#,##0.00">
                  <c:v>100.125061</c:v>
                </c:pt>
                <c:pt idx="54" formatCode="#,##0.00">
                  <c:v>100.233673</c:v>
                </c:pt>
                <c:pt idx="55" formatCode="#,##0.00">
                  <c:v>100.10307299999999</c:v>
                </c:pt>
                <c:pt idx="56" formatCode="#,##0.00">
                  <c:v>100.052589</c:v>
                </c:pt>
                <c:pt idx="57" formatCode="#,##0.00">
                  <c:v>100.200096</c:v>
                </c:pt>
                <c:pt idx="58" formatCode="#,##0.00">
                  <c:v>100.429993</c:v>
                </c:pt>
                <c:pt idx="59" formatCode="#,##0.00">
                  <c:v>100.603027</c:v>
                </c:pt>
                <c:pt idx="60" formatCode="#,##0.00">
                  <c:v>100.69779200000001</c:v>
                </c:pt>
                <c:pt idx="61" formatCode="#,##0.00">
                  <c:v>100.835449</c:v>
                </c:pt>
                <c:pt idx="62" formatCode="#,##0.00">
                  <c:v>100.978973</c:v>
                </c:pt>
                <c:pt idx="63" formatCode="#,##0.00">
                  <c:v>101.200478</c:v>
                </c:pt>
                <c:pt idx="64" formatCode="#,##0.00">
                  <c:v>101.454781</c:v>
                </c:pt>
                <c:pt idx="65" formatCode="#,##0.00">
                  <c:v>101.801956</c:v>
                </c:pt>
                <c:pt idx="66" formatCode="#,##0.00">
                  <c:v>102.149231</c:v>
                </c:pt>
                <c:pt idx="67" formatCode="#,##0.00">
                  <c:v>102.595428</c:v>
                </c:pt>
                <c:pt idx="68" formatCode="#,##0.00">
                  <c:v>103.106865</c:v>
                </c:pt>
                <c:pt idx="69" formatCode="#,##0.00">
                  <c:v>103.549149</c:v>
                </c:pt>
                <c:pt idx="70" formatCode="#,##0.00">
                  <c:v>103.97788199999999</c:v>
                </c:pt>
                <c:pt idx="71" formatCode="#,##0.00">
                  <c:v>104.416901</c:v>
                </c:pt>
                <c:pt idx="72" formatCode="#,##0.00">
                  <c:v>104.796013</c:v>
                </c:pt>
                <c:pt idx="73" formatCode="#,##0.00">
                  <c:v>105.261253</c:v>
                </c:pt>
                <c:pt idx="74" formatCode="#,##0.00">
                  <c:v>105.74189800000001</c:v>
                </c:pt>
                <c:pt idx="75" formatCode="#,##0.00">
                  <c:v>106.220337</c:v>
                </c:pt>
                <c:pt idx="76" formatCode="#,##0.00">
                  <c:v>106.729218</c:v>
                </c:pt>
                <c:pt idx="77" formatCode="#,##0.00">
                  <c:v>107.308533</c:v>
                </c:pt>
                <c:pt idx="78" formatCode="#,##0.00">
                  <c:v>107.89666699999999</c:v>
                </c:pt>
                <c:pt idx="79" formatCode="#,##0.00">
                  <c:v>108.475632</c:v>
                </c:pt>
                <c:pt idx="80" formatCode="#,##0.00">
                  <c:v>109.026741</c:v>
                </c:pt>
              </c:numCache>
            </c:numRef>
          </c:val>
          <c:smooth val="0"/>
          <c:extLst>
            <c:ext xmlns:c16="http://schemas.microsoft.com/office/drawing/2014/chart" uri="{C3380CC4-5D6E-409C-BE32-E72D297353CC}">
              <c16:uniqueId val="{00000004-A79D-4628-8FA0-542F5EB21BE6}"/>
            </c:ext>
          </c:extLst>
        </c:ser>
        <c:dLbls>
          <c:showLegendKey val="0"/>
          <c:showVal val="0"/>
          <c:showCatName val="0"/>
          <c:showSerName val="0"/>
          <c:showPercent val="0"/>
          <c:showBubbleSize val="0"/>
        </c:dLbls>
        <c:smooth val="0"/>
        <c:axId val="209857152"/>
        <c:axId val="209871232"/>
      </c:lineChart>
      <c:catAx>
        <c:axId val="209857152"/>
        <c:scaling>
          <c:orientation val="minMax"/>
        </c:scaling>
        <c:delete val="0"/>
        <c:axPos val="b"/>
        <c:numFmt formatCode="General" sourceLinked="1"/>
        <c:majorTickMark val="out"/>
        <c:minorTickMark val="none"/>
        <c:tickLblPos val="nextTo"/>
        <c:txPr>
          <a:bodyPr/>
          <a:lstStyle/>
          <a:p>
            <a:pPr>
              <a:defRPr sz="1400" b="1"/>
            </a:pPr>
            <a:endParaRPr lang="en-US"/>
          </a:p>
        </c:txPr>
        <c:crossAx val="209871232"/>
        <c:crosses val="autoZero"/>
        <c:auto val="1"/>
        <c:lblAlgn val="ctr"/>
        <c:lblOffset val="100"/>
        <c:tickLblSkip val="10"/>
        <c:noMultiLvlLbl val="0"/>
      </c:catAx>
      <c:valAx>
        <c:axId val="209871232"/>
        <c:scaling>
          <c:orientation val="minMax"/>
          <c:min val="40"/>
        </c:scaling>
        <c:delete val="0"/>
        <c:axPos val="l"/>
        <c:numFmt formatCode="General" sourceLinked="1"/>
        <c:majorTickMark val="out"/>
        <c:minorTickMark val="none"/>
        <c:tickLblPos val="nextTo"/>
        <c:txPr>
          <a:bodyPr/>
          <a:lstStyle/>
          <a:p>
            <a:pPr>
              <a:defRPr sz="1400" b="1"/>
            </a:pPr>
            <a:endParaRPr lang="en-US"/>
          </a:p>
        </c:txPr>
        <c:crossAx val="209857152"/>
        <c:crosses val="autoZero"/>
        <c:crossBetween val="between"/>
      </c:valAx>
      <c:spPr>
        <a:noFill/>
        <a:ln w="25398">
          <a:noFill/>
        </a:ln>
      </c:spPr>
    </c:plotArea>
    <c:plotVisOnly val="1"/>
    <c:dispBlanksAs val="gap"/>
    <c:showDLblsOverMax val="0"/>
  </c:chart>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373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373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373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373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FD7CE990-6645-45AF-A147-553AA0AA96D0}" type="slidenum">
              <a:rPr lang="en-US"/>
              <a:pPr>
                <a:defRPr/>
              </a:pPr>
              <a:t>‹#›</a:t>
            </a:fld>
            <a:endParaRPr lang="en-US"/>
          </a:p>
        </p:txBody>
      </p:sp>
    </p:spTree>
    <p:extLst>
      <p:ext uri="{BB962C8B-B14F-4D97-AF65-F5344CB8AC3E}">
        <p14:creationId xmlns:p14="http://schemas.microsoft.com/office/powerpoint/2010/main" val="39482290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9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9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9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9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0</a:t>
            </a:fld>
            <a:endParaRPr lang="en-US"/>
          </a:p>
        </p:txBody>
      </p:sp>
    </p:spTree>
    <p:extLst>
      <p:ext uri="{BB962C8B-B14F-4D97-AF65-F5344CB8AC3E}">
        <p14:creationId xmlns:p14="http://schemas.microsoft.com/office/powerpoint/2010/main" val="1279516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30</a:t>
            </a:fld>
            <a:endParaRPr lang="en-US"/>
          </a:p>
        </p:txBody>
      </p:sp>
    </p:spTree>
    <p:extLst>
      <p:ext uri="{BB962C8B-B14F-4D97-AF65-F5344CB8AC3E}">
        <p14:creationId xmlns:p14="http://schemas.microsoft.com/office/powerpoint/2010/main" val="3595198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32</a:t>
            </a:fld>
            <a:endParaRPr lang="en-US"/>
          </a:p>
        </p:txBody>
      </p:sp>
    </p:spTree>
    <p:extLst>
      <p:ext uri="{BB962C8B-B14F-4D97-AF65-F5344CB8AC3E}">
        <p14:creationId xmlns:p14="http://schemas.microsoft.com/office/powerpoint/2010/main" val="1260817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33</a:t>
            </a:fld>
            <a:endParaRPr lang="en-US"/>
          </a:p>
        </p:txBody>
      </p:sp>
    </p:spTree>
    <p:extLst>
      <p:ext uri="{BB962C8B-B14F-4D97-AF65-F5344CB8AC3E}">
        <p14:creationId xmlns:p14="http://schemas.microsoft.com/office/powerpoint/2010/main" val="374169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16</a:t>
            </a:fld>
            <a:endParaRPr lang="en-US"/>
          </a:p>
        </p:txBody>
      </p:sp>
    </p:spTree>
    <p:extLst>
      <p:ext uri="{BB962C8B-B14F-4D97-AF65-F5344CB8AC3E}">
        <p14:creationId xmlns:p14="http://schemas.microsoft.com/office/powerpoint/2010/main" val="139706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17</a:t>
            </a:fld>
            <a:endParaRPr lang="en-US"/>
          </a:p>
        </p:txBody>
      </p:sp>
    </p:spTree>
    <p:extLst>
      <p:ext uri="{BB962C8B-B14F-4D97-AF65-F5344CB8AC3E}">
        <p14:creationId xmlns:p14="http://schemas.microsoft.com/office/powerpoint/2010/main" val="985919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18</a:t>
            </a:fld>
            <a:endParaRPr lang="en-US"/>
          </a:p>
        </p:txBody>
      </p:sp>
    </p:spTree>
    <p:extLst>
      <p:ext uri="{BB962C8B-B14F-4D97-AF65-F5344CB8AC3E}">
        <p14:creationId xmlns:p14="http://schemas.microsoft.com/office/powerpoint/2010/main" val="423889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19</a:t>
            </a:fld>
            <a:endParaRPr lang="en-US"/>
          </a:p>
        </p:txBody>
      </p:sp>
    </p:spTree>
    <p:extLst>
      <p:ext uri="{BB962C8B-B14F-4D97-AF65-F5344CB8AC3E}">
        <p14:creationId xmlns:p14="http://schemas.microsoft.com/office/powerpoint/2010/main" val="3696886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44A685-9B00-4CE8-8493-03E2852CE73A}" type="slidenum">
              <a:rPr lang="en-US" smtClean="0"/>
              <a:t>25</a:t>
            </a:fld>
            <a:endParaRPr lang="en-US"/>
          </a:p>
        </p:txBody>
      </p:sp>
    </p:spTree>
    <p:extLst>
      <p:ext uri="{BB962C8B-B14F-4D97-AF65-F5344CB8AC3E}">
        <p14:creationId xmlns:p14="http://schemas.microsoft.com/office/powerpoint/2010/main" val="1079404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27</a:t>
            </a:fld>
            <a:endParaRPr lang="en-US"/>
          </a:p>
        </p:txBody>
      </p:sp>
    </p:spTree>
    <p:extLst>
      <p:ext uri="{BB962C8B-B14F-4D97-AF65-F5344CB8AC3E}">
        <p14:creationId xmlns:p14="http://schemas.microsoft.com/office/powerpoint/2010/main" val="1923887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28</a:t>
            </a:fld>
            <a:endParaRPr lang="en-US"/>
          </a:p>
        </p:txBody>
      </p:sp>
    </p:spTree>
    <p:extLst>
      <p:ext uri="{BB962C8B-B14F-4D97-AF65-F5344CB8AC3E}">
        <p14:creationId xmlns:p14="http://schemas.microsoft.com/office/powerpoint/2010/main" val="1758976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29</a:t>
            </a:fld>
            <a:endParaRPr lang="en-US"/>
          </a:p>
        </p:txBody>
      </p:sp>
    </p:spTree>
    <p:extLst>
      <p:ext uri="{BB962C8B-B14F-4D97-AF65-F5344CB8AC3E}">
        <p14:creationId xmlns:p14="http://schemas.microsoft.com/office/powerpoint/2010/main" val="3257010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1028700" y="2057400"/>
            <a:ext cx="7086600" cy="1371600"/>
          </a:xfrm>
        </p:spPr>
        <p:txBody>
          <a:bodyPr/>
          <a:lstStyle>
            <a:lvl1pPr algn="ctr">
              <a:defRPr>
                <a:solidFill>
                  <a:srgbClr val="002060"/>
                </a:solidFill>
                <a:effectLst>
                  <a:outerShdw blurRad="38100" dist="38100" dir="2700000" algn="tl">
                    <a:srgbClr val="000000">
                      <a:alpha val="43137"/>
                    </a:srgbClr>
                  </a:outerShdw>
                </a:effectLst>
              </a:defRPr>
            </a:lvl1pPr>
          </a:lstStyle>
          <a:p>
            <a:pPr lvl="0"/>
            <a:r>
              <a:rPr lang="en-US" noProof="0"/>
              <a:t>Click to edit Master title style</a:t>
            </a:r>
          </a:p>
        </p:txBody>
      </p:sp>
      <p:sp>
        <p:nvSpPr>
          <p:cNvPr id="33795" name="Rectangle 3"/>
          <p:cNvSpPr>
            <a:spLocks noGrp="1" noChangeArrowheads="1"/>
          </p:cNvSpPr>
          <p:nvPr>
            <p:ph type="subTitle" idx="1"/>
          </p:nvPr>
        </p:nvSpPr>
        <p:spPr>
          <a:xfrm>
            <a:off x="1028700" y="3810000"/>
            <a:ext cx="7086600" cy="1828800"/>
          </a:xfrm>
        </p:spPr>
        <p:txBody>
          <a:bodyPr/>
          <a:lstStyle>
            <a:lvl1pPr marL="0" indent="0" algn="ctr">
              <a:defRPr>
                <a:solidFill>
                  <a:srgbClr val="002060"/>
                </a:solidFill>
              </a:defRPr>
            </a:lvl1pPr>
          </a:lstStyle>
          <a:p>
            <a:pPr lvl="0"/>
            <a:r>
              <a:rPr lang="en-US" noProof="0" dirty="0"/>
              <a:t>Click to edit Master subtitle style</a:t>
            </a:r>
          </a:p>
        </p:txBody>
      </p:sp>
      <p:sp>
        <p:nvSpPr>
          <p:cNvPr id="43009" name="Rectangle 1"/>
          <p:cNvSpPr>
            <a:spLocks noChangeArrowheads="1"/>
          </p:cNvSpPr>
          <p:nvPr userDrawn="1"/>
        </p:nvSpPr>
        <p:spPr bwMode="auto">
          <a:xfrm>
            <a:off x="914400" y="441811"/>
            <a:ext cx="5791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800" b="1" i="0" u="none" strike="noStrike" cap="none" normalizeH="0" baseline="0" dirty="0">
                <a:ln>
                  <a:noFill/>
                </a:ln>
                <a:solidFill>
                  <a:srgbClr val="1F497D"/>
                </a:solidFill>
                <a:effectLst/>
                <a:latin typeface="Calibri" pitchFamily="34" charset="0"/>
                <a:ea typeface="Calibri" pitchFamily="34" charset="0"/>
                <a:cs typeface="Calibri" pitchFamily="34" charset="0"/>
              </a:rPr>
              <a:t>Economic and Human Dimensions Research Associates </a:t>
            </a:r>
            <a:r>
              <a:rPr kumimoji="0" lang="en-US" sz="1800" b="1" i="0" u="none" strike="noStrike" cap="none" normalizeH="0" baseline="0" dirty="0">
                <a:ln>
                  <a:noFill/>
                </a:ln>
                <a:solidFill>
                  <a:srgbClr val="C00000"/>
                </a:solidFill>
                <a:effectLst/>
                <a:latin typeface="Calibri" pitchFamily="34" charset="0"/>
                <a:ea typeface="Calibri" pitchFamily="34" charset="0"/>
                <a:cs typeface="Calibri" pitchFamily="34"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002060"/>
                </a:solidFill>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idx="1"/>
          </p:nvPr>
        </p:nvSpPr>
        <p:spPr/>
        <p:txBody>
          <a:bodyPr/>
          <a:lstStyle>
            <a:lvl2pPr>
              <a:buClr>
                <a:srgbClr val="C00000"/>
              </a:buClr>
              <a:buSzPct val="120000"/>
              <a:buFont typeface="Arial" pitchFamily="34" charset="0"/>
              <a:buChar char="•"/>
              <a:defRPr/>
            </a:lvl2pPr>
            <a:lvl3pPr>
              <a:buClr>
                <a:srgbClr val="C00000"/>
              </a:buClr>
              <a:buSzPct val="120000"/>
              <a:buFont typeface="Arial"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
          <p:cNvSpPr>
            <a:spLocks noChangeArrowheads="1"/>
          </p:cNvSpPr>
          <p:nvPr userDrawn="1"/>
        </p:nvSpPr>
        <p:spPr bwMode="auto">
          <a:xfrm>
            <a:off x="661065" y="6242447"/>
            <a:ext cx="5092035"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600" b="1" i="0" u="none" strike="noStrike" cap="none" normalizeH="0" baseline="0" dirty="0">
                <a:ln>
                  <a:noFill/>
                </a:ln>
                <a:solidFill>
                  <a:srgbClr val="1F497D"/>
                </a:solidFill>
                <a:effectLst/>
                <a:latin typeface="Calibri" pitchFamily="34" charset="0"/>
                <a:ea typeface="Calibri" pitchFamily="34" charset="0"/>
                <a:cs typeface="Calibri" pitchFamily="34" charset="0"/>
              </a:rPr>
              <a:t>Economic and Human Dimensions Research Associates </a:t>
            </a:r>
            <a:r>
              <a:rPr kumimoji="0" lang="en-US" sz="1600" b="1" i="0" u="none" strike="noStrike" cap="none" normalizeH="0" baseline="0" dirty="0">
                <a:ln>
                  <a:noFill/>
                </a:ln>
                <a:solidFill>
                  <a:srgbClr val="C00000"/>
                </a:solidFill>
                <a:effectLst/>
                <a:latin typeface="Calibri" pitchFamily="34" charset="0"/>
                <a:ea typeface="Calibri" pitchFamily="34" charset="0"/>
                <a:cs typeface="Calibri" pitchFamily="34" charset="0"/>
              </a:rPr>
              <a:t>::..</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6"/>
          <p:cNvSpPr>
            <a:spLocks noGrp="1" noChangeArrowheads="1"/>
          </p:cNvSpPr>
          <p:nvPr>
            <p:ph type="sldNum" sz="quarter" idx="4"/>
          </p:nvPr>
        </p:nvSpPr>
        <p:spPr>
          <a:xfrm>
            <a:off x="7696200" y="6271332"/>
            <a:ext cx="990600" cy="457200"/>
          </a:xfrm>
          <a:prstGeom prst="rect">
            <a:avLst/>
          </a:prstGeom>
        </p:spPr>
        <p:txBody>
          <a:bodyPr anchor="t"/>
          <a:lstStyle>
            <a:lvl1pPr algn="r">
              <a:defRPr sz="1600">
                <a:solidFill>
                  <a:schemeClr val="bg1">
                    <a:lumMod val="50000"/>
                  </a:schemeClr>
                </a:solidFill>
                <a:latin typeface="Calibri" panose="020F0502020204030204" pitchFamily="34" charset="0"/>
              </a:defRPr>
            </a:lvl1pPr>
          </a:lstStyle>
          <a:p>
            <a:pPr>
              <a:defRPr/>
            </a:pPr>
            <a:fld id="{61D36AA1-C76B-46EF-A05C-B330D9E4862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002060"/>
                </a:solidFill>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sz="half" idx="1"/>
          </p:nvPr>
        </p:nvSpPr>
        <p:spPr>
          <a:xfrm>
            <a:off x="762000" y="1981200"/>
            <a:ext cx="3886200" cy="4114800"/>
          </a:xfrm>
        </p:spPr>
        <p:txBody>
          <a:bodyPr/>
          <a:lstStyle>
            <a:lvl1pPr>
              <a:defRPr sz="2800"/>
            </a:lvl1pPr>
            <a:lvl2pPr>
              <a:buClr>
                <a:srgbClr val="C00000"/>
              </a:buClr>
              <a:buSzPct val="12000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0" y="1981200"/>
            <a:ext cx="3886200" cy="4114800"/>
          </a:xfrm>
        </p:spPr>
        <p:txBody>
          <a:bodyPr/>
          <a:lstStyle>
            <a:lvl1pPr>
              <a:defRPr sz="2800"/>
            </a:lvl1pPr>
            <a:lvl2pPr>
              <a:buClr>
                <a:srgbClr val="C00000"/>
              </a:buClr>
              <a:buSzPct val="120000"/>
              <a:buFont typeface="Arial" pitchFamily="34" charset="0"/>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6"/>
          <p:cNvSpPr>
            <a:spLocks noGrp="1" noChangeArrowheads="1"/>
          </p:cNvSpPr>
          <p:nvPr>
            <p:ph type="sldNum" sz="quarter" idx="4"/>
          </p:nvPr>
        </p:nvSpPr>
        <p:spPr>
          <a:xfrm>
            <a:off x="7696200" y="6271332"/>
            <a:ext cx="990600" cy="457200"/>
          </a:xfrm>
          <a:prstGeom prst="rect">
            <a:avLst/>
          </a:prstGeom>
        </p:spPr>
        <p:txBody>
          <a:bodyPr anchor="t"/>
          <a:lstStyle>
            <a:lvl1pPr algn="r">
              <a:defRPr sz="1600">
                <a:solidFill>
                  <a:schemeClr val="bg1">
                    <a:lumMod val="50000"/>
                  </a:schemeClr>
                </a:solidFill>
                <a:latin typeface="Calibri" panose="020F0502020204030204" pitchFamily="34" charset="0"/>
              </a:defRPr>
            </a:lvl1pPr>
          </a:lstStyle>
          <a:p>
            <a:pPr>
              <a:defRPr/>
            </a:pPr>
            <a:fld id="{61D36AA1-C76B-46EF-A05C-B330D9E4862B}"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002060"/>
                </a:solidFill>
                <a:effectLst>
                  <a:outerShdw blurRad="38100" dist="38100" dir="2700000" algn="tl">
                    <a:srgbClr val="000000">
                      <a:alpha val="43137"/>
                    </a:srgbClr>
                  </a:outerShdw>
                </a:effectLst>
              </a:defRPr>
            </a:lvl1pPr>
          </a:lstStyle>
          <a:p>
            <a:r>
              <a:rPr lang="en-US"/>
              <a:t>Click to edit Master title style</a:t>
            </a:r>
          </a:p>
        </p:txBody>
      </p:sp>
      <p:sp>
        <p:nvSpPr>
          <p:cNvPr id="9" name="Rectangle 1"/>
          <p:cNvSpPr>
            <a:spLocks noChangeArrowheads="1"/>
          </p:cNvSpPr>
          <p:nvPr userDrawn="1"/>
        </p:nvSpPr>
        <p:spPr bwMode="auto">
          <a:xfrm>
            <a:off x="661065" y="6242447"/>
            <a:ext cx="5092035"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600" b="1" i="0" u="none" strike="noStrike" cap="none" normalizeH="0" baseline="0" dirty="0">
                <a:ln>
                  <a:noFill/>
                </a:ln>
                <a:solidFill>
                  <a:srgbClr val="1F497D"/>
                </a:solidFill>
                <a:effectLst/>
                <a:latin typeface="Calibri" pitchFamily="34" charset="0"/>
                <a:ea typeface="Calibri" pitchFamily="34" charset="0"/>
                <a:cs typeface="Calibri" pitchFamily="34" charset="0"/>
              </a:rPr>
              <a:t>Economic and Human Dimensions Research Associates </a:t>
            </a:r>
            <a:r>
              <a:rPr kumimoji="0" lang="en-US" sz="1600" b="1" i="0" u="none" strike="noStrike" cap="none" normalizeH="0" baseline="0" dirty="0">
                <a:ln>
                  <a:noFill/>
                </a:ln>
                <a:solidFill>
                  <a:srgbClr val="C00000"/>
                </a:solidFill>
                <a:effectLst/>
                <a:latin typeface="Calibri" pitchFamily="34" charset="0"/>
                <a:ea typeface="Calibri" pitchFamily="34" charset="0"/>
                <a:cs typeface="Calibri" pitchFamily="34" charset="0"/>
              </a:rPr>
              <a:t>::..</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6"/>
          <p:cNvSpPr>
            <a:spLocks noGrp="1" noChangeArrowheads="1"/>
          </p:cNvSpPr>
          <p:nvPr>
            <p:ph type="sldNum" sz="quarter" idx="4"/>
          </p:nvPr>
        </p:nvSpPr>
        <p:spPr>
          <a:xfrm>
            <a:off x="7696200" y="6271332"/>
            <a:ext cx="990600" cy="457200"/>
          </a:xfrm>
          <a:prstGeom prst="rect">
            <a:avLst/>
          </a:prstGeom>
        </p:spPr>
        <p:txBody>
          <a:bodyPr anchor="t"/>
          <a:lstStyle>
            <a:lvl1pPr algn="r">
              <a:defRPr sz="1600">
                <a:solidFill>
                  <a:schemeClr val="bg1">
                    <a:lumMod val="50000"/>
                  </a:schemeClr>
                </a:solidFill>
                <a:latin typeface="Calibri" panose="020F0502020204030204" pitchFamily="34" charset="0"/>
              </a:defRPr>
            </a:lvl1pPr>
          </a:lstStyle>
          <a:p>
            <a:pPr>
              <a:defRPr/>
            </a:pPr>
            <a:fld id="{61D36AA1-C76B-46EF-A05C-B330D9E4862B}"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1"/>
          <p:cNvSpPr>
            <a:spLocks noChangeArrowheads="1"/>
          </p:cNvSpPr>
          <p:nvPr userDrawn="1"/>
        </p:nvSpPr>
        <p:spPr bwMode="auto">
          <a:xfrm>
            <a:off x="661065" y="6242447"/>
            <a:ext cx="5092035"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600" b="1" i="0" u="none" strike="noStrike" cap="none" normalizeH="0" baseline="0" dirty="0">
                <a:ln>
                  <a:noFill/>
                </a:ln>
                <a:solidFill>
                  <a:srgbClr val="1F497D"/>
                </a:solidFill>
                <a:effectLst/>
                <a:latin typeface="Calibri" pitchFamily="34" charset="0"/>
                <a:ea typeface="Calibri" pitchFamily="34" charset="0"/>
                <a:cs typeface="Calibri" pitchFamily="34" charset="0"/>
              </a:rPr>
              <a:t>Economic and Human Dimensions Research Associates </a:t>
            </a:r>
            <a:r>
              <a:rPr kumimoji="0" lang="en-US" sz="1600" b="1" i="0" u="none" strike="noStrike" cap="none" normalizeH="0" baseline="0" dirty="0">
                <a:ln>
                  <a:noFill/>
                </a:ln>
                <a:solidFill>
                  <a:srgbClr val="C00000"/>
                </a:solidFill>
                <a:effectLst/>
                <a:latin typeface="Calibri" pitchFamily="34" charset="0"/>
                <a:ea typeface="Calibri" pitchFamily="34" charset="0"/>
                <a:cs typeface="Calibri" pitchFamily="34" charset="0"/>
              </a:rPr>
              <a:t>::..</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6"/>
          <p:cNvSpPr>
            <a:spLocks noGrp="1" noChangeArrowheads="1"/>
          </p:cNvSpPr>
          <p:nvPr>
            <p:ph type="sldNum" sz="quarter" idx="4"/>
          </p:nvPr>
        </p:nvSpPr>
        <p:spPr>
          <a:xfrm>
            <a:off x="7696200" y="6271332"/>
            <a:ext cx="990600" cy="457200"/>
          </a:xfrm>
          <a:prstGeom prst="rect">
            <a:avLst/>
          </a:prstGeom>
        </p:spPr>
        <p:txBody>
          <a:bodyPr anchor="t"/>
          <a:lstStyle>
            <a:lvl1pPr algn="r">
              <a:defRPr sz="1600">
                <a:solidFill>
                  <a:schemeClr val="bg1">
                    <a:lumMod val="50000"/>
                  </a:schemeClr>
                </a:solidFill>
                <a:latin typeface="Calibri" panose="020F0502020204030204" pitchFamily="34" charset="0"/>
              </a:defRPr>
            </a:lvl1pPr>
          </a:lstStyle>
          <a:p>
            <a:pPr>
              <a:defRPr/>
            </a:pPr>
            <a:fld id="{61D36AA1-C76B-46EF-A05C-B330D9E4862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762000" y="609600"/>
            <a:ext cx="7924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762000" y="1981200"/>
            <a:ext cx="7924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
          <p:cNvSpPr>
            <a:spLocks noChangeArrowheads="1"/>
          </p:cNvSpPr>
          <p:nvPr userDrawn="1"/>
        </p:nvSpPr>
        <p:spPr bwMode="auto">
          <a:xfrm>
            <a:off x="661065" y="6242447"/>
            <a:ext cx="5092035"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600" b="1" i="0" u="none" strike="noStrike" cap="none" normalizeH="0" baseline="0" dirty="0">
                <a:ln>
                  <a:noFill/>
                </a:ln>
                <a:solidFill>
                  <a:srgbClr val="1F497D"/>
                </a:solidFill>
                <a:effectLst/>
                <a:latin typeface="Calibri" pitchFamily="34" charset="0"/>
                <a:ea typeface="Calibri" pitchFamily="34" charset="0"/>
                <a:cs typeface="Calibri" pitchFamily="34" charset="0"/>
              </a:rPr>
              <a:t>Economic and Human Dimensions Research Associates </a:t>
            </a:r>
            <a:r>
              <a:rPr kumimoji="0" lang="en-US" sz="1600" b="1" i="0" u="none" strike="noStrike" cap="none" normalizeH="0" baseline="0" dirty="0">
                <a:ln>
                  <a:noFill/>
                </a:ln>
                <a:solidFill>
                  <a:srgbClr val="C00000"/>
                </a:solidFill>
                <a:effectLst/>
                <a:latin typeface="Calibri" pitchFamily="34" charset="0"/>
                <a:ea typeface="Calibri" pitchFamily="34" charset="0"/>
                <a:cs typeface="Calibri" pitchFamily="34" charset="0"/>
              </a:rPr>
              <a:t>::..</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6"/>
          <p:cNvSpPr>
            <a:spLocks noGrp="1" noChangeArrowheads="1"/>
          </p:cNvSpPr>
          <p:nvPr>
            <p:ph type="sldNum" sz="quarter" idx="4"/>
          </p:nvPr>
        </p:nvSpPr>
        <p:spPr>
          <a:xfrm>
            <a:off x="7696200" y="6271332"/>
            <a:ext cx="990600" cy="457200"/>
          </a:xfrm>
          <a:prstGeom prst="rect">
            <a:avLst/>
          </a:prstGeom>
        </p:spPr>
        <p:txBody>
          <a:bodyPr anchor="t"/>
          <a:lstStyle>
            <a:lvl1pPr algn="r">
              <a:defRPr sz="1600">
                <a:solidFill>
                  <a:schemeClr val="bg1">
                    <a:lumMod val="50000"/>
                  </a:schemeClr>
                </a:solidFill>
                <a:latin typeface="Calibri" panose="020F0502020204030204" pitchFamily="34" charset="0"/>
              </a:defRPr>
            </a:lvl1pPr>
          </a:lstStyle>
          <a:p>
            <a:pPr>
              <a:defRPr/>
            </a:pPr>
            <a:fld id="{61D36AA1-C76B-46EF-A05C-B330D9E4862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04" r:id="rId2"/>
    <p:sldLayoutId id="2147483706" r:id="rId3"/>
    <p:sldLayoutId id="2147483708" r:id="rId4"/>
    <p:sldLayoutId id="2147483709" r:id="rId5"/>
  </p:sldLayoutIdLst>
  <p:hf hdr="0" ftr="0" dt="0"/>
  <p:txStyles>
    <p:titleStyle>
      <a:lvl1pPr algn="ctr" rtl="0" eaLnBrk="0" fontAlgn="base" hangingPunct="0">
        <a:spcBef>
          <a:spcPct val="0"/>
        </a:spcBef>
        <a:spcAft>
          <a:spcPct val="0"/>
        </a:spcAft>
        <a:defRPr sz="3600" b="1">
          <a:solidFill>
            <a:srgbClr val="002060"/>
          </a:solidFill>
          <a:latin typeface="+mj-lt"/>
          <a:ea typeface="+mj-ea"/>
          <a:cs typeface="+mj-cs"/>
        </a:defRPr>
      </a:lvl1pPr>
      <a:lvl2pPr algn="l" rtl="0" eaLnBrk="0" fontAlgn="base" hangingPunct="0">
        <a:spcBef>
          <a:spcPct val="0"/>
        </a:spcBef>
        <a:spcAft>
          <a:spcPct val="0"/>
        </a:spcAft>
        <a:defRPr sz="3600" b="1">
          <a:solidFill>
            <a:srgbClr val="323232"/>
          </a:solidFill>
          <a:latin typeface="Arial" charset="0"/>
          <a:ea typeface="Osaka" pitchFamily="-96" charset="-128"/>
        </a:defRPr>
      </a:lvl2pPr>
      <a:lvl3pPr algn="l" rtl="0" eaLnBrk="0" fontAlgn="base" hangingPunct="0">
        <a:spcBef>
          <a:spcPct val="0"/>
        </a:spcBef>
        <a:spcAft>
          <a:spcPct val="0"/>
        </a:spcAft>
        <a:defRPr sz="3600" b="1">
          <a:solidFill>
            <a:srgbClr val="323232"/>
          </a:solidFill>
          <a:latin typeface="Arial" charset="0"/>
          <a:ea typeface="Osaka" pitchFamily="-96" charset="-128"/>
        </a:defRPr>
      </a:lvl3pPr>
      <a:lvl4pPr algn="l" rtl="0" eaLnBrk="0" fontAlgn="base" hangingPunct="0">
        <a:spcBef>
          <a:spcPct val="0"/>
        </a:spcBef>
        <a:spcAft>
          <a:spcPct val="0"/>
        </a:spcAft>
        <a:defRPr sz="3600" b="1">
          <a:solidFill>
            <a:srgbClr val="323232"/>
          </a:solidFill>
          <a:latin typeface="Arial" charset="0"/>
          <a:ea typeface="Osaka" pitchFamily="-96" charset="-128"/>
        </a:defRPr>
      </a:lvl4pPr>
      <a:lvl5pPr algn="l" rtl="0" eaLnBrk="0" fontAlgn="base" hangingPunct="0">
        <a:spcBef>
          <a:spcPct val="0"/>
        </a:spcBef>
        <a:spcAft>
          <a:spcPct val="0"/>
        </a:spcAft>
        <a:defRPr sz="3600" b="1">
          <a:solidFill>
            <a:srgbClr val="323232"/>
          </a:solidFill>
          <a:latin typeface="Arial" charset="0"/>
          <a:ea typeface="Osaka" pitchFamily="-96" charset="-128"/>
        </a:defRPr>
      </a:lvl5pPr>
      <a:lvl6pPr marL="457200" algn="l" rtl="0" fontAlgn="base">
        <a:spcBef>
          <a:spcPct val="0"/>
        </a:spcBef>
        <a:spcAft>
          <a:spcPct val="0"/>
        </a:spcAft>
        <a:defRPr sz="3600" b="1">
          <a:solidFill>
            <a:srgbClr val="323232"/>
          </a:solidFill>
          <a:latin typeface="Arial" charset="0"/>
          <a:ea typeface="Osaka" pitchFamily="-96" charset="-128"/>
        </a:defRPr>
      </a:lvl6pPr>
      <a:lvl7pPr marL="914400" algn="l" rtl="0" fontAlgn="base">
        <a:spcBef>
          <a:spcPct val="0"/>
        </a:spcBef>
        <a:spcAft>
          <a:spcPct val="0"/>
        </a:spcAft>
        <a:defRPr sz="3600" b="1">
          <a:solidFill>
            <a:srgbClr val="323232"/>
          </a:solidFill>
          <a:latin typeface="Arial" charset="0"/>
          <a:ea typeface="Osaka" pitchFamily="-96" charset="-128"/>
        </a:defRPr>
      </a:lvl7pPr>
      <a:lvl8pPr marL="1371600" algn="l" rtl="0" fontAlgn="base">
        <a:spcBef>
          <a:spcPct val="0"/>
        </a:spcBef>
        <a:spcAft>
          <a:spcPct val="0"/>
        </a:spcAft>
        <a:defRPr sz="3600" b="1">
          <a:solidFill>
            <a:srgbClr val="323232"/>
          </a:solidFill>
          <a:latin typeface="Arial" charset="0"/>
          <a:ea typeface="Osaka" pitchFamily="-96" charset="-128"/>
        </a:defRPr>
      </a:lvl8pPr>
      <a:lvl9pPr marL="1828800" algn="l" rtl="0" fontAlgn="base">
        <a:spcBef>
          <a:spcPct val="0"/>
        </a:spcBef>
        <a:spcAft>
          <a:spcPct val="0"/>
        </a:spcAft>
        <a:defRPr sz="3600" b="1">
          <a:solidFill>
            <a:srgbClr val="323232"/>
          </a:solidFill>
          <a:latin typeface="Arial" charset="0"/>
          <a:ea typeface="Osaka" pitchFamily="-96" charset="-128"/>
        </a:defRPr>
      </a:lvl9pPr>
    </p:titleStyle>
    <p:bodyStyle>
      <a:lvl1pPr marL="342900" indent="-342900" algn="l" rtl="0" eaLnBrk="0" fontAlgn="base" hangingPunct="0">
        <a:spcBef>
          <a:spcPct val="20000"/>
        </a:spcBef>
        <a:spcAft>
          <a:spcPct val="0"/>
        </a:spcAft>
        <a:defRPr sz="3200">
          <a:solidFill>
            <a:srgbClr val="323232"/>
          </a:solidFill>
          <a:latin typeface="+mn-lt"/>
          <a:ea typeface="+mn-ea"/>
          <a:cs typeface="+mn-cs"/>
        </a:defRPr>
      </a:lvl1pPr>
      <a:lvl2pPr marL="742950" indent="-285750" algn="l" rtl="0" eaLnBrk="0" fontAlgn="base" hangingPunct="0">
        <a:spcBef>
          <a:spcPct val="20000"/>
        </a:spcBef>
        <a:spcAft>
          <a:spcPct val="0"/>
        </a:spcAft>
        <a:buClr>
          <a:srgbClr val="C00000"/>
        </a:buClr>
        <a:buSzPct val="120000"/>
        <a:buFont typeface="Arial" pitchFamily="34" charset="0"/>
        <a:buChar char="•"/>
        <a:defRPr sz="2800">
          <a:solidFill>
            <a:srgbClr val="323232"/>
          </a:solidFill>
          <a:latin typeface="+mn-lt"/>
          <a:ea typeface="+mn-ea"/>
        </a:defRPr>
      </a:lvl2pPr>
      <a:lvl3pPr marL="1143000" indent="-228600" algn="l" rtl="0" eaLnBrk="0" fontAlgn="base" hangingPunct="0">
        <a:spcBef>
          <a:spcPct val="20000"/>
        </a:spcBef>
        <a:spcAft>
          <a:spcPct val="0"/>
        </a:spcAft>
        <a:buClr>
          <a:srgbClr val="C00000"/>
        </a:buClr>
        <a:buSzPct val="120000"/>
        <a:buFont typeface="Arial" pitchFamily="34" charset="0"/>
        <a:buChar char="–"/>
        <a:defRPr sz="2400">
          <a:solidFill>
            <a:srgbClr val="323232"/>
          </a:solidFill>
          <a:latin typeface="+mn-lt"/>
          <a:ea typeface="+mn-ea"/>
        </a:defRPr>
      </a:lvl3pPr>
      <a:lvl4pPr marL="1600200" indent="-228600" algn="l" rtl="0" eaLnBrk="0" fontAlgn="base" hangingPunct="0">
        <a:spcBef>
          <a:spcPct val="20000"/>
        </a:spcBef>
        <a:spcAft>
          <a:spcPct val="0"/>
        </a:spcAft>
        <a:buChar char="o"/>
        <a:defRPr sz="2000">
          <a:solidFill>
            <a:srgbClr val="323232"/>
          </a:solidFill>
          <a:latin typeface="+mn-lt"/>
          <a:ea typeface="+mn-ea"/>
        </a:defRPr>
      </a:lvl4pPr>
      <a:lvl5pPr marL="2057400" indent="-228600" algn="l" rtl="0" eaLnBrk="0" fontAlgn="base" hangingPunct="0">
        <a:spcBef>
          <a:spcPct val="20000"/>
        </a:spcBef>
        <a:spcAft>
          <a:spcPct val="0"/>
        </a:spcAft>
        <a:defRPr sz="2000">
          <a:solidFill>
            <a:srgbClr val="323232"/>
          </a:solidFill>
          <a:latin typeface="+mn-lt"/>
          <a:ea typeface="+mn-ea"/>
        </a:defRPr>
      </a:lvl5pPr>
      <a:lvl6pPr marL="2514600" indent="-228600" algn="l" rtl="0" fontAlgn="base">
        <a:spcBef>
          <a:spcPct val="20000"/>
        </a:spcBef>
        <a:spcAft>
          <a:spcPct val="0"/>
        </a:spcAft>
        <a:defRPr sz="2000">
          <a:solidFill>
            <a:srgbClr val="323232"/>
          </a:solidFill>
          <a:latin typeface="+mn-lt"/>
          <a:ea typeface="+mn-ea"/>
        </a:defRPr>
      </a:lvl6pPr>
      <a:lvl7pPr marL="2971800" indent="-228600" algn="l" rtl="0" fontAlgn="base">
        <a:spcBef>
          <a:spcPct val="20000"/>
        </a:spcBef>
        <a:spcAft>
          <a:spcPct val="0"/>
        </a:spcAft>
        <a:defRPr sz="2000">
          <a:solidFill>
            <a:srgbClr val="323232"/>
          </a:solidFill>
          <a:latin typeface="+mn-lt"/>
          <a:ea typeface="+mn-ea"/>
        </a:defRPr>
      </a:lvl7pPr>
      <a:lvl8pPr marL="3429000" indent="-228600" algn="l" rtl="0" fontAlgn="base">
        <a:spcBef>
          <a:spcPct val="20000"/>
        </a:spcBef>
        <a:spcAft>
          <a:spcPct val="0"/>
        </a:spcAft>
        <a:defRPr sz="2000">
          <a:solidFill>
            <a:srgbClr val="323232"/>
          </a:solidFill>
          <a:latin typeface="+mn-lt"/>
          <a:ea typeface="+mn-ea"/>
        </a:defRPr>
      </a:lvl8pPr>
      <a:lvl9pPr marL="3886200" indent="-228600" algn="l" rtl="0" fontAlgn="base">
        <a:spcBef>
          <a:spcPct val="20000"/>
        </a:spcBef>
        <a:spcAft>
          <a:spcPct val="0"/>
        </a:spcAft>
        <a:defRPr sz="2000">
          <a:solidFill>
            <a:srgbClr val="32323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ts.caltech.edu/~feynman/plenty.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tinyurl.com/yb64apo7"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tinyurl.com/yb64apo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mailto:EconSkip@gmail.com"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theresourceimperative.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31C69366-9A59-431C-B2B8-B79F37DC7779}"/>
              </a:ext>
            </a:extLst>
          </p:cNvPr>
          <p:cNvSpPr>
            <a:spLocks noGrp="1" noChangeArrowheads="1"/>
          </p:cNvSpPr>
          <p:nvPr>
            <p:ph type="ctrTitle"/>
          </p:nvPr>
        </p:nvSpPr>
        <p:spPr>
          <a:xfrm>
            <a:off x="1028700" y="2514600"/>
            <a:ext cx="7086600" cy="1371600"/>
          </a:xfrm>
          <a:noFill/>
          <a:ln/>
        </p:spPr>
        <p:txBody>
          <a:bodyPr/>
          <a:lstStyle/>
          <a:p>
            <a:pPr>
              <a:lnSpc>
                <a:spcPct val="80000"/>
              </a:lnSpc>
            </a:pPr>
            <a:r>
              <a:rPr lang="en-US" sz="2800" dirty="0">
                <a:latin typeface="Calibri" pitchFamily="34" charset="0"/>
              </a:rPr>
              <a:t>John A. “Skip” Laitner</a:t>
            </a:r>
            <a:br>
              <a:rPr lang="en-US" sz="2800" dirty="0">
                <a:solidFill>
                  <a:schemeClr val="tx1"/>
                </a:solidFill>
                <a:effectLst/>
                <a:latin typeface="Calibri" pitchFamily="34" charset="0"/>
              </a:rPr>
            </a:br>
            <a:br>
              <a:rPr lang="en-US" sz="600" dirty="0">
                <a:solidFill>
                  <a:schemeClr val="tx1"/>
                </a:solidFill>
                <a:effectLst/>
                <a:latin typeface="Calibri" pitchFamily="34" charset="0"/>
              </a:rPr>
            </a:br>
            <a:r>
              <a:rPr lang="en-US" sz="2400" i="1" dirty="0">
                <a:solidFill>
                  <a:srgbClr val="009900"/>
                </a:solidFill>
                <a:effectLst/>
                <a:latin typeface="Calibri" pitchFamily="34" charset="0"/>
              </a:rPr>
              <a:t>In Conversation with EESI and Colleagues</a:t>
            </a:r>
            <a:br>
              <a:rPr lang="en-US" sz="2400" i="1" dirty="0">
                <a:solidFill>
                  <a:srgbClr val="009900"/>
                </a:solidFill>
                <a:effectLst/>
                <a:latin typeface="Calibri" pitchFamily="34" charset="0"/>
              </a:rPr>
            </a:br>
            <a:br>
              <a:rPr lang="en-US" sz="2400" i="1" dirty="0">
                <a:solidFill>
                  <a:srgbClr val="009900"/>
                </a:solidFill>
                <a:effectLst/>
                <a:latin typeface="Calibri" pitchFamily="34" charset="0"/>
              </a:rPr>
            </a:br>
            <a:br>
              <a:rPr lang="en-US" sz="1200" i="1" dirty="0">
                <a:solidFill>
                  <a:srgbClr val="009900"/>
                </a:solidFill>
                <a:effectLst/>
                <a:latin typeface="Calibri" pitchFamily="34" charset="0"/>
              </a:rPr>
            </a:br>
            <a:r>
              <a:rPr lang="en-US" sz="3200" dirty="0"/>
              <a:t>Rethinking Energy Demand</a:t>
            </a:r>
            <a:br>
              <a:rPr lang="en-US" sz="3200" dirty="0">
                <a:latin typeface="Calibri" pitchFamily="34" charset="0"/>
              </a:rPr>
            </a:br>
            <a:br>
              <a:rPr lang="en-US" sz="800" dirty="0">
                <a:effectLst/>
                <a:latin typeface="Calibri" pitchFamily="34" charset="0"/>
              </a:rPr>
            </a:br>
            <a:br>
              <a:rPr lang="en-US" sz="800" dirty="0">
                <a:effectLst/>
                <a:latin typeface="Calibri" pitchFamily="34" charset="0"/>
              </a:rPr>
            </a:br>
            <a:br>
              <a:rPr lang="en-US" sz="800" dirty="0">
                <a:effectLst/>
                <a:latin typeface="Calibri" pitchFamily="34" charset="0"/>
              </a:rPr>
            </a:br>
            <a:r>
              <a:rPr lang="en-US" sz="2400" dirty="0">
                <a:effectLst/>
                <a:latin typeface="Calibri" pitchFamily="34" charset="0"/>
              </a:rPr>
              <a:t>Washington, DC</a:t>
            </a:r>
            <a:br>
              <a:rPr lang="en-US" sz="2400" dirty="0">
                <a:effectLst/>
                <a:latin typeface="Calibri" pitchFamily="34" charset="0"/>
              </a:rPr>
            </a:br>
            <a:r>
              <a:rPr lang="en-US" sz="2400" dirty="0">
                <a:effectLst/>
                <a:latin typeface="Calibri" pitchFamily="34" charset="0"/>
              </a:rPr>
              <a:t>January 11, 2019</a:t>
            </a:r>
            <a:br>
              <a:rPr lang="en-US" sz="2400" dirty="0">
                <a:effectLst/>
                <a:latin typeface="Calibri" pitchFamily="34" charset="0"/>
              </a:rPr>
            </a:br>
            <a:endParaRPr lang="en-US" sz="2400" dirty="0">
              <a:effectLst/>
              <a:latin typeface="Calibri" pitchFamily="34" charset="0"/>
            </a:endParaRPr>
          </a:p>
        </p:txBody>
      </p:sp>
      <p:sp>
        <p:nvSpPr>
          <p:cNvPr id="10" name="Rectangle 8">
            <a:extLst>
              <a:ext uri="{FF2B5EF4-FFF2-40B4-BE49-F238E27FC236}">
                <a16:creationId xmlns:a16="http://schemas.microsoft.com/office/drawing/2014/main" id="{19F1BFEF-06FC-4FD2-8E78-0A3F1F6487E7}"/>
              </a:ext>
            </a:extLst>
          </p:cNvPr>
          <p:cNvSpPr>
            <a:spLocks noChangeArrowheads="1"/>
          </p:cNvSpPr>
          <p:nvPr/>
        </p:nvSpPr>
        <p:spPr bwMode="auto">
          <a:xfrm>
            <a:off x="438009" y="1321158"/>
            <a:ext cx="8293995" cy="609600"/>
          </a:xfrm>
          <a:prstGeom prst="rect">
            <a:avLst/>
          </a:prstGeom>
          <a:noFill/>
          <a:ln w="9525">
            <a:noFill/>
            <a:miter lim="800000"/>
            <a:headEnd/>
            <a:tailEnd/>
          </a:ln>
        </p:spPr>
        <p:txBody>
          <a:bodyPr anchor="ctr"/>
          <a:lstStyle/>
          <a:p>
            <a:pPr algn="ctr" eaLnBrk="1" hangingPunct="1"/>
            <a:r>
              <a:rPr lang="en-US" sz="3600" b="1" dirty="0">
                <a:solidFill>
                  <a:srgbClr val="002060"/>
                </a:solidFill>
                <a:effectLst>
                  <a:outerShdw blurRad="38100" dist="38100" dir="2700000" algn="tl">
                    <a:srgbClr val="000000">
                      <a:alpha val="43137"/>
                    </a:srgbClr>
                  </a:outerShdw>
                </a:effectLst>
                <a:latin typeface="Calibri" pitchFamily="34" charset="0"/>
                <a:ea typeface="Osaka" pitchFamily="-16" charset="-128"/>
              </a:rPr>
              <a:t>Reframing Energy for the 21</a:t>
            </a:r>
            <a:r>
              <a:rPr lang="en-US" sz="3600" b="1" baseline="30000" dirty="0">
                <a:solidFill>
                  <a:srgbClr val="002060"/>
                </a:solidFill>
                <a:effectLst>
                  <a:outerShdw blurRad="38100" dist="38100" dir="2700000" algn="tl">
                    <a:srgbClr val="000000">
                      <a:alpha val="43137"/>
                    </a:srgbClr>
                  </a:outerShdw>
                </a:effectLst>
                <a:latin typeface="Calibri" pitchFamily="34" charset="0"/>
                <a:ea typeface="Osaka" pitchFamily="-16" charset="-128"/>
              </a:rPr>
              <a:t>st</a:t>
            </a:r>
            <a:r>
              <a:rPr lang="en-US" sz="3600" b="1" dirty="0">
                <a:solidFill>
                  <a:srgbClr val="002060"/>
                </a:solidFill>
                <a:effectLst>
                  <a:outerShdw blurRad="38100" dist="38100" dir="2700000" algn="tl">
                    <a:srgbClr val="000000">
                      <a:alpha val="43137"/>
                    </a:srgbClr>
                  </a:outerShdw>
                </a:effectLst>
                <a:latin typeface="Calibri" pitchFamily="34" charset="0"/>
                <a:ea typeface="Osaka" pitchFamily="-16" charset="-128"/>
              </a:rPr>
              <a:t> Century: </a:t>
            </a:r>
          </a:p>
        </p:txBody>
      </p:sp>
      <p:sp>
        <p:nvSpPr>
          <p:cNvPr id="11" name="Rectangle 8">
            <a:extLst>
              <a:ext uri="{FF2B5EF4-FFF2-40B4-BE49-F238E27FC236}">
                <a16:creationId xmlns:a16="http://schemas.microsoft.com/office/drawing/2014/main" id="{A087C2C1-5882-4DB5-9462-F48C78BC2C0A}"/>
              </a:ext>
            </a:extLst>
          </p:cNvPr>
          <p:cNvSpPr>
            <a:spLocks noChangeArrowheads="1"/>
          </p:cNvSpPr>
          <p:nvPr/>
        </p:nvSpPr>
        <p:spPr bwMode="auto">
          <a:xfrm>
            <a:off x="343979" y="1735392"/>
            <a:ext cx="8446394" cy="609600"/>
          </a:xfrm>
          <a:prstGeom prst="rect">
            <a:avLst/>
          </a:prstGeom>
          <a:noFill/>
          <a:ln w="9525">
            <a:noFill/>
            <a:miter lim="800000"/>
            <a:headEnd/>
            <a:tailEnd/>
          </a:ln>
        </p:spPr>
        <p:txBody>
          <a:bodyPr anchor="ctr"/>
          <a:lstStyle/>
          <a:p>
            <a:pPr algn="ctr" eaLnBrk="1" hangingPunct="1"/>
            <a:r>
              <a:rPr lang="en-US" b="1" dirty="0">
                <a:solidFill>
                  <a:srgbClr val="002060"/>
                </a:solidFill>
                <a:effectLst>
                  <a:outerShdw blurRad="38100" dist="38100" dir="2700000" algn="tl">
                    <a:srgbClr val="000000">
                      <a:alpha val="43137"/>
                    </a:srgbClr>
                  </a:outerShdw>
                </a:effectLst>
                <a:latin typeface="Calibri" pitchFamily="34" charset="0"/>
                <a:ea typeface="Osaka" pitchFamily="-16" charset="-128"/>
              </a:rPr>
              <a:t>Understanding the Imperative of Greater Resource Productivity</a:t>
            </a:r>
          </a:p>
        </p:txBody>
      </p:sp>
      <p:sp>
        <p:nvSpPr>
          <p:cNvPr id="12" name="Text Box 10">
            <a:extLst>
              <a:ext uri="{FF2B5EF4-FFF2-40B4-BE49-F238E27FC236}">
                <a16:creationId xmlns:a16="http://schemas.microsoft.com/office/drawing/2014/main" id="{3537678B-CE5B-4D9F-9120-62EB0EE813FA}"/>
              </a:ext>
            </a:extLst>
          </p:cNvPr>
          <p:cNvSpPr txBox="1">
            <a:spLocks noChangeArrowheads="1"/>
          </p:cNvSpPr>
          <p:nvPr/>
        </p:nvSpPr>
        <p:spPr bwMode="auto">
          <a:xfrm>
            <a:off x="8477250" y="1651754"/>
            <a:ext cx="361950" cy="641350"/>
          </a:xfrm>
          <a:prstGeom prst="rect">
            <a:avLst/>
          </a:prstGeom>
          <a:noFill/>
          <a:ln w="9525" algn="ctr">
            <a:noFill/>
            <a:miter lim="800000"/>
            <a:headEnd/>
            <a:tailEnd/>
          </a:ln>
          <a:effectLst/>
        </p:spPr>
        <p:txBody>
          <a:bodyPr wrap="none">
            <a:spAutoFit/>
          </a:bodyPr>
          <a:lstStyle/>
          <a:p>
            <a:pPr algn="ctr">
              <a:defRPr/>
            </a:pPr>
            <a:r>
              <a:rPr lang="en-US" sz="3600" b="1" dirty="0">
                <a:solidFill>
                  <a:srgbClr val="002060"/>
                </a:solidFill>
                <a:latin typeface="+mj-lt"/>
                <a:ea typeface="ＭＳ Ｐゴシック" pitchFamily="-128" charset="-128"/>
              </a:rPr>
              <a:t>*</a:t>
            </a:r>
          </a:p>
        </p:txBody>
      </p:sp>
      <p:sp>
        <p:nvSpPr>
          <p:cNvPr id="13" name="Text Box 11">
            <a:extLst>
              <a:ext uri="{FF2B5EF4-FFF2-40B4-BE49-F238E27FC236}">
                <a16:creationId xmlns:a16="http://schemas.microsoft.com/office/drawing/2014/main" id="{15DF1622-D5B1-47B7-AF20-1586A782149C}"/>
              </a:ext>
            </a:extLst>
          </p:cNvPr>
          <p:cNvSpPr txBox="1">
            <a:spLocks noChangeArrowheads="1"/>
          </p:cNvSpPr>
          <p:nvPr/>
        </p:nvSpPr>
        <p:spPr bwMode="auto">
          <a:xfrm>
            <a:off x="503298" y="5638800"/>
            <a:ext cx="8153400" cy="461665"/>
          </a:xfrm>
          <a:prstGeom prst="rect">
            <a:avLst/>
          </a:prstGeom>
          <a:noFill/>
          <a:ln w="9525" algn="ctr">
            <a:noFill/>
            <a:miter lim="800000"/>
            <a:headEnd/>
            <a:tailEnd/>
          </a:ln>
          <a:effectLst/>
        </p:spPr>
        <p:txBody>
          <a:bodyPr>
            <a:spAutoFit/>
          </a:bodyPr>
          <a:lstStyle/>
          <a:p>
            <a:r>
              <a:rPr lang="en-US" sz="1200" b="1" dirty="0">
                <a:solidFill>
                  <a:srgbClr val="002060"/>
                </a:solidFill>
                <a:latin typeface="+mj-lt"/>
                <a:ea typeface="MS PGothic" pitchFamily="34" charset="-128"/>
              </a:rPr>
              <a:t>* In the spirit and tradition of Nobel Laureate and former Caltech physicist Richard Feynman, in his 1959 visionary talk, “There’s Plenty of Room at the Bottom.” See, </a:t>
            </a:r>
            <a:r>
              <a:rPr lang="en-US" sz="1200" b="1" dirty="0">
                <a:solidFill>
                  <a:srgbClr val="002060"/>
                </a:solidFill>
                <a:latin typeface="+mj-lt"/>
                <a:ea typeface="MS PGothic" pitchFamily="34" charset="-128"/>
                <a:hlinkClick r:id="rId3"/>
              </a:rPr>
              <a:t>http://www.its.caltech.edu/~feynman/plenty.html</a:t>
            </a:r>
            <a:r>
              <a:rPr lang="en-US" sz="1200" b="1" dirty="0">
                <a:solidFill>
                  <a:srgbClr val="002060"/>
                </a:solidFill>
                <a:latin typeface="+mj-lt"/>
                <a:ea typeface="MS PGothic" pitchFamily="3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C0871C-380B-447B-BEE0-2EB281C35671}"/>
              </a:ext>
            </a:extLst>
          </p:cNvPr>
          <p:cNvSpPr>
            <a:spLocks noGrp="1"/>
          </p:cNvSpPr>
          <p:nvPr>
            <p:ph type="sldNum" sz="quarter" idx="4"/>
          </p:nvPr>
        </p:nvSpPr>
        <p:spPr/>
        <p:txBody>
          <a:bodyPr/>
          <a:lstStyle/>
          <a:p>
            <a:pPr>
              <a:defRPr/>
            </a:pPr>
            <a:fld id="{61D36AA1-C76B-46EF-A05C-B330D9E4862B}" type="slidenum">
              <a:rPr lang="en-US" smtClean="0"/>
              <a:pPr>
                <a:defRPr/>
              </a:pPr>
              <a:t>9</a:t>
            </a:fld>
            <a:endParaRPr lang="en-US"/>
          </a:p>
        </p:txBody>
      </p:sp>
      <p:pic>
        <p:nvPicPr>
          <p:cNvPr id="4" name="Picture 4" descr="Too Complex for Carl">
            <a:extLst>
              <a:ext uri="{FF2B5EF4-FFF2-40B4-BE49-F238E27FC236}">
                <a16:creationId xmlns:a16="http://schemas.microsoft.com/office/drawing/2014/main" id="{D9682565-8358-4E10-AF0D-932DEAFE60FC}"/>
              </a:ext>
            </a:extLst>
          </p:cNvPr>
          <p:cNvPicPr>
            <a:picLocks noChangeAspect="1" noChangeArrowheads="1"/>
          </p:cNvPicPr>
          <p:nvPr/>
        </p:nvPicPr>
        <p:blipFill rotWithShape="1">
          <a:blip r:embed="rId2" cstate="print"/>
          <a:srcRect b="11031"/>
          <a:stretch/>
        </p:blipFill>
        <p:spPr bwMode="auto">
          <a:xfrm>
            <a:off x="685800" y="524099"/>
            <a:ext cx="4263697" cy="5027361"/>
          </a:xfrm>
          <a:prstGeom prst="rect">
            <a:avLst/>
          </a:prstGeom>
          <a:noFill/>
          <a:ln w="9525">
            <a:noFill/>
            <a:miter lim="800000"/>
            <a:headEnd/>
            <a:tailEnd/>
          </a:ln>
        </p:spPr>
      </p:pic>
      <p:sp>
        <p:nvSpPr>
          <p:cNvPr id="5" name="Text Box 5">
            <a:extLst>
              <a:ext uri="{FF2B5EF4-FFF2-40B4-BE49-F238E27FC236}">
                <a16:creationId xmlns:a16="http://schemas.microsoft.com/office/drawing/2014/main" id="{6027B877-4435-477E-902F-7E2D7825E3A7}"/>
              </a:ext>
            </a:extLst>
          </p:cNvPr>
          <p:cNvSpPr txBox="1">
            <a:spLocks noChangeArrowheads="1"/>
          </p:cNvSpPr>
          <p:nvPr/>
        </p:nvSpPr>
        <p:spPr bwMode="auto">
          <a:xfrm>
            <a:off x="5105400" y="2404170"/>
            <a:ext cx="3581400" cy="3539430"/>
          </a:xfrm>
          <a:prstGeom prst="rect">
            <a:avLst/>
          </a:prstGeom>
          <a:noFill/>
          <a:ln w="9525">
            <a:noFill/>
            <a:miter lim="800000"/>
            <a:headEnd/>
            <a:tailEnd/>
          </a:ln>
        </p:spPr>
        <p:txBody>
          <a:bodyPr wrap="square">
            <a:spAutoFit/>
          </a:bodyPr>
          <a:lstStyle/>
          <a:p>
            <a:pPr algn="l"/>
            <a:r>
              <a:rPr lang="en-US" sz="2800" b="1" dirty="0"/>
              <a:t>How might we explain the energy and resource complexities in ways that better connect with members of the public?</a:t>
            </a:r>
          </a:p>
        </p:txBody>
      </p:sp>
      <p:sp>
        <p:nvSpPr>
          <p:cNvPr id="6" name="Speech Bubble: Oval 5">
            <a:extLst>
              <a:ext uri="{FF2B5EF4-FFF2-40B4-BE49-F238E27FC236}">
                <a16:creationId xmlns:a16="http://schemas.microsoft.com/office/drawing/2014/main" id="{62062026-33B3-48C0-9F8D-9CEB204DCAFF}"/>
              </a:ext>
            </a:extLst>
          </p:cNvPr>
          <p:cNvSpPr/>
          <p:nvPr/>
        </p:nvSpPr>
        <p:spPr bwMode="auto">
          <a:xfrm>
            <a:off x="2209800" y="1970060"/>
            <a:ext cx="2286000" cy="609600"/>
          </a:xfrm>
          <a:prstGeom prst="wedgeEllipse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ヒラギノ角ゴ Pro W3" pitchFamily="-96" charset="-128"/>
              </a:rPr>
              <a:t>The Sustainability Bears?</a:t>
            </a:r>
          </a:p>
        </p:txBody>
      </p:sp>
      <p:sp>
        <p:nvSpPr>
          <p:cNvPr id="7" name="Thought Bubble: Cloud 6">
            <a:extLst>
              <a:ext uri="{FF2B5EF4-FFF2-40B4-BE49-F238E27FC236}">
                <a16:creationId xmlns:a16="http://schemas.microsoft.com/office/drawing/2014/main" id="{2F4C16BE-25D5-4155-BC08-18007C524445}"/>
              </a:ext>
            </a:extLst>
          </p:cNvPr>
          <p:cNvSpPr/>
          <p:nvPr/>
        </p:nvSpPr>
        <p:spPr bwMode="auto">
          <a:xfrm>
            <a:off x="914400" y="1589060"/>
            <a:ext cx="1295400" cy="838200"/>
          </a:xfrm>
          <a:prstGeom prst="cloud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ヒラギノ角ゴ Pro W3" pitchFamily="-96" charset="-128"/>
              </a:rPr>
              <a:t>The Public?</a:t>
            </a:r>
          </a:p>
        </p:txBody>
      </p:sp>
      <p:pic>
        <p:nvPicPr>
          <p:cNvPr id="8" name="Picture 4" descr="Too Complex for Carl">
            <a:extLst>
              <a:ext uri="{FF2B5EF4-FFF2-40B4-BE49-F238E27FC236}">
                <a16:creationId xmlns:a16="http://schemas.microsoft.com/office/drawing/2014/main" id="{115629C9-07AB-48E0-8F79-45F64CDE7838}"/>
              </a:ext>
            </a:extLst>
          </p:cNvPr>
          <p:cNvPicPr>
            <a:picLocks noChangeAspect="1" noChangeArrowheads="1"/>
          </p:cNvPicPr>
          <p:nvPr/>
        </p:nvPicPr>
        <p:blipFill rotWithShape="1">
          <a:blip r:embed="rId2" cstate="print"/>
          <a:srcRect t="88969"/>
          <a:stretch/>
        </p:blipFill>
        <p:spPr bwMode="auto">
          <a:xfrm>
            <a:off x="685800" y="5548879"/>
            <a:ext cx="4263697" cy="623321"/>
          </a:xfrm>
          <a:prstGeom prst="rect">
            <a:avLst/>
          </a:prstGeom>
          <a:noFill/>
          <a:ln w="9525">
            <a:noFill/>
            <a:miter lim="800000"/>
            <a:headEnd/>
            <a:tailEnd/>
          </a:ln>
        </p:spPr>
      </p:pic>
      <p:sp>
        <p:nvSpPr>
          <p:cNvPr id="2" name="TextBox 1">
            <a:extLst>
              <a:ext uri="{FF2B5EF4-FFF2-40B4-BE49-F238E27FC236}">
                <a16:creationId xmlns:a16="http://schemas.microsoft.com/office/drawing/2014/main" id="{D3833630-8D9C-4104-8CE7-4C036DB3023A}"/>
              </a:ext>
            </a:extLst>
          </p:cNvPr>
          <p:cNvSpPr txBox="1"/>
          <p:nvPr/>
        </p:nvSpPr>
        <p:spPr>
          <a:xfrm>
            <a:off x="5105401" y="457200"/>
            <a:ext cx="3581400" cy="1815882"/>
          </a:xfrm>
          <a:prstGeom prst="rect">
            <a:avLst/>
          </a:prstGeom>
          <a:noFill/>
        </p:spPr>
        <p:txBody>
          <a:bodyPr wrap="square" rtlCol="0">
            <a:spAutoFit/>
          </a:bodyPr>
          <a:lstStyle/>
          <a:p>
            <a:r>
              <a:rPr lang="en-US" sz="2800" b="1" i="1" dirty="0">
                <a:solidFill>
                  <a:srgbClr val="002060"/>
                </a:solidFill>
                <a:effectLst>
                  <a:outerShdw blurRad="38100" dist="38100" dir="2700000" algn="tl">
                    <a:srgbClr val="000000">
                      <a:alpha val="43137"/>
                    </a:srgbClr>
                  </a:outerShdw>
                </a:effectLst>
              </a:rPr>
              <a:t>Insights from favorite American philosopher, Gary Larson</a:t>
            </a:r>
          </a:p>
        </p:txBody>
      </p:sp>
    </p:spTree>
    <p:extLst>
      <p:ext uri="{BB962C8B-B14F-4D97-AF65-F5344CB8AC3E}">
        <p14:creationId xmlns:p14="http://schemas.microsoft.com/office/powerpoint/2010/main" val="1283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68632D-3DE0-49A7-AADF-CA3119C95F81}"/>
              </a:ext>
            </a:extLst>
          </p:cNvPr>
          <p:cNvSpPr>
            <a:spLocks noGrp="1"/>
          </p:cNvSpPr>
          <p:nvPr>
            <p:ph type="sldNum" sz="quarter" idx="12"/>
          </p:nvPr>
        </p:nvSpPr>
        <p:spPr/>
        <p:txBody>
          <a:bodyPr/>
          <a:lstStyle/>
          <a:p>
            <a:pPr>
              <a:defRPr/>
            </a:pPr>
            <a:fld id="{7C92B022-E3FF-44E1-A630-C42B04D573F9}" type="slidenum">
              <a:rPr lang="en-US" smtClean="0"/>
              <a:pPr>
                <a:defRPr/>
              </a:pPr>
              <a:t>10</a:t>
            </a:fld>
            <a:endParaRPr lang="en-US"/>
          </a:p>
        </p:txBody>
      </p:sp>
      <p:pic>
        <p:nvPicPr>
          <p:cNvPr id="5" name="Picture 2" descr="https://www.washingtonpost.com/resizer/wwZSobe7mh61wNNYmq223myoScU=/480x0/arc-anglerfish-washpost-prod-washpost.s3.amazonaws.com/public/FLUUOIEX3MI6PL3KMVK4VLVY3Q.jpg">
            <a:extLst>
              <a:ext uri="{FF2B5EF4-FFF2-40B4-BE49-F238E27FC236}">
                <a16:creationId xmlns:a16="http://schemas.microsoft.com/office/drawing/2014/main" id="{D4106C5D-8EFF-4A79-A9EF-6F3D09DEE0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1" r="26818"/>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7F1236A6-7BD9-4867-BB07-C93C58675E04}"/>
              </a:ext>
            </a:extLst>
          </p:cNvPr>
          <p:cNvSpPr txBox="1">
            <a:spLocks/>
          </p:cNvSpPr>
          <p:nvPr/>
        </p:nvSpPr>
        <p:spPr>
          <a:xfrm>
            <a:off x="552450" y="4999107"/>
            <a:ext cx="805815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pPr>
            <a:r>
              <a:rPr lang="en-US" sz="2800" b="1" kern="0" dirty="0">
                <a:solidFill>
                  <a:prstClr val="white">
                    <a:lumMod val="85000"/>
                  </a:prstClr>
                </a:solidFill>
                <a:effectLst>
                  <a:outerShdw blurRad="38100" dist="38100" dir="2700000" algn="tl">
                    <a:srgbClr val="000000">
                      <a:alpha val="43137"/>
                    </a:srgbClr>
                  </a:outerShdw>
                </a:effectLst>
                <a:cs typeface="Arial" pitchFamily="34" charset="0"/>
              </a:rPr>
              <a:t>Question: How might the Rings of Saturn help us think about the social and economic well-being of our wasteful global community?</a:t>
            </a:r>
            <a:endParaRPr lang="en-US" sz="2800" dirty="0">
              <a:solidFill>
                <a:prstClr val="white">
                  <a:lumMod val="85000"/>
                </a:prstClr>
              </a:solidFill>
              <a:latin typeface="Calibri Light" panose="020F0302020204030204"/>
            </a:endParaRPr>
          </a:p>
        </p:txBody>
      </p:sp>
    </p:spTree>
    <p:extLst>
      <p:ext uri="{BB962C8B-B14F-4D97-AF65-F5344CB8AC3E}">
        <p14:creationId xmlns:p14="http://schemas.microsoft.com/office/powerpoint/2010/main" val="181630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4936B-8FEA-4376-B72C-4A495FE5FD13}"/>
              </a:ext>
            </a:extLst>
          </p:cNvPr>
          <p:cNvSpPr>
            <a:spLocks noGrp="1"/>
          </p:cNvSpPr>
          <p:nvPr>
            <p:ph type="sldNum" sz="quarter" idx="4"/>
          </p:nvPr>
        </p:nvSpPr>
        <p:spPr/>
        <p:txBody>
          <a:bodyPr/>
          <a:lstStyle/>
          <a:p>
            <a:pPr>
              <a:defRPr/>
            </a:pPr>
            <a:fld id="{61D36AA1-C76B-46EF-A05C-B330D9E4862B}" type="slidenum">
              <a:rPr lang="en-US" smtClean="0"/>
              <a:pPr>
                <a:defRPr/>
              </a:pPr>
              <a:t>11</a:t>
            </a:fld>
            <a:endParaRPr lang="en-US"/>
          </a:p>
        </p:txBody>
      </p:sp>
      <p:sp>
        <p:nvSpPr>
          <p:cNvPr id="5" name="Title 1">
            <a:extLst>
              <a:ext uri="{FF2B5EF4-FFF2-40B4-BE49-F238E27FC236}">
                <a16:creationId xmlns:a16="http://schemas.microsoft.com/office/drawing/2014/main" id="{21D4C48C-3FE1-4D40-89A6-18429E79B212}"/>
              </a:ext>
            </a:extLst>
          </p:cNvPr>
          <p:cNvSpPr>
            <a:spLocks noGrp="1"/>
          </p:cNvSpPr>
          <p:nvPr>
            <p:ph type="title"/>
          </p:nvPr>
        </p:nvSpPr>
        <p:spPr>
          <a:xfrm>
            <a:off x="620331" y="457200"/>
            <a:ext cx="7924800" cy="1143000"/>
          </a:xfrm>
        </p:spPr>
        <p:txBody>
          <a:bodyPr/>
          <a:lstStyle/>
          <a:p>
            <a:r>
              <a:rPr lang="en-US" dirty="0"/>
              <a:t>Growth of the U.S. Economy: </a:t>
            </a:r>
            <a:r>
              <a:rPr lang="en-US" sz="2400" dirty="0"/>
              <a:t>Depending on the Way We Look at the Problem</a:t>
            </a:r>
          </a:p>
        </p:txBody>
      </p:sp>
      <p:graphicFrame>
        <p:nvGraphicFramePr>
          <p:cNvPr id="6" name="Content Placeholder 4">
            <a:extLst>
              <a:ext uri="{FF2B5EF4-FFF2-40B4-BE49-F238E27FC236}">
                <a16:creationId xmlns:a16="http://schemas.microsoft.com/office/drawing/2014/main" id="{BD65619F-23A0-4CB7-89BC-0BCB94012922}"/>
              </a:ext>
            </a:extLst>
          </p:cNvPr>
          <p:cNvGraphicFramePr>
            <a:graphicFrameLocks noGrp="1"/>
          </p:cNvGraphicFramePr>
          <p:nvPr>
            <p:ph idx="1"/>
            <p:extLst/>
          </p:nvPr>
        </p:nvGraphicFramePr>
        <p:xfrm>
          <a:off x="607452" y="1751526"/>
          <a:ext cx="7924800" cy="41148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54017901-EF80-469B-83E5-2B1B8407749A}"/>
              </a:ext>
            </a:extLst>
          </p:cNvPr>
          <p:cNvCxnSpPr>
            <a:cxnSpLocks/>
          </p:cNvCxnSpPr>
          <p:nvPr/>
        </p:nvCxnSpPr>
        <p:spPr bwMode="auto">
          <a:xfrm flipV="1">
            <a:off x="1683396" y="3236889"/>
            <a:ext cx="1133856" cy="550164"/>
          </a:xfrm>
          <a:prstGeom prst="line">
            <a:avLst/>
          </a:prstGeom>
          <a:solidFill>
            <a:schemeClr val="accent1"/>
          </a:solidFill>
          <a:ln w="31750" cap="flat" cmpd="sng" algn="ctr">
            <a:solidFill>
              <a:srgbClr val="008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0D548A82-4A6B-4A3B-B279-112885570063}"/>
              </a:ext>
            </a:extLst>
          </p:cNvPr>
          <p:cNvCxnSpPr>
            <a:cxnSpLocks/>
          </p:cNvCxnSpPr>
          <p:nvPr/>
        </p:nvCxnSpPr>
        <p:spPr bwMode="auto">
          <a:xfrm flipV="1">
            <a:off x="2893452" y="3327042"/>
            <a:ext cx="1155879" cy="482958"/>
          </a:xfrm>
          <a:prstGeom prst="line">
            <a:avLst/>
          </a:prstGeom>
          <a:solidFill>
            <a:schemeClr val="accent1"/>
          </a:solidFill>
          <a:ln w="31750" cap="flat" cmpd="sng" algn="ctr">
            <a:solidFill>
              <a:srgbClr val="008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D262E5EC-41C1-4A4C-9AAA-A0DF895DF51B}"/>
              </a:ext>
            </a:extLst>
          </p:cNvPr>
          <p:cNvCxnSpPr>
            <a:cxnSpLocks/>
          </p:cNvCxnSpPr>
          <p:nvPr/>
        </p:nvCxnSpPr>
        <p:spPr bwMode="auto">
          <a:xfrm flipV="1">
            <a:off x="4120896" y="3726942"/>
            <a:ext cx="1213104" cy="616458"/>
          </a:xfrm>
          <a:prstGeom prst="line">
            <a:avLst/>
          </a:prstGeom>
          <a:solidFill>
            <a:schemeClr val="accent1"/>
          </a:solidFill>
          <a:ln w="31750" cap="flat" cmpd="sng" algn="ctr">
            <a:solidFill>
              <a:srgbClr val="008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F94225A6-C946-4EDB-9C4B-2C65BA457171}"/>
              </a:ext>
            </a:extLst>
          </p:cNvPr>
          <p:cNvCxnSpPr>
            <a:cxnSpLocks/>
          </p:cNvCxnSpPr>
          <p:nvPr/>
        </p:nvCxnSpPr>
        <p:spPr bwMode="auto">
          <a:xfrm flipV="1">
            <a:off x="5414148" y="3945636"/>
            <a:ext cx="755904" cy="473964"/>
          </a:xfrm>
          <a:prstGeom prst="line">
            <a:avLst/>
          </a:prstGeom>
          <a:solidFill>
            <a:schemeClr val="accent1"/>
          </a:solidFill>
          <a:ln w="31750" cap="flat" cmpd="sng" algn="ctr">
            <a:solidFill>
              <a:srgbClr val="008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A8D8EA77-2BEB-47E3-BE95-3550239AD5B6}"/>
              </a:ext>
            </a:extLst>
          </p:cNvPr>
          <p:cNvCxnSpPr>
            <a:cxnSpLocks/>
          </p:cNvCxnSpPr>
          <p:nvPr/>
        </p:nvCxnSpPr>
        <p:spPr bwMode="auto">
          <a:xfrm flipV="1">
            <a:off x="5521656" y="3984008"/>
            <a:ext cx="1493293" cy="1011073"/>
          </a:xfrm>
          <a:prstGeom prst="line">
            <a:avLst/>
          </a:prstGeom>
          <a:solidFill>
            <a:schemeClr val="accent1"/>
          </a:solidFill>
          <a:ln w="31750" cap="flat" cmpd="sng" algn="ctr">
            <a:solidFill>
              <a:srgbClr val="008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a16="http://schemas.microsoft.com/office/drawing/2014/main" id="{8A90126A-936C-4E75-AE2D-26DA9F322723}"/>
              </a:ext>
            </a:extLst>
          </p:cNvPr>
          <p:cNvSpPr txBox="1"/>
          <p:nvPr/>
        </p:nvSpPr>
        <p:spPr>
          <a:xfrm>
            <a:off x="609600" y="5891842"/>
            <a:ext cx="8027710" cy="276999"/>
          </a:xfrm>
          <a:prstGeom prst="rect">
            <a:avLst/>
          </a:prstGeom>
          <a:noFill/>
        </p:spPr>
        <p:txBody>
          <a:bodyPr wrap="none" rtlCol="0">
            <a:spAutoFit/>
          </a:bodyPr>
          <a:lstStyle/>
          <a:p>
            <a:pPr algn="ctr"/>
            <a:r>
              <a:rPr lang="en-US" sz="1200" b="1" dirty="0"/>
              <a:t>Source:</a:t>
            </a:r>
            <a:r>
              <a:rPr lang="en-US" sz="1200" dirty="0"/>
              <a:t> Calculations by John A. “Skip” Laitner using BEA and Moody’s forecast data for the U.S., December 2018. </a:t>
            </a:r>
          </a:p>
        </p:txBody>
      </p:sp>
    </p:spTree>
    <p:extLst>
      <p:ext uri="{BB962C8B-B14F-4D97-AF65-F5344CB8AC3E}">
        <p14:creationId xmlns:p14="http://schemas.microsoft.com/office/powerpoint/2010/main" val="43444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dissolve">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dissolve">
                                      <p:cBhvr>
                                        <p:cTn id="12" dur="500"/>
                                        <p:tgtEl>
                                          <p:spTgt spid="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dissolve">
                                      <p:cBhvr>
                                        <p:cTn id="22" dur="500"/>
                                        <p:tgtEl>
                                          <p:spTgt spid="6">
                                            <p:graphicEl>
                                              <a:chart seriesIdx="1"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dissolve">
                                      <p:cBhvr>
                                        <p:cTn id="32" dur="500"/>
                                        <p:tgtEl>
                                          <p:spTgt spid="6">
                                            <p:graphicEl>
                                              <a:chart seriesIdx="2"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dissolve">
                                      <p:cBhvr>
                                        <p:cTn id="42" dur="500"/>
                                        <p:tgtEl>
                                          <p:spTgt spid="6">
                                            <p:graphicEl>
                                              <a:chart seriesIdx="3"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dissolve">
                                      <p:cBhvr>
                                        <p:cTn id="52" dur="500"/>
                                        <p:tgtEl>
                                          <p:spTgt spid="6">
                                            <p:graphicEl>
                                              <a:chart seriesIdx="4" categoryIdx="-4" bldStep="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dissolve">
                                      <p:cBhvr>
                                        <p:cTn id="57" dur="500"/>
                                        <p:tgtEl>
                                          <p:spTgt spid="11"/>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dissolve">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F93C5F-3B63-4C74-AA16-4AC0FCD53C60}"/>
              </a:ext>
            </a:extLst>
          </p:cNvPr>
          <p:cNvSpPr>
            <a:spLocks noGrp="1"/>
          </p:cNvSpPr>
          <p:nvPr>
            <p:ph type="sldNum" sz="quarter" idx="4"/>
          </p:nvPr>
        </p:nvSpPr>
        <p:spPr/>
        <p:txBody>
          <a:bodyPr/>
          <a:lstStyle/>
          <a:p>
            <a:pPr>
              <a:defRPr/>
            </a:pPr>
            <a:fld id="{61D36AA1-C76B-46EF-A05C-B330D9E4862B}" type="slidenum">
              <a:rPr lang="en-US" smtClean="0"/>
              <a:pPr>
                <a:defRPr/>
              </a:pPr>
              <a:t>12</a:t>
            </a:fld>
            <a:endParaRPr lang="en-US"/>
          </a:p>
        </p:txBody>
      </p:sp>
      <p:sp>
        <p:nvSpPr>
          <p:cNvPr id="3" name="Title 1">
            <a:extLst>
              <a:ext uri="{FF2B5EF4-FFF2-40B4-BE49-F238E27FC236}">
                <a16:creationId xmlns:a16="http://schemas.microsoft.com/office/drawing/2014/main" id="{38EF2CD7-23A3-449C-ACBB-DB54602AE39E}"/>
              </a:ext>
            </a:extLst>
          </p:cNvPr>
          <p:cNvSpPr txBox="1">
            <a:spLocks/>
          </p:cNvSpPr>
          <p:nvPr/>
        </p:nvSpPr>
        <p:spPr>
          <a:xfrm>
            <a:off x="621792" y="457200"/>
            <a:ext cx="7924800" cy="1143000"/>
          </a:xfrm>
          <a:prstGeom prst="rect">
            <a:avLst/>
          </a:prstGeom>
        </p:spPr>
        <p:txBody>
          <a:bodyPr/>
          <a:lstStyle>
            <a:lvl1pPr algn="ctr" rtl="0" eaLnBrk="0" fontAlgn="base" hangingPunct="0">
              <a:spcBef>
                <a:spcPct val="0"/>
              </a:spcBef>
              <a:spcAft>
                <a:spcPct val="0"/>
              </a:spcAft>
              <a:defRPr sz="3600" b="1">
                <a:solidFill>
                  <a:srgbClr val="002060"/>
                </a:solidFill>
                <a:latin typeface="+mj-lt"/>
                <a:ea typeface="+mj-ea"/>
                <a:cs typeface="+mj-cs"/>
              </a:defRPr>
            </a:lvl1pPr>
            <a:lvl2pPr algn="l" rtl="0" eaLnBrk="0" fontAlgn="base" hangingPunct="0">
              <a:spcBef>
                <a:spcPct val="0"/>
              </a:spcBef>
              <a:spcAft>
                <a:spcPct val="0"/>
              </a:spcAft>
              <a:defRPr sz="3600" b="1">
                <a:solidFill>
                  <a:srgbClr val="323232"/>
                </a:solidFill>
                <a:latin typeface="Arial" charset="0"/>
                <a:ea typeface="Osaka" pitchFamily="-96" charset="-128"/>
              </a:defRPr>
            </a:lvl2pPr>
            <a:lvl3pPr algn="l" rtl="0" eaLnBrk="0" fontAlgn="base" hangingPunct="0">
              <a:spcBef>
                <a:spcPct val="0"/>
              </a:spcBef>
              <a:spcAft>
                <a:spcPct val="0"/>
              </a:spcAft>
              <a:defRPr sz="3600" b="1">
                <a:solidFill>
                  <a:srgbClr val="323232"/>
                </a:solidFill>
                <a:latin typeface="Arial" charset="0"/>
                <a:ea typeface="Osaka" pitchFamily="-96" charset="-128"/>
              </a:defRPr>
            </a:lvl3pPr>
            <a:lvl4pPr algn="l" rtl="0" eaLnBrk="0" fontAlgn="base" hangingPunct="0">
              <a:spcBef>
                <a:spcPct val="0"/>
              </a:spcBef>
              <a:spcAft>
                <a:spcPct val="0"/>
              </a:spcAft>
              <a:defRPr sz="3600" b="1">
                <a:solidFill>
                  <a:srgbClr val="323232"/>
                </a:solidFill>
                <a:latin typeface="Arial" charset="0"/>
                <a:ea typeface="Osaka" pitchFamily="-96" charset="-128"/>
              </a:defRPr>
            </a:lvl4pPr>
            <a:lvl5pPr algn="l" rtl="0" eaLnBrk="0" fontAlgn="base" hangingPunct="0">
              <a:spcBef>
                <a:spcPct val="0"/>
              </a:spcBef>
              <a:spcAft>
                <a:spcPct val="0"/>
              </a:spcAft>
              <a:defRPr sz="3600" b="1">
                <a:solidFill>
                  <a:srgbClr val="323232"/>
                </a:solidFill>
                <a:latin typeface="Arial" charset="0"/>
                <a:ea typeface="Osaka" pitchFamily="-96" charset="-128"/>
              </a:defRPr>
            </a:lvl5pPr>
            <a:lvl6pPr marL="457200" algn="l" rtl="0" fontAlgn="base">
              <a:spcBef>
                <a:spcPct val="0"/>
              </a:spcBef>
              <a:spcAft>
                <a:spcPct val="0"/>
              </a:spcAft>
              <a:defRPr sz="3600" b="1">
                <a:solidFill>
                  <a:srgbClr val="323232"/>
                </a:solidFill>
                <a:latin typeface="Arial" charset="0"/>
                <a:ea typeface="Osaka" pitchFamily="-96" charset="-128"/>
              </a:defRPr>
            </a:lvl6pPr>
            <a:lvl7pPr marL="914400" algn="l" rtl="0" fontAlgn="base">
              <a:spcBef>
                <a:spcPct val="0"/>
              </a:spcBef>
              <a:spcAft>
                <a:spcPct val="0"/>
              </a:spcAft>
              <a:defRPr sz="3600" b="1">
                <a:solidFill>
                  <a:srgbClr val="323232"/>
                </a:solidFill>
                <a:latin typeface="Arial" charset="0"/>
                <a:ea typeface="Osaka" pitchFamily="-96" charset="-128"/>
              </a:defRPr>
            </a:lvl7pPr>
            <a:lvl8pPr marL="1371600" algn="l" rtl="0" fontAlgn="base">
              <a:spcBef>
                <a:spcPct val="0"/>
              </a:spcBef>
              <a:spcAft>
                <a:spcPct val="0"/>
              </a:spcAft>
              <a:defRPr sz="3600" b="1">
                <a:solidFill>
                  <a:srgbClr val="323232"/>
                </a:solidFill>
                <a:latin typeface="Arial" charset="0"/>
                <a:ea typeface="Osaka" pitchFamily="-96" charset="-128"/>
              </a:defRPr>
            </a:lvl8pPr>
            <a:lvl9pPr marL="1828800" algn="l" rtl="0" fontAlgn="base">
              <a:spcBef>
                <a:spcPct val="0"/>
              </a:spcBef>
              <a:spcAft>
                <a:spcPct val="0"/>
              </a:spcAft>
              <a:defRPr sz="3600" b="1">
                <a:solidFill>
                  <a:srgbClr val="323232"/>
                </a:solidFill>
                <a:latin typeface="Arial" charset="0"/>
                <a:ea typeface="Osaka" pitchFamily="-96" charset="-128"/>
              </a:defRPr>
            </a:lvl9pPr>
          </a:lstStyle>
          <a:p>
            <a:r>
              <a:rPr lang="en-US" kern="0"/>
              <a:t>Growth of the U.S. Economy: </a:t>
            </a:r>
            <a:r>
              <a:rPr lang="en-US" sz="2400" kern="0"/>
              <a:t>Depending on the Way We Look at the Problem</a:t>
            </a:r>
            <a:endParaRPr lang="en-US" sz="2400" kern="0" dirty="0"/>
          </a:p>
        </p:txBody>
      </p:sp>
      <p:graphicFrame>
        <p:nvGraphicFramePr>
          <p:cNvPr id="4" name="Content Placeholder 4">
            <a:extLst>
              <a:ext uri="{FF2B5EF4-FFF2-40B4-BE49-F238E27FC236}">
                <a16:creationId xmlns:a16="http://schemas.microsoft.com/office/drawing/2014/main" id="{D4AA70AD-C8A6-4E22-A020-FD3B63E1F7C3}"/>
              </a:ext>
            </a:extLst>
          </p:cNvPr>
          <p:cNvGraphicFramePr>
            <a:graphicFrameLocks/>
          </p:cNvGraphicFramePr>
          <p:nvPr>
            <p:extLst/>
          </p:nvPr>
        </p:nvGraphicFramePr>
        <p:xfrm>
          <a:off x="608526" y="1749378"/>
          <a:ext cx="7924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E202B4E-CB23-4C70-8BF7-AB4EA266139D}"/>
              </a:ext>
            </a:extLst>
          </p:cNvPr>
          <p:cNvSpPr txBox="1"/>
          <p:nvPr/>
        </p:nvSpPr>
        <p:spPr>
          <a:xfrm>
            <a:off x="3999963" y="2159358"/>
            <a:ext cx="4267200" cy="738664"/>
          </a:xfrm>
          <a:prstGeom prst="rect">
            <a:avLst/>
          </a:prstGeom>
          <a:noFill/>
        </p:spPr>
        <p:txBody>
          <a:bodyPr wrap="square" rtlCol="0">
            <a:spAutoFit/>
          </a:bodyPr>
          <a:lstStyle/>
          <a:p>
            <a:pPr algn="ctr"/>
            <a:r>
              <a:rPr lang="en-US" sz="1400" b="1" i="1" dirty="0">
                <a:solidFill>
                  <a:srgbClr val="C00000"/>
                </a:solidFill>
              </a:rPr>
              <a:t>By no means unique to the United States, there is a similar pattern within the OECD and developing nations as well.</a:t>
            </a:r>
          </a:p>
        </p:txBody>
      </p:sp>
      <p:sp>
        <p:nvSpPr>
          <p:cNvPr id="6" name="TextBox 5">
            <a:extLst>
              <a:ext uri="{FF2B5EF4-FFF2-40B4-BE49-F238E27FC236}">
                <a16:creationId xmlns:a16="http://schemas.microsoft.com/office/drawing/2014/main" id="{C8DED151-F65B-44B6-8279-BD18330EBCFC}"/>
              </a:ext>
            </a:extLst>
          </p:cNvPr>
          <p:cNvSpPr txBox="1"/>
          <p:nvPr/>
        </p:nvSpPr>
        <p:spPr>
          <a:xfrm>
            <a:off x="609600" y="5891842"/>
            <a:ext cx="8027710" cy="276999"/>
          </a:xfrm>
          <a:prstGeom prst="rect">
            <a:avLst/>
          </a:prstGeom>
          <a:noFill/>
        </p:spPr>
        <p:txBody>
          <a:bodyPr wrap="none" rtlCol="0">
            <a:spAutoFit/>
          </a:bodyPr>
          <a:lstStyle/>
          <a:p>
            <a:pPr algn="ctr"/>
            <a:r>
              <a:rPr lang="en-US" sz="1200" b="1" dirty="0"/>
              <a:t>Source:</a:t>
            </a:r>
            <a:r>
              <a:rPr lang="en-US" sz="1200" dirty="0"/>
              <a:t> Calculations by John A. “Skip” Laitner using BEA and Moody’s forecast data for the U.S., December 2018. </a:t>
            </a:r>
          </a:p>
        </p:txBody>
      </p:sp>
    </p:spTree>
    <p:extLst>
      <p:ext uri="{BB962C8B-B14F-4D97-AF65-F5344CB8AC3E}">
        <p14:creationId xmlns:p14="http://schemas.microsoft.com/office/powerpoint/2010/main" val="419737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6D309B-3DB7-4E83-B0B1-BDE700CA5786}"/>
              </a:ext>
            </a:extLst>
          </p:cNvPr>
          <p:cNvSpPr>
            <a:spLocks noGrp="1"/>
          </p:cNvSpPr>
          <p:nvPr>
            <p:ph type="sldNum" sz="quarter" idx="4"/>
          </p:nvPr>
        </p:nvSpPr>
        <p:spPr/>
        <p:txBody>
          <a:bodyPr/>
          <a:lstStyle/>
          <a:p>
            <a:pPr>
              <a:defRPr/>
            </a:pPr>
            <a:fld id="{61D36AA1-C76B-46EF-A05C-B330D9E4862B}" type="slidenum">
              <a:rPr lang="en-US" smtClean="0"/>
              <a:pPr>
                <a:defRPr/>
              </a:pPr>
              <a:t>13</a:t>
            </a:fld>
            <a:endParaRPr lang="en-US"/>
          </a:p>
        </p:txBody>
      </p:sp>
      <p:sp>
        <p:nvSpPr>
          <p:cNvPr id="11" name="Title 1">
            <a:extLst>
              <a:ext uri="{FF2B5EF4-FFF2-40B4-BE49-F238E27FC236}">
                <a16:creationId xmlns:a16="http://schemas.microsoft.com/office/drawing/2014/main" id="{B21426E1-58ED-4611-A6AE-8673D33D02D8}"/>
              </a:ext>
            </a:extLst>
          </p:cNvPr>
          <p:cNvSpPr txBox="1">
            <a:spLocks/>
          </p:cNvSpPr>
          <p:nvPr/>
        </p:nvSpPr>
        <p:spPr>
          <a:xfrm>
            <a:off x="644148" y="304800"/>
            <a:ext cx="78867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3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Arial"/>
                <a:ea typeface="+mj-ea"/>
                <a:cs typeface="Arial" pitchFamily="34" charset="0"/>
              </a:rPr>
              <a:t>U.S. Trends in Real GDP Per Capita </a:t>
            </a:r>
            <a:r>
              <a:rPr kumimoji="0" lang="en-US" sz="27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Arial"/>
                <a:ea typeface="+mj-ea"/>
                <a:cs typeface="Arial" pitchFamily="34" charset="0"/>
              </a:rPr>
              <a:t>(including 1973 and 2007 inflection points)</a:t>
            </a:r>
            <a:endParaRPr kumimoji="0" lang="en-US" sz="27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graphicFrame>
        <p:nvGraphicFramePr>
          <p:cNvPr id="12" name="Content Placeholder 6">
            <a:extLst>
              <a:ext uri="{FF2B5EF4-FFF2-40B4-BE49-F238E27FC236}">
                <a16:creationId xmlns:a16="http://schemas.microsoft.com/office/drawing/2014/main" id="{64A03050-0759-4570-94E5-D065CF022C38}"/>
              </a:ext>
            </a:extLst>
          </p:cNvPr>
          <p:cNvGraphicFramePr>
            <a:graphicFrameLocks/>
          </p:cNvGraphicFramePr>
          <p:nvPr>
            <p:extLst/>
          </p:nvPr>
        </p:nvGraphicFramePr>
        <p:xfrm>
          <a:off x="628650" y="1505703"/>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26DC0F66-5117-4735-8775-8D14E9A793A2}"/>
              </a:ext>
            </a:extLst>
          </p:cNvPr>
          <p:cNvSpPr txBox="1"/>
          <p:nvPr/>
        </p:nvSpPr>
        <p:spPr>
          <a:xfrm>
            <a:off x="1421372" y="2726780"/>
            <a:ext cx="4775385" cy="646331"/>
          </a:xfrm>
          <a:prstGeom prst="rect">
            <a:avLst/>
          </a:prstGeom>
          <a:noFill/>
        </p:spPr>
        <p:txBody>
          <a:bodyPr wrap="square" rtlCol="0">
            <a:spAutoFit/>
          </a:bodyPr>
          <a:lstStyle/>
          <a:p>
            <a:pPr algn="ctr" defTabSz="457200" eaLnBrk="1" fontAlgn="auto" hangingPunct="1">
              <a:spcBef>
                <a:spcPts val="0"/>
              </a:spcBef>
              <a:spcAft>
                <a:spcPts val="0"/>
              </a:spcAft>
            </a:pPr>
            <a:r>
              <a:rPr lang="en-US" sz="1800" b="1" dirty="0">
                <a:solidFill>
                  <a:srgbClr val="008000"/>
                </a:solidFill>
                <a:effectLst>
                  <a:outerShdw blurRad="38100" dist="38100" dir="2700000" algn="tl">
                    <a:srgbClr val="000000">
                      <a:alpha val="43137"/>
                    </a:srgbClr>
                  </a:outerShdw>
                </a:effectLst>
                <a:latin typeface="Calibri" panose="020F0502020204030204"/>
                <a:ea typeface="+mn-ea"/>
              </a:rPr>
              <a:t>What might this chart say about the erosion of our long-term social/economic well-being?</a:t>
            </a:r>
          </a:p>
        </p:txBody>
      </p:sp>
      <p:sp>
        <p:nvSpPr>
          <p:cNvPr id="14" name="TextBox 13">
            <a:extLst>
              <a:ext uri="{FF2B5EF4-FFF2-40B4-BE49-F238E27FC236}">
                <a16:creationId xmlns:a16="http://schemas.microsoft.com/office/drawing/2014/main" id="{C7A86F16-3EFC-4E88-84E3-42AB8BF7A93E}"/>
              </a:ext>
            </a:extLst>
          </p:cNvPr>
          <p:cNvSpPr txBox="1"/>
          <p:nvPr/>
        </p:nvSpPr>
        <p:spPr>
          <a:xfrm>
            <a:off x="2324742" y="4675584"/>
            <a:ext cx="6213246" cy="646331"/>
          </a:xfrm>
          <a:prstGeom prst="rect">
            <a:avLst/>
          </a:prstGeom>
          <a:noFill/>
        </p:spPr>
        <p:txBody>
          <a:bodyPr wrap="square" rtlCol="0">
            <a:spAutoFit/>
          </a:bodyPr>
          <a:lstStyle/>
          <a:p>
            <a:pPr algn="ctr" defTabSz="457200" eaLnBrk="1" fontAlgn="auto" hangingPunct="1">
              <a:spcBef>
                <a:spcPts val="0"/>
              </a:spcBef>
              <a:spcAft>
                <a:spcPts val="0"/>
              </a:spcAft>
            </a:pPr>
            <a:r>
              <a:rPr lang="en-US" sz="1800" b="1" dirty="0">
                <a:solidFill>
                  <a:srgbClr val="008000"/>
                </a:solidFill>
                <a:effectLst>
                  <a:outerShdw blurRad="38100" dist="38100" dir="2700000" algn="tl">
                    <a:srgbClr val="000000">
                      <a:alpha val="43137"/>
                    </a:srgbClr>
                  </a:outerShdw>
                </a:effectLst>
                <a:latin typeface="Calibri" panose="020F0502020204030204"/>
                <a:ea typeface="+mn-ea"/>
              </a:rPr>
              <a:t>More critically, how might the inefficient use of energy and other resources account for a lagging economic robustness?</a:t>
            </a:r>
          </a:p>
        </p:txBody>
      </p:sp>
      <p:sp>
        <p:nvSpPr>
          <p:cNvPr id="15" name="TextBox 14">
            <a:extLst>
              <a:ext uri="{FF2B5EF4-FFF2-40B4-BE49-F238E27FC236}">
                <a16:creationId xmlns:a16="http://schemas.microsoft.com/office/drawing/2014/main" id="{9A36CA13-ADF6-46C5-BF7B-3DADBEABC577}"/>
              </a:ext>
            </a:extLst>
          </p:cNvPr>
          <p:cNvSpPr txBox="1"/>
          <p:nvPr/>
        </p:nvSpPr>
        <p:spPr>
          <a:xfrm>
            <a:off x="799128" y="5861828"/>
            <a:ext cx="7707864" cy="276999"/>
          </a:xfrm>
          <a:prstGeom prst="rect">
            <a:avLst/>
          </a:prstGeom>
          <a:noFill/>
        </p:spPr>
        <p:txBody>
          <a:bodyPr wrap="square" rtlCol="0">
            <a:spAutoFit/>
          </a:bodyPr>
          <a:lstStyle/>
          <a:p>
            <a:pPr algn="ctr" defTabSz="457200" eaLnBrk="1" fontAlgn="auto" hangingPunct="1">
              <a:spcBef>
                <a:spcPts val="0"/>
              </a:spcBef>
              <a:spcAft>
                <a:spcPts val="0"/>
              </a:spcAft>
            </a:pPr>
            <a:r>
              <a:rPr lang="en-US" sz="1200" b="1" dirty="0">
                <a:solidFill>
                  <a:prstClr val="black"/>
                </a:solidFill>
                <a:latin typeface="Calibri" panose="020F0502020204030204"/>
                <a:ea typeface="+mn-ea"/>
              </a:rPr>
              <a:t>Source:</a:t>
            </a:r>
            <a:r>
              <a:rPr lang="en-US" sz="1200" dirty="0">
                <a:solidFill>
                  <a:prstClr val="black"/>
                </a:solidFill>
                <a:latin typeface="Calibri" panose="020F0502020204030204"/>
                <a:ea typeface="+mn-ea"/>
              </a:rPr>
              <a:t> Calculations by Laitner, based on historical GDP data from the U.S. Bureau of Economic Analysis, December 2018.</a:t>
            </a:r>
          </a:p>
        </p:txBody>
      </p:sp>
    </p:spTree>
    <p:extLst>
      <p:ext uri="{BB962C8B-B14F-4D97-AF65-F5344CB8AC3E}">
        <p14:creationId xmlns:p14="http://schemas.microsoft.com/office/powerpoint/2010/main" val="211548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dissolve">
                                      <p:cBhvr>
                                        <p:cTn id="7" dur="500"/>
                                        <p:tgtEl>
                                          <p:spTgt spid="1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dissolve">
                                      <p:cBhvr>
                                        <p:cTn id="17" dur="500"/>
                                        <p:tgtEl>
                                          <p:spTgt spid="12">
                                            <p:graphicEl>
                                              <a:chart seriesIdx="0"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dissolve">
                                      <p:cBhvr>
                                        <p:cTn id="22" dur="500"/>
                                        <p:tgtEl>
                                          <p:spTgt spid="12">
                                            <p:graphicEl>
                                              <a:chart seriesIdx="1"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graphicEl>
                                              <a:chart seriesIdx="2" categoryIdx="-4" bldStep="series"/>
                                            </p:graphicEl>
                                          </p:spTgt>
                                        </p:tgtEl>
                                        <p:attrNameLst>
                                          <p:attrName>style.visibility</p:attrName>
                                        </p:attrNameLst>
                                      </p:cBhvr>
                                      <p:to>
                                        <p:strVal val="visible"/>
                                      </p:to>
                                    </p:set>
                                    <p:animEffect transition="in" filter="dissolve">
                                      <p:cBhvr>
                                        <p:cTn id="27" dur="500"/>
                                        <p:tgtEl>
                                          <p:spTgt spid="12">
                                            <p:graphicEl>
                                              <a:chart seriesIdx="2"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p:bldSub>
      </p:bldGraphic>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BA73A7-4C9F-44ED-9F22-251EBC2D0B89}"/>
              </a:ext>
            </a:extLst>
          </p:cNvPr>
          <p:cNvSpPr>
            <a:spLocks noGrp="1"/>
          </p:cNvSpPr>
          <p:nvPr>
            <p:ph type="sldNum" sz="quarter" idx="4"/>
          </p:nvPr>
        </p:nvSpPr>
        <p:spPr/>
        <p:txBody>
          <a:bodyPr/>
          <a:lstStyle/>
          <a:p>
            <a:pPr>
              <a:defRPr/>
            </a:pPr>
            <a:fld id="{61D36AA1-C76B-46EF-A05C-B330D9E4862B}" type="slidenum">
              <a:rPr lang="en-US" smtClean="0"/>
              <a:pPr>
                <a:defRPr/>
              </a:pPr>
              <a:t>14</a:t>
            </a:fld>
            <a:endParaRPr lang="en-US"/>
          </a:p>
        </p:txBody>
      </p:sp>
      <p:sp>
        <p:nvSpPr>
          <p:cNvPr id="3" name="Flowchart: Connector 2">
            <a:extLst>
              <a:ext uri="{FF2B5EF4-FFF2-40B4-BE49-F238E27FC236}">
                <a16:creationId xmlns:a16="http://schemas.microsoft.com/office/drawing/2014/main" id="{65EC716C-6AB0-4AA3-8888-2A48574D4A91}"/>
              </a:ext>
            </a:extLst>
          </p:cNvPr>
          <p:cNvSpPr>
            <a:spLocks noChangeAspect="1"/>
          </p:cNvSpPr>
          <p:nvPr/>
        </p:nvSpPr>
        <p:spPr>
          <a:xfrm>
            <a:off x="1859796" y="838200"/>
            <a:ext cx="5416120" cy="5416120"/>
          </a:xfrm>
          <a:prstGeom prst="flowChartConnector">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Flowchart: Connector 3">
            <a:extLst>
              <a:ext uri="{FF2B5EF4-FFF2-40B4-BE49-F238E27FC236}">
                <a16:creationId xmlns:a16="http://schemas.microsoft.com/office/drawing/2014/main" id="{37036677-3414-47D2-BC9E-97EB0B60B9B0}"/>
              </a:ext>
            </a:extLst>
          </p:cNvPr>
          <p:cNvSpPr>
            <a:spLocks noChangeAspect="1"/>
          </p:cNvSpPr>
          <p:nvPr/>
        </p:nvSpPr>
        <p:spPr>
          <a:xfrm>
            <a:off x="2494402" y="1907231"/>
            <a:ext cx="329184" cy="332282"/>
          </a:xfrm>
          <a:prstGeom prst="flowChartConnector">
            <a:avLst/>
          </a:prstGeom>
          <a:solidFill>
            <a:srgbClr val="C00000"/>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Flowchart: Connector 4">
            <a:extLst>
              <a:ext uri="{FF2B5EF4-FFF2-40B4-BE49-F238E27FC236}">
                <a16:creationId xmlns:a16="http://schemas.microsoft.com/office/drawing/2014/main" id="{B454EF7D-C8D0-40BC-89E7-360E44693383}"/>
              </a:ext>
            </a:extLst>
          </p:cNvPr>
          <p:cNvSpPr>
            <a:spLocks noChangeAspect="1"/>
          </p:cNvSpPr>
          <p:nvPr/>
        </p:nvSpPr>
        <p:spPr>
          <a:xfrm>
            <a:off x="5954277" y="2294834"/>
            <a:ext cx="941460" cy="941460"/>
          </a:xfrm>
          <a:prstGeom prst="flowChartConnector">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6F7DA7F-8E1F-4D4E-AD12-966079870F4B}"/>
              </a:ext>
            </a:extLst>
          </p:cNvPr>
          <p:cNvSpPr txBox="1">
            <a:spLocks noChangeAspect="1"/>
          </p:cNvSpPr>
          <p:nvPr/>
        </p:nvSpPr>
        <p:spPr>
          <a:xfrm>
            <a:off x="2813278" y="1891604"/>
            <a:ext cx="4314807" cy="447362"/>
          </a:xfrm>
          <a:prstGeom prst="rect">
            <a:avLst/>
          </a:prstGeom>
          <a:noFill/>
        </p:spPr>
        <p:txBody>
          <a:bodyPr wrap="none" rtlCol="0">
            <a:spAutoFit/>
          </a:bodyPr>
          <a:lstStyle/>
          <a:p>
            <a:pPr defTabSz="457200" eaLnBrk="1" fontAlgn="auto" hangingPunct="1">
              <a:spcBef>
                <a:spcPts val="0"/>
              </a:spcBef>
              <a:spcAft>
                <a:spcPts val="0"/>
              </a:spcAft>
            </a:pPr>
            <a:r>
              <a:rPr lang="en-US" sz="1800" b="1" dirty="0">
                <a:solidFill>
                  <a:prstClr val="black"/>
                </a:solidFill>
                <a:latin typeface="Calibri" panose="020F0502020204030204"/>
                <a:ea typeface="+mn-ea"/>
              </a:rPr>
              <a:t>The scale of the 1950 U.S. economy</a:t>
            </a:r>
          </a:p>
        </p:txBody>
      </p:sp>
      <p:sp>
        <p:nvSpPr>
          <p:cNvPr id="7" name="TextBox 6">
            <a:extLst>
              <a:ext uri="{FF2B5EF4-FFF2-40B4-BE49-F238E27FC236}">
                <a16:creationId xmlns:a16="http://schemas.microsoft.com/office/drawing/2014/main" id="{88877316-8A7B-4CCE-9C73-46D2E7F4C1E4}"/>
              </a:ext>
            </a:extLst>
          </p:cNvPr>
          <p:cNvSpPr txBox="1">
            <a:spLocks noChangeAspect="1"/>
          </p:cNvSpPr>
          <p:nvPr/>
        </p:nvSpPr>
        <p:spPr>
          <a:xfrm>
            <a:off x="2386598" y="2559913"/>
            <a:ext cx="4314807" cy="369332"/>
          </a:xfrm>
          <a:prstGeom prst="rect">
            <a:avLst/>
          </a:prstGeom>
          <a:noFill/>
        </p:spPr>
        <p:txBody>
          <a:bodyPr wrap="square" rtlCol="0">
            <a:spAutoFit/>
          </a:bodyPr>
          <a:lstStyle/>
          <a:p>
            <a:pPr defTabSz="457200" eaLnBrk="1" fontAlgn="auto" hangingPunct="1">
              <a:spcBef>
                <a:spcPts val="0"/>
              </a:spcBef>
              <a:spcAft>
                <a:spcPts val="0"/>
              </a:spcAft>
            </a:pPr>
            <a:r>
              <a:rPr lang="en-US" sz="1800" b="1" dirty="0">
                <a:solidFill>
                  <a:prstClr val="black"/>
                </a:solidFill>
                <a:latin typeface="Calibri" panose="020F0502020204030204"/>
                <a:ea typeface="+mn-ea"/>
              </a:rPr>
              <a:t>The scale of the 2018 U.S. economy</a:t>
            </a:r>
          </a:p>
        </p:txBody>
      </p:sp>
      <p:sp>
        <p:nvSpPr>
          <p:cNvPr id="8" name="TextBox 7">
            <a:extLst>
              <a:ext uri="{FF2B5EF4-FFF2-40B4-BE49-F238E27FC236}">
                <a16:creationId xmlns:a16="http://schemas.microsoft.com/office/drawing/2014/main" id="{99C50E13-61DD-46D5-87E2-E4833E8497D8}"/>
              </a:ext>
            </a:extLst>
          </p:cNvPr>
          <p:cNvSpPr txBox="1"/>
          <p:nvPr/>
        </p:nvSpPr>
        <p:spPr>
          <a:xfrm>
            <a:off x="167109" y="457200"/>
            <a:ext cx="8813375" cy="707886"/>
          </a:xfrm>
          <a:prstGeom prst="rect">
            <a:avLst/>
          </a:prstGeom>
          <a:noFill/>
        </p:spPr>
        <p:txBody>
          <a:bodyPr wrap="none" rtlCol="0">
            <a:spAutoFit/>
          </a:bodyPr>
          <a:lstStyle/>
          <a:p>
            <a:pPr algn="ctr" defTabSz="457200" eaLnBrk="1" fontAlgn="auto" hangingPunct="1">
              <a:spcBef>
                <a:spcPts val="0"/>
              </a:spcBef>
              <a:spcAft>
                <a:spcPts val="0"/>
              </a:spcAft>
            </a:pPr>
            <a:r>
              <a:rPr lang="en-US" sz="2200" b="1" dirty="0">
                <a:solidFill>
                  <a:srgbClr val="002060"/>
                </a:solidFill>
                <a:latin typeface="+mj-lt"/>
                <a:ea typeface="+mn-ea"/>
              </a:rPr>
              <a:t>Comparing the Resource Impact of the U.S. Economy Over Time</a:t>
            </a:r>
          </a:p>
          <a:p>
            <a:pPr algn="ctr" defTabSz="457200" eaLnBrk="1" fontAlgn="auto" hangingPunct="1">
              <a:spcBef>
                <a:spcPts val="0"/>
              </a:spcBef>
              <a:spcAft>
                <a:spcPts val="0"/>
              </a:spcAft>
            </a:pPr>
            <a:r>
              <a:rPr lang="en-US" sz="1800" b="1" dirty="0">
                <a:solidFill>
                  <a:srgbClr val="002060"/>
                </a:solidFill>
                <a:latin typeface="+mj-lt"/>
                <a:ea typeface="+mn-ea"/>
              </a:rPr>
              <a:t>(where real GDP is the volume of resources used to support the economy)</a:t>
            </a:r>
          </a:p>
        </p:txBody>
      </p:sp>
      <p:sp>
        <p:nvSpPr>
          <p:cNvPr id="9" name="TextBox 8">
            <a:extLst>
              <a:ext uri="{FF2B5EF4-FFF2-40B4-BE49-F238E27FC236}">
                <a16:creationId xmlns:a16="http://schemas.microsoft.com/office/drawing/2014/main" id="{9D04EC8B-3AC5-49EF-A506-9D8419CD8F5A}"/>
              </a:ext>
            </a:extLst>
          </p:cNvPr>
          <p:cNvSpPr txBox="1">
            <a:spLocks noChangeAspect="1"/>
          </p:cNvSpPr>
          <p:nvPr/>
        </p:nvSpPr>
        <p:spPr>
          <a:xfrm>
            <a:off x="2221850" y="3318567"/>
            <a:ext cx="4672597" cy="2062103"/>
          </a:xfrm>
          <a:prstGeom prst="rect">
            <a:avLst/>
          </a:prstGeom>
          <a:noFill/>
        </p:spPr>
        <p:txBody>
          <a:bodyPr wrap="square" rtlCol="0">
            <a:spAutoFit/>
          </a:bodyPr>
          <a:lstStyle/>
          <a:p>
            <a:pPr algn="ctr" defTabSz="457200" eaLnBrk="1" fontAlgn="auto" hangingPunct="1">
              <a:spcBef>
                <a:spcPts val="0"/>
              </a:spcBef>
              <a:spcAft>
                <a:spcPts val="0"/>
              </a:spcAft>
            </a:pPr>
            <a:r>
              <a:rPr lang="en-US" sz="3200" b="1" dirty="0">
                <a:solidFill>
                  <a:prstClr val="black"/>
                </a:solidFill>
                <a:latin typeface="Calibri" panose="020F0502020204030204"/>
                <a:ea typeface="+mn-ea"/>
              </a:rPr>
              <a:t>The cumulative impact of the U.S. economy over the years 1950 through 2018:</a:t>
            </a:r>
          </a:p>
          <a:p>
            <a:pPr algn="ctr" defTabSz="457200" eaLnBrk="1" fontAlgn="auto" hangingPunct="1">
              <a:spcBef>
                <a:spcPts val="0"/>
              </a:spcBef>
              <a:spcAft>
                <a:spcPts val="0"/>
              </a:spcAft>
            </a:pPr>
            <a:r>
              <a:rPr lang="en-US" sz="3200" b="1" dirty="0">
                <a:solidFill>
                  <a:prstClr val="black"/>
                </a:solidFill>
                <a:latin typeface="Calibri" panose="020F0502020204030204"/>
                <a:ea typeface="+mn-ea"/>
              </a:rPr>
              <a:t>266 times 1950</a:t>
            </a:r>
          </a:p>
        </p:txBody>
      </p:sp>
    </p:spTree>
    <p:extLst>
      <p:ext uri="{BB962C8B-B14F-4D97-AF65-F5344CB8AC3E}">
        <p14:creationId xmlns:p14="http://schemas.microsoft.com/office/powerpoint/2010/main" val="71537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C48A0F-A135-4CE4-87A3-955371F49136}"/>
              </a:ext>
            </a:extLst>
          </p:cNvPr>
          <p:cNvSpPr>
            <a:spLocks noGrp="1"/>
          </p:cNvSpPr>
          <p:nvPr>
            <p:ph type="sldNum" sz="quarter" idx="4"/>
          </p:nvPr>
        </p:nvSpPr>
        <p:spPr/>
        <p:txBody>
          <a:bodyPr/>
          <a:lstStyle/>
          <a:p>
            <a:pPr>
              <a:defRPr/>
            </a:pPr>
            <a:fld id="{61D36AA1-C76B-46EF-A05C-B330D9E4862B}" type="slidenum">
              <a:rPr lang="en-US" smtClean="0"/>
              <a:pPr>
                <a:defRPr/>
              </a:pPr>
              <a:t>15</a:t>
            </a:fld>
            <a:endParaRPr lang="en-US"/>
          </a:p>
        </p:txBody>
      </p:sp>
      <p:pic>
        <p:nvPicPr>
          <p:cNvPr id="3" name="Picture 2">
            <a:extLst>
              <a:ext uri="{FF2B5EF4-FFF2-40B4-BE49-F238E27FC236}">
                <a16:creationId xmlns:a16="http://schemas.microsoft.com/office/drawing/2014/main" id="{9E75C625-5D34-44C0-B987-464A9A62862A}"/>
              </a:ext>
            </a:extLst>
          </p:cNvPr>
          <p:cNvPicPr>
            <a:picLocks noChangeAspect="1"/>
          </p:cNvPicPr>
          <p:nvPr/>
        </p:nvPicPr>
        <p:blipFill rotWithShape="1">
          <a:blip r:embed="rId2"/>
          <a:srcRect t="8196" b="9574"/>
          <a:stretch/>
        </p:blipFill>
        <p:spPr>
          <a:xfrm>
            <a:off x="399081" y="15503"/>
            <a:ext cx="8321040" cy="6842497"/>
          </a:xfrm>
          <a:prstGeom prst="rect">
            <a:avLst/>
          </a:prstGeom>
        </p:spPr>
      </p:pic>
      <p:sp>
        <p:nvSpPr>
          <p:cNvPr id="4" name="Flowchart: Connector 3">
            <a:extLst>
              <a:ext uri="{FF2B5EF4-FFF2-40B4-BE49-F238E27FC236}">
                <a16:creationId xmlns:a16="http://schemas.microsoft.com/office/drawing/2014/main" id="{4CC8B3C8-7BF9-4951-8BAA-436C68314E84}"/>
              </a:ext>
            </a:extLst>
          </p:cNvPr>
          <p:cNvSpPr>
            <a:spLocks noChangeAspect="1"/>
          </p:cNvSpPr>
          <p:nvPr/>
        </p:nvSpPr>
        <p:spPr>
          <a:xfrm>
            <a:off x="1904896" y="841248"/>
            <a:ext cx="5416120" cy="5416120"/>
          </a:xfrm>
          <a:prstGeom prst="flowChartConnector">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Flowchart: Connector 4">
            <a:extLst>
              <a:ext uri="{FF2B5EF4-FFF2-40B4-BE49-F238E27FC236}">
                <a16:creationId xmlns:a16="http://schemas.microsoft.com/office/drawing/2014/main" id="{1E66130E-6130-42F1-AA42-71C32FC857CC}"/>
              </a:ext>
            </a:extLst>
          </p:cNvPr>
          <p:cNvSpPr>
            <a:spLocks noChangeAspect="1"/>
          </p:cNvSpPr>
          <p:nvPr/>
        </p:nvSpPr>
        <p:spPr>
          <a:xfrm>
            <a:off x="2555000" y="1920149"/>
            <a:ext cx="329184" cy="332282"/>
          </a:xfrm>
          <a:prstGeom prst="flowChartConnector">
            <a:avLst/>
          </a:prstGeom>
          <a:solidFill>
            <a:srgbClr val="C00000"/>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Flowchart: Connector 5">
            <a:extLst>
              <a:ext uri="{FF2B5EF4-FFF2-40B4-BE49-F238E27FC236}">
                <a16:creationId xmlns:a16="http://schemas.microsoft.com/office/drawing/2014/main" id="{550C7A14-B857-40C4-AB37-764D52719218}"/>
              </a:ext>
            </a:extLst>
          </p:cNvPr>
          <p:cNvSpPr>
            <a:spLocks noChangeAspect="1"/>
          </p:cNvSpPr>
          <p:nvPr/>
        </p:nvSpPr>
        <p:spPr>
          <a:xfrm>
            <a:off x="5999377" y="2295144"/>
            <a:ext cx="941460" cy="941460"/>
          </a:xfrm>
          <a:prstGeom prst="flowChartConnector">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5BA6CAF-DFC2-45E5-ABB1-4B2B6B4E689B}"/>
              </a:ext>
            </a:extLst>
          </p:cNvPr>
          <p:cNvSpPr txBox="1">
            <a:spLocks noChangeAspect="1"/>
          </p:cNvSpPr>
          <p:nvPr/>
        </p:nvSpPr>
        <p:spPr>
          <a:xfrm>
            <a:off x="2858378" y="1892808"/>
            <a:ext cx="4314807" cy="447362"/>
          </a:xfrm>
          <a:prstGeom prst="rect">
            <a:avLst/>
          </a:prstGeom>
          <a:noFill/>
        </p:spPr>
        <p:txBody>
          <a:bodyPr wrap="none" rtlCol="0">
            <a:spAutoFit/>
          </a:bodyPr>
          <a:lstStyle/>
          <a:p>
            <a:pPr defTabSz="457200" eaLnBrk="1" fontAlgn="auto" hangingPunct="1">
              <a:spcBef>
                <a:spcPts val="0"/>
              </a:spcBef>
              <a:spcAft>
                <a:spcPts val="0"/>
              </a:spcAft>
            </a:pPr>
            <a:r>
              <a:rPr lang="en-US" sz="1800" b="1" dirty="0">
                <a:solidFill>
                  <a:prstClr val="black"/>
                </a:solidFill>
                <a:latin typeface="Calibri" panose="020F0502020204030204"/>
                <a:ea typeface="+mn-ea"/>
              </a:rPr>
              <a:t>The scale of the 1950 U.S. economy</a:t>
            </a:r>
          </a:p>
        </p:txBody>
      </p:sp>
      <p:sp>
        <p:nvSpPr>
          <p:cNvPr id="8" name="TextBox 7">
            <a:extLst>
              <a:ext uri="{FF2B5EF4-FFF2-40B4-BE49-F238E27FC236}">
                <a16:creationId xmlns:a16="http://schemas.microsoft.com/office/drawing/2014/main" id="{F0772729-03D2-41AD-BA23-CBB466FF19E6}"/>
              </a:ext>
            </a:extLst>
          </p:cNvPr>
          <p:cNvSpPr txBox="1">
            <a:spLocks noChangeAspect="1"/>
          </p:cNvSpPr>
          <p:nvPr/>
        </p:nvSpPr>
        <p:spPr>
          <a:xfrm>
            <a:off x="2466993" y="2545596"/>
            <a:ext cx="4314807" cy="369332"/>
          </a:xfrm>
          <a:prstGeom prst="rect">
            <a:avLst/>
          </a:prstGeom>
          <a:noFill/>
        </p:spPr>
        <p:txBody>
          <a:bodyPr wrap="square" rtlCol="0">
            <a:spAutoFit/>
          </a:bodyPr>
          <a:lstStyle/>
          <a:p>
            <a:pPr defTabSz="457200" eaLnBrk="1" fontAlgn="auto" hangingPunct="1">
              <a:spcBef>
                <a:spcPts val="0"/>
              </a:spcBef>
              <a:spcAft>
                <a:spcPts val="0"/>
              </a:spcAft>
            </a:pPr>
            <a:r>
              <a:rPr lang="en-US" sz="1800" b="1" dirty="0">
                <a:solidFill>
                  <a:prstClr val="black"/>
                </a:solidFill>
                <a:latin typeface="Calibri" panose="020F0502020204030204"/>
                <a:ea typeface="+mn-ea"/>
              </a:rPr>
              <a:t>The scale of the 2018 U.S. economy</a:t>
            </a:r>
          </a:p>
        </p:txBody>
      </p:sp>
      <p:sp>
        <p:nvSpPr>
          <p:cNvPr id="9" name="TextBox 8">
            <a:extLst>
              <a:ext uri="{FF2B5EF4-FFF2-40B4-BE49-F238E27FC236}">
                <a16:creationId xmlns:a16="http://schemas.microsoft.com/office/drawing/2014/main" id="{3CB7B7C1-0D6F-41C2-B5BF-D79A0D02BEB9}"/>
              </a:ext>
            </a:extLst>
          </p:cNvPr>
          <p:cNvSpPr txBox="1"/>
          <p:nvPr/>
        </p:nvSpPr>
        <p:spPr>
          <a:xfrm>
            <a:off x="1114926" y="31362"/>
            <a:ext cx="6962274" cy="954107"/>
          </a:xfrm>
          <a:prstGeom prst="rect">
            <a:avLst/>
          </a:prstGeom>
          <a:noFill/>
        </p:spPr>
        <p:txBody>
          <a:bodyPr wrap="square" rtlCol="0">
            <a:spAutoFit/>
          </a:bodyPr>
          <a:lstStyle/>
          <a:p>
            <a:pPr algn="ctr" defTabSz="457200" eaLnBrk="1" fontAlgn="auto" hangingPunct="1">
              <a:spcBef>
                <a:spcPts val="0"/>
              </a:spcBef>
              <a:spcAft>
                <a:spcPts val="0"/>
              </a:spcAft>
            </a:pPr>
            <a:r>
              <a:rPr lang="en-US" sz="2800" b="1" dirty="0">
                <a:solidFill>
                  <a:srgbClr val="C00000"/>
                </a:solidFill>
                <a:effectLst>
                  <a:outerShdw blurRad="38100" dist="38100" dir="2700000" algn="tl">
                    <a:srgbClr val="000000">
                      <a:alpha val="43137"/>
                    </a:srgbClr>
                  </a:outerShdw>
                </a:effectLst>
                <a:latin typeface="+mj-lt"/>
                <a:ea typeface="+mn-ea"/>
              </a:rPr>
              <a:t>By 2050 the Cumulative Volume will be ~632 times the 1950 Economy</a:t>
            </a:r>
          </a:p>
        </p:txBody>
      </p:sp>
      <p:sp>
        <p:nvSpPr>
          <p:cNvPr id="10" name="TextBox 9">
            <a:extLst>
              <a:ext uri="{FF2B5EF4-FFF2-40B4-BE49-F238E27FC236}">
                <a16:creationId xmlns:a16="http://schemas.microsoft.com/office/drawing/2014/main" id="{81A31C92-F94E-4B77-859E-A29E94AC79FA}"/>
              </a:ext>
            </a:extLst>
          </p:cNvPr>
          <p:cNvSpPr txBox="1">
            <a:spLocks noChangeAspect="1"/>
          </p:cNvSpPr>
          <p:nvPr/>
        </p:nvSpPr>
        <p:spPr>
          <a:xfrm>
            <a:off x="2266950" y="3319272"/>
            <a:ext cx="4672597" cy="2062103"/>
          </a:xfrm>
          <a:prstGeom prst="rect">
            <a:avLst/>
          </a:prstGeom>
          <a:noFill/>
        </p:spPr>
        <p:txBody>
          <a:bodyPr wrap="square" rtlCol="0">
            <a:spAutoFit/>
          </a:bodyPr>
          <a:lstStyle/>
          <a:p>
            <a:pPr algn="ctr" defTabSz="457200" eaLnBrk="1" fontAlgn="auto" hangingPunct="1">
              <a:spcBef>
                <a:spcPts val="0"/>
              </a:spcBef>
              <a:spcAft>
                <a:spcPts val="0"/>
              </a:spcAft>
            </a:pPr>
            <a:r>
              <a:rPr lang="en-US" sz="3200" b="1" dirty="0">
                <a:solidFill>
                  <a:prstClr val="black"/>
                </a:solidFill>
                <a:latin typeface="Calibri" panose="020F0502020204030204"/>
                <a:ea typeface="+mn-ea"/>
              </a:rPr>
              <a:t>The cumulative impact of the U.S. economy over the years 1950 through 2018:</a:t>
            </a:r>
          </a:p>
          <a:p>
            <a:pPr algn="ctr" defTabSz="457200" eaLnBrk="1" fontAlgn="auto" hangingPunct="1">
              <a:spcBef>
                <a:spcPts val="0"/>
              </a:spcBef>
              <a:spcAft>
                <a:spcPts val="0"/>
              </a:spcAft>
            </a:pPr>
            <a:r>
              <a:rPr lang="en-US" sz="3200" b="1" dirty="0">
                <a:solidFill>
                  <a:prstClr val="black"/>
                </a:solidFill>
                <a:latin typeface="Calibri" panose="020F0502020204030204"/>
                <a:ea typeface="+mn-ea"/>
              </a:rPr>
              <a:t>266 times 1950</a:t>
            </a:r>
          </a:p>
        </p:txBody>
      </p:sp>
    </p:spTree>
    <p:extLst>
      <p:ext uri="{BB962C8B-B14F-4D97-AF65-F5344CB8AC3E}">
        <p14:creationId xmlns:p14="http://schemas.microsoft.com/office/powerpoint/2010/main" val="1929976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BBAE-E79E-424B-9883-D6BDB0D46223}"/>
              </a:ext>
            </a:extLst>
          </p:cNvPr>
          <p:cNvSpPr>
            <a:spLocks noGrp="1"/>
          </p:cNvSpPr>
          <p:nvPr>
            <p:ph type="title"/>
          </p:nvPr>
        </p:nvSpPr>
        <p:spPr>
          <a:xfrm>
            <a:off x="76200" y="586668"/>
            <a:ext cx="8960604" cy="1165932"/>
          </a:xfrm>
        </p:spPr>
        <p:txBody>
          <a:bodyPr/>
          <a:lstStyle/>
          <a:p>
            <a:r>
              <a:rPr lang="en-US" sz="3400" dirty="0"/>
              <a:t>Three Intermediate Waste Perspectives</a:t>
            </a:r>
          </a:p>
        </p:txBody>
      </p:sp>
      <p:sp>
        <p:nvSpPr>
          <p:cNvPr id="3" name="Content Placeholder 2">
            <a:extLst>
              <a:ext uri="{FF2B5EF4-FFF2-40B4-BE49-F238E27FC236}">
                <a16:creationId xmlns:a16="http://schemas.microsoft.com/office/drawing/2014/main" id="{41ABE103-D37B-44D3-842D-D69FEF2036BF}"/>
              </a:ext>
            </a:extLst>
          </p:cNvPr>
          <p:cNvSpPr>
            <a:spLocks noGrp="1"/>
          </p:cNvSpPr>
          <p:nvPr>
            <p:ph idx="1"/>
          </p:nvPr>
        </p:nvSpPr>
        <p:spPr>
          <a:xfrm>
            <a:off x="533400" y="1295400"/>
            <a:ext cx="8153400" cy="4114800"/>
          </a:xfrm>
        </p:spPr>
        <p:txBody>
          <a:bodyPr/>
          <a:lstStyle/>
          <a:p>
            <a:pPr marL="514350" indent="-514350">
              <a:buClr>
                <a:srgbClr val="A11801"/>
              </a:buClr>
              <a:buSzPct val="100000"/>
              <a:buFont typeface="+mj-lt"/>
              <a:buAutoNum type="arabicParenR"/>
            </a:pPr>
            <a:r>
              <a:rPr lang="en-US" sz="2800" dirty="0">
                <a:solidFill>
                  <a:schemeClr val="tx1"/>
                </a:solidFill>
              </a:rPr>
              <a:t>Tracking the incredible array of wastes that, unfortunately, are a very large part of our life;</a:t>
            </a:r>
          </a:p>
          <a:p>
            <a:pPr marL="514350" indent="-514350">
              <a:buClr>
                <a:srgbClr val="A11801"/>
              </a:buClr>
              <a:buSzPct val="100000"/>
              <a:buFont typeface="+mj-lt"/>
              <a:buAutoNum type="arabicParenR"/>
            </a:pPr>
            <a:r>
              <a:rPr lang="en-US" sz="2800" dirty="0">
                <a:solidFill>
                  <a:schemeClr val="tx1"/>
                </a:solidFill>
              </a:rPr>
              <a:t>Understanding energy as work; and</a:t>
            </a:r>
          </a:p>
          <a:p>
            <a:pPr marL="514350" indent="-514350">
              <a:buClr>
                <a:srgbClr val="A11801"/>
              </a:buClr>
              <a:buSzPct val="100000"/>
              <a:buFont typeface="+mj-lt"/>
              <a:buAutoNum type="arabicParenR"/>
            </a:pPr>
            <a:r>
              <a:rPr lang="en-US" sz="2800" dirty="0">
                <a:solidFill>
                  <a:schemeClr val="tx1"/>
                </a:solidFill>
              </a:rPr>
              <a:t>Exploring key linkages to our total energy and the larger resource productivity.</a:t>
            </a:r>
          </a:p>
          <a:p>
            <a:pPr marL="0" indent="0">
              <a:buClr>
                <a:srgbClr val="A11801"/>
              </a:buClr>
              <a:buSzPct val="149000"/>
            </a:pPr>
            <a:r>
              <a:rPr lang="en-US" sz="2600" b="1" i="1" dirty="0">
                <a:solidFill>
                  <a:srgbClr val="002060"/>
                </a:solidFill>
                <a:effectLst>
                  <a:outerShdw blurRad="38100" dist="38100" dir="2700000" algn="tl">
                    <a:srgbClr val="000000">
                      <a:alpha val="43137"/>
                    </a:srgbClr>
                  </a:outerShdw>
                </a:effectLst>
              </a:rPr>
              <a:t>If we want to imagine a more robust and a more sustainable economy, we should find ways to help policy makers and business leaders step back, examine these perspectives, in depth; and then help everyone act on all three together, at scale, and with an accelerated transformation…</a:t>
            </a:r>
          </a:p>
        </p:txBody>
      </p:sp>
      <p:sp>
        <p:nvSpPr>
          <p:cNvPr id="4" name="Slide Number Placeholder 3">
            <a:extLst>
              <a:ext uri="{FF2B5EF4-FFF2-40B4-BE49-F238E27FC236}">
                <a16:creationId xmlns:a16="http://schemas.microsoft.com/office/drawing/2014/main" id="{B556F717-5104-4D46-B0BC-FB552E99BD98}"/>
              </a:ext>
            </a:extLst>
          </p:cNvPr>
          <p:cNvSpPr>
            <a:spLocks noGrp="1"/>
          </p:cNvSpPr>
          <p:nvPr>
            <p:ph type="sldNum" sz="quarter" idx="4"/>
          </p:nvPr>
        </p:nvSpPr>
        <p:spPr/>
        <p:txBody>
          <a:bodyPr/>
          <a:lstStyle/>
          <a:p>
            <a:pPr>
              <a:defRPr/>
            </a:pPr>
            <a:fld id="{61D36AA1-C76B-46EF-A05C-B330D9E4862B}" type="slidenum">
              <a:rPr lang="en-US" smtClean="0"/>
              <a:pPr>
                <a:defRPr/>
              </a:pPr>
              <a:t>16</a:t>
            </a:fld>
            <a:endParaRPr lang="en-US"/>
          </a:p>
        </p:txBody>
      </p:sp>
    </p:spTree>
    <p:extLst>
      <p:ext uri="{BB962C8B-B14F-4D97-AF65-F5344CB8AC3E}">
        <p14:creationId xmlns:p14="http://schemas.microsoft.com/office/powerpoint/2010/main" val="80974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A2DF52-07E4-48F7-8098-71F8A0ADDB50}"/>
              </a:ext>
            </a:extLst>
          </p:cNvPr>
          <p:cNvSpPr>
            <a:spLocks noGrp="1"/>
          </p:cNvSpPr>
          <p:nvPr>
            <p:ph idx="1"/>
          </p:nvPr>
        </p:nvSpPr>
        <p:spPr>
          <a:xfrm>
            <a:off x="594102" y="1280160"/>
            <a:ext cx="8077200" cy="4114800"/>
          </a:xfrm>
        </p:spPr>
        <p:txBody>
          <a:bodyPr/>
          <a:lstStyle/>
          <a:p>
            <a:pPr>
              <a:buClr>
                <a:srgbClr val="C00000"/>
              </a:buClr>
              <a:buSzPct val="128000"/>
              <a:buFont typeface="Arial" panose="020B0604020202020204" pitchFamily="34" charset="0"/>
              <a:buChar char="•"/>
            </a:pPr>
            <a:r>
              <a:rPr lang="en-US" sz="2400" dirty="0">
                <a:solidFill>
                  <a:schemeClr val="tx1"/>
                </a:solidFill>
              </a:rPr>
              <a:t>If we focus only on municipal solid waste, the U.S. generates about 2 kg of waste per capita each day.</a:t>
            </a:r>
          </a:p>
          <a:p>
            <a:pPr>
              <a:buClr>
                <a:srgbClr val="C00000"/>
              </a:buClr>
              <a:buSzPct val="128000"/>
              <a:buFont typeface="Arial" panose="020B0604020202020204" pitchFamily="34" charset="0"/>
              <a:buChar char="•"/>
            </a:pPr>
            <a:r>
              <a:rPr lang="en-US" sz="2400" dirty="0">
                <a:solidFill>
                  <a:schemeClr val="tx1"/>
                </a:solidFill>
              </a:rPr>
              <a:t>Yet, if we add to that waste, all the soil erosion, all the air pollution, all of the carbon dioxide emissions, and all the fecal matter from humans, cows and pigs, that waste grows to ~127 kg per person/day. Likely more!</a:t>
            </a:r>
          </a:p>
          <a:p>
            <a:pPr>
              <a:buClr>
                <a:srgbClr val="C00000"/>
              </a:buClr>
              <a:buSzPct val="128000"/>
              <a:buFont typeface="Arial" panose="020B0604020202020204" pitchFamily="34" charset="0"/>
              <a:buChar char="•"/>
            </a:pPr>
            <a:r>
              <a:rPr lang="en-US" sz="2400" dirty="0">
                <a:solidFill>
                  <a:schemeClr val="tx1"/>
                </a:solidFill>
              </a:rPr>
              <a:t>Which does not include water losses, mining tailings, and the many other forms of waste in our economy.</a:t>
            </a:r>
          </a:p>
          <a:p>
            <a:pPr>
              <a:buClr>
                <a:srgbClr val="C00000"/>
              </a:buClr>
              <a:buSzPct val="128000"/>
              <a:buFont typeface="Arial" panose="020B0604020202020204" pitchFamily="34" charset="0"/>
              <a:buChar char="•"/>
            </a:pPr>
            <a:r>
              <a:rPr lang="en-US" sz="2400" dirty="0">
                <a:solidFill>
                  <a:schemeClr val="tx1"/>
                </a:solidFill>
              </a:rPr>
              <a:t>So the question: </a:t>
            </a:r>
            <a:r>
              <a:rPr lang="en-US" sz="2400" dirty="0">
                <a:solidFill>
                  <a:srgbClr val="002060"/>
                </a:solidFill>
              </a:rPr>
              <a:t>“A</a:t>
            </a:r>
            <a:r>
              <a:rPr lang="en-US" sz="2400" i="1" dirty="0">
                <a:solidFill>
                  <a:srgbClr val="002060"/>
                </a:solidFill>
              </a:rPr>
              <a:t>re we living more by waste than ingenuity?”</a:t>
            </a:r>
          </a:p>
          <a:p>
            <a:pPr>
              <a:buClr>
                <a:srgbClr val="C00000"/>
              </a:buClr>
              <a:buSzPct val="128000"/>
              <a:buFont typeface="Arial" panose="020B0604020202020204" pitchFamily="34" charset="0"/>
              <a:buChar char="•"/>
            </a:pPr>
            <a:r>
              <a:rPr lang="en-US" sz="2400" dirty="0">
                <a:solidFill>
                  <a:schemeClr val="tx1"/>
                </a:solidFill>
              </a:rPr>
              <a:t>And, more broadly, can the productive use of resources drive what we now call multiple benefits? I think yes!</a:t>
            </a:r>
          </a:p>
        </p:txBody>
      </p:sp>
      <p:sp>
        <p:nvSpPr>
          <p:cNvPr id="4" name="Slide Number Placeholder 3">
            <a:extLst>
              <a:ext uri="{FF2B5EF4-FFF2-40B4-BE49-F238E27FC236}">
                <a16:creationId xmlns:a16="http://schemas.microsoft.com/office/drawing/2014/main" id="{6D40BA70-D630-4B3D-BE40-0DFE98F2ADE0}"/>
              </a:ext>
            </a:extLst>
          </p:cNvPr>
          <p:cNvSpPr>
            <a:spLocks noGrp="1"/>
          </p:cNvSpPr>
          <p:nvPr>
            <p:ph type="sldNum" sz="quarter" idx="4"/>
          </p:nvPr>
        </p:nvSpPr>
        <p:spPr/>
        <p:txBody>
          <a:bodyPr/>
          <a:lstStyle/>
          <a:p>
            <a:pPr>
              <a:defRPr/>
            </a:pPr>
            <a:fld id="{61D36AA1-C76B-46EF-A05C-B330D9E4862B}" type="slidenum">
              <a:rPr lang="en-US" smtClean="0"/>
              <a:pPr>
                <a:defRPr/>
              </a:pPr>
              <a:t>17</a:t>
            </a:fld>
            <a:endParaRPr lang="en-US"/>
          </a:p>
        </p:txBody>
      </p:sp>
      <p:sp>
        <p:nvSpPr>
          <p:cNvPr id="5" name="Title 4">
            <a:extLst>
              <a:ext uri="{FF2B5EF4-FFF2-40B4-BE49-F238E27FC236}">
                <a16:creationId xmlns:a16="http://schemas.microsoft.com/office/drawing/2014/main" id="{F0F2FEFE-5EB9-49CE-BD00-95AF061315C8}"/>
              </a:ext>
            </a:extLst>
          </p:cNvPr>
          <p:cNvSpPr>
            <a:spLocks noGrp="1"/>
          </p:cNvSpPr>
          <p:nvPr>
            <p:ph type="title"/>
          </p:nvPr>
        </p:nvSpPr>
        <p:spPr>
          <a:xfrm>
            <a:off x="242808" y="548640"/>
            <a:ext cx="8686800" cy="1143000"/>
          </a:xfrm>
        </p:spPr>
        <p:txBody>
          <a:bodyPr/>
          <a:lstStyle/>
          <a:p>
            <a:r>
              <a:rPr lang="en-US" sz="3400" dirty="0"/>
              <a:t>(1) The Scale of Waste in the U.S.</a:t>
            </a:r>
          </a:p>
        </p:txBody>
      </p:sp>
    </p:spTree>
    <p:extLst>
      <p:ext uri="{BB962C8B-B14F-4D97-AF65-F5344CB8AC3E}">
        <p14:creationId xmlns:p14="http://schemas.microsoft.com/office/powerpoint/2010/main" val="410923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E60D24-FBAA-4A31-B6C2-63B7F54426C0}"/>
              </a:ext>
            </a:extLst>
          </p:cNvPr>
          <p:cNvSpPr>
            <a:spLocks noGrp="1"/>
          </p:cNvSpPr>
          <p:nvPr>
            <p:ph type="sldNum" sz="quarter" idx="4"/>
          </p:nvPr>
        </p:nvSpPr>
        <p:spPr/>
        <p:txBody>
          <a:bodyPr/>
          <a:lstStyle/>
          <a:p>
            <a:pPr>
              <a:defRPr/>
            </a:pPr>
            <a:fld id="{61D36AA1-C76B-46EF-A05C-B330D9E4862B}" type="slidenum">
              <a:rPr lang="en-US" smtClean="0"/>
              <a:pPr>
                <a:defRPr/>
              </a:pPr>
              <a:t>18</a:t>
            </a:fld>
            <a:endParaRPr lang="en-US"/>
          </a:p>
        </p:txBody>
      </p:sp>
      <p:sp>
        <p:nvSpPr>
          <p:cNvPr id="3" name="Title 1">
            <a:extLst>
              <a:ext uri="{FF2B5EF4-FFF2-40B4-BE49-F238E27FC236}">
                <a16:creationId xmlns:a16="http://schemas.microsoft.com/office/drawing/2014/main" id="{B3A0C58D-AE1B-429E-A7AB-554A32339E70}"/>
              </a:ext>
            </a:extLst>
          </p:cNvPr>
          <p:cNvSpPr txBox="1">
            <a:spLocks/>
          </p:cNvSpPr>
          <p:nvPr/>
        </p:nvSpPr>
        <p:spPr>
          <a:xfrm>
            <a:off x="609600" y="548640"/>
            <a:ext cx="7924800" cy="1143000"/>
          </a:xfrm>
          <a:prstGeom prst="rect">
            <a:avLst/>
          </a:prstGeom>
        </p:spPr>
        <p:txBody>
          <a:bodyPr/>
          <a:lstStyle>
            <a:lvl1pPr algn="ctr" rtl="0" eaLnBrk="0" fontAlgn="base" hangingPunct="0">
              <a:spcBef>
                <a:spcPct val="0"/>
              </a:spcBef>
              <a:spcAft>
                <a:spcPct val="0"/>
              </a:spcAft>
              <a:defRPr sz="3600" b="1">
                <a:solidFill>
                  <a:srgbClr val="002060"/>
                </a:solidFill>
                <a:latin typeface="+mj-lt"/>
                <a:ea typeface="+mj-ea"/>
                <a:cs typeface="+mj-cs"/>
              </a:defRPr>
            </a:lvl1pPr>
            <a:lvl2pPr algn="l" rtl="0" eaLnBrk="0" fontAlgn="base" hangingPunct="0">
              <a:spcBef>
                <a:spcPct val="0"/>
              </a:spcBef>
              <a:spcAft>
                <a:spcPct val="0"/>
              </a:spcAft>
              <a:defRPr sz="3600" b="1">
                <a:solidFill>
                  <a:srgbClr val="323232"/>
                </a:solidFill>
                <a:latin typeface="Arial" charset="0"/>
                <a:ea typeface="Osaka" pitchFamily="-96" charset="-128"/>
              </a:defRPr>
            </a:lvl2pPr>
            <a:lvl3pPr algn="l" rtl="0" eaLnBrk="0" fontAlgn="base" hangingPunct="0">
              <a:spcBef>
                <a:spcPct val="0"/>
              </a:spcBef>
              <a:spcAft>
                <a:spcPct val="0"/>
              </a:spcAft>
              <a:defRPr sz="3600" b="1">
                <a:solidFill>
                  <a:srgbClr val="323232"/>
                </a:solidFill>
                <a:latin typeface="Arial" charset="0"/>
                <a:ea typeface="Osaka" pitchFamily="-96" charset="-128"/>
              </a:defRPr>
            </a:lvl3pPr>
            <a:lvl4pPr algn="l" rtl="0" eaLnBrk="0" fontAlgn="base" hangingPunct="0">
              <a:spcBef>
                <a:spcPct val="0"/>
              </a:spcBef>
              <a:spcAft>
                <a:spcPct val="0"/>
              </a:spcAft>
              <a:defRPr sz="3600" b="1">
                <a:solidFill>
                  <a:srgbClr val="323232"/>
                </a:solidFill>
                <a:latin typeface="Arial" charset="0"/>
                <a:ea typeface="Osaka" pitchFamily="-96" charset="-128"/>
              </a:defRPr>
            </a:lvl4pPr>
            <a:lvl5pPr algn="l" rtl="0" eaLnBrk="0" fontAlgn="base" hangingPunct="0">
              <a:spcBef>
                <a:spcPct val="0"/>
              </a:spcBef>
              <a:spcAft>
                <a:spcPct val="0"/>
              </a:spcAft>
              <a:defRPr sz="3600" b="1">
                <a:solidFill>
                  <a:srgbClr val="323232"/>
                </a:solidFill>
                <a:latin typeface="Arial" charset="0"/>
                <a:ea typeface="Osaka" pitchFamily="-96" charset="-128"/>
              </a:defRPr>
            </a:lvl5pPr>
            <a:lvl6pPr marL="457200" algn="l" rtl="0" fontAlgn="base">
              <a:spcBef>
                <a:spcPct val="0"/>
              </a:spcBef>
              <a:spcAft>
                <a:spcPct val="0"/>
              </a:spcAft>
              <a:defRPr sz="3600" b="1">
                <a:solidFill>
                  <a:srgbClr val="323232"/>
                </a:solidFill>
                <a:latin typeface="Arial" charset="0"/>
                <a:ea typeface="Osaka" pitchFamily="-96" charset="-128"/>
              </a:defRPr>
            </a:lvl6pPr>
            <a:lvl7pPr marL="914400" algn="l" rtl="0" fontAlgn="base">
              <a:spcBef>
                <a:spcPct val="0"/>
              </a:spcBef>
              <a:spcAft>
                <a:spcPct val="0"/>
              </a:spcAft>
              <a:defRPr sz="3600" b="1">
                <a:solidFill>
                  <a:srgbClr val="323232"/>
                </a:solidFill>
                <a:latin typeface="Arial" charset="0"/>
                <a:ea typeface="Osaka" pitchFamily="-96" charset="-128"/>
              </a:defRPr>
            </a:lvl7pPr>
            <a:lvl8pPr marL="1371600" algn="l" rtl="0" fontAlgn="base">
              <a:spcBef>
                <a:spcPct val="0"/>
              </a:spcBef>
              <a:spcAft>
                <a:spcPct val="0"/>
              </a:spcAft>
              <a:defRPr sz="3600" b="1">
                <a:solidFill>
                  <a:srgbClr val="323232"/>
                </a:solidFill>
                <a:latin typeface="Arial" charset="0"/>
                <a:ea typeface="Osaka" pitchFamily="-96" charset="-128"/>
              </a:defRPr>
            </a:lvl8pPr>
            <a:lvl9pPr marL="1828800" algn="l" rtl="0" fontAlgn="base">
              <a:spcBef>
                <a:spcPct val="0"/>
              </a:spcBef>
              <a:spcAft>
                <a:spcPct val="0"/>
              </a:spcAft>
              <a:defRPr sz="3600" b="1">
                <a:solidFill>
                  <a:srgbClr val="323232"/>
                </a:solidFill>
                <a:latin typeface="Arial" charset="0"/>
                <a:ea typeface="Osaka" pitchFamily="-96" charset="-128"/>
              </a:defRPr>
            </a:lvl9pPr>
          </a:lstStyle>
          <a:p>
            <a:r>
              <a:rPr lang="en-US" sz="3400" kern="0" dirty="0">
                <a:effectLst>
                  <a:outerShdw blurRad="38100" dist="38100" dir="2700000" algn="tl">
                    <a:srgbClr val="000000">
                      <a:alpha val="43137"/>
                    </a:srgbClr>
                  </a:outerShdw>
                </a:effectLst>
              </a:rPr>
              <a:t>(2) The Different Views on Energy</a:t>
            </a:r>
          </a:p>
        </p:txBody>
      </p:sp>
      <p:sp>
        <p:nvSpPr>
          <p:cNvPr id="4" name="Content Placeholder 2">
            <a:extLst>
              <a:ext uri="{FF2B5EF4-FFF2-40B4-BE49-F238E27FC236}">
                <a16:creationId xmlns:a16="http://schemas.microsoft.com/office/drawing/2014/main" id="{BA2132C4-002F-489C-B4D0-03EFDCE1015D}"/>
              </a:ext>
            </a:extLst>
          </p:cNvPr>
          <p:cNvSpPr txBox="1">
            <a:spLocks/>
          </p:cNvSpPr>
          <p:nvPr/>
        </p:nvSpPr>
        <p:spPr>
          <a:xfrm>
            <a:off x="609600" y="1280160"/>
            <a:ext cx="7924800" cy="4114800"/>
          </a:xfrm>
          <a:prstGeom prst="rect">
            <a:avLst/>
          </a:prstGeom>
        </p:spPr>
        <p:txBody>
          <a:bodyPr/>
          <a:lstStyle>
            <a:lvl1pPr marL="342900" indent="-342900" algn="l" rtl="0" eaLnBrk="0" fontAlgn="base" hangingPunct="0">
              <a:spcBef>
                <a:spcPct val="20000"/>
              </a:spcBef>
              <a:spcAft>
                <a:spcPct val="0"/>
              </a:spcAft>
              <a:defRPr sz="3200">
                <a:solidFill>
                  <a:srgbClr val="323232"/>
                </a:solidFill>
                <a:latin typeface="+mn-lt"/>
                <a:ea typeface="+mn-ea"/>
                <a:cs typeface="+mn-cs"/>
              </a:defRPr>
            </a:lvl1pPr>
            <a:lvl2pPr marL="742950" indent="-285750" algn="l" rtl="0" eaLnBrk="0" fontAlgn="base" hangingPunct="0">
              <a:spcBef>
                <a:spcPct val="20000"/>
              </a:spcBef>
              <a:spcAft>
                <a:spcPct val="0"/>
              </a:spcAft>
              <a:buClr>
                <a:srgbClr val="C00000"/>
              </a:buClr>
              <a:buSzPct val="120000"/>
              <a:buFont typeface="Arial" pitchFamily="34" charset="0"/>
              <a:buChar char="•"/>
              <a:defRPr sz="2800">
                <a:solidFill>
                  <a:srgbClr val="323232"/>
                </a:solidFill>
                <a:latin typeface="+mn-lt"/>
                <a:ea typeface="+mn-ea"/>
              </a:defRPr>
            </a:lvl2pPr>
            <a:lvl3pPr marL="1143000" indent="-228600" algn="l" rtl="0" eaLnBrk="0" fontAlgn="base" hangingPunct="0">
              <a:spcBef>
                <a:spcPct val="20000"/>
              </a:spcBef>
              <a:spcAft>
                <a:spcPct val="0"/>
              </a:spcAft>
              <a:buClr>
                <a:srgbClr val="C00000"/>
              </a:buClr>
              <a:buSzPct val="120000"/>
              <a:buFont typeface="Arial" pitchFamily="34" charset="0"/>
              <a:buChar char="–"/>
              <a:defRPr sz="2400">
                <a:solidFill>
                  <a:srgbClr val="323232"/>
                </a:solidFill>
                <a:latin typeface="+mn-lt"/>
                <a:ea typeface="+mn-ea"/>
              </a:defRPr>
            </a:lvl3pPr>
            <a:lvl4pPr marL="1600200" indent="-228600" algn="l" rtl="0" eaLnBrk="0" fontAlgn="base" hangingPunct="0">
              <a:spcBef>
                <a:spcPct val="20000"/>
              </a:spcBef>
              <a:spcAft>
                <a:spcPct val="0"/>
              </a:spcAft>
              <a:buChar char="o"/>
              <a:defRPr sz="2000">
                <a:solidFill>
                  <a:srgbClr val="323232"/>
                </a:solidFill>
                <a:latin typeface="+mn-lt"/>
                <a:ea typeface="+mn-ea"/>
              </a:defRPr>
            </a:lvl4pPr>
            <a:lvl5pPr marL="2057400" indent="-228600" algn="l" rtl="0" eaLnBrk="0" fontAlgn="base" hangingPunct="0">
              <a:spcBef>
                <a:spcPct val="20000"/>
              </a:spcBef>
              <a:spcAft>
                <a:spcPct val="0"/>
              </a:spcAft>
              <a:defRPr sz="2000">
                <a:solidFill>
                  <a:srgbClr val="323232"/>
                </a:solidFill>
                <a:latin typeface="+mn-lt"/>
                <a:ea typeface="+mn-ea"/>
              </a:defRPr>
            </a:lvl5pPr>
            <a:lvl6pPr marL="2514600" indent="-228600" algn="l" rtl="0" fontAlgn="base">
              <a:spcBef>
                <a:spcPct val="20000"/>
              </a:spcBef>
              <a:spcAft>
                <a:spcPct val="0"/>
              </a:spcAft>
              <a:defRPr sz="2000">
                <a:solidFill>
                  <a:srgbClr val="323232"/>
                </a:solidFill>
                <a:latin typeface="+mn-lt"/>
                <a:ea typeface="+mn-ea"/>
              </a:defRPr>
            </a:lvl6pPr>
            <a:lvl7pPr marL="2971800" indent="-228600" algn="l" rtl="0" fontAlgn="base">
              <a:spcBef>
                <a:spcPct val="20000"/>
              </a:spcBef>
              <a:spcAft>
                <a:spcPct val="0"/>
              </a:spcAft>
              <a:defRPr sz="2000">
                <a:solidFill>
                  <a:srgbClr val="323232"/>
                </a:solidFill>
                <a:latin typeface="+mn-lt"/>
                <a:ea typeface="+mn-ea"/>
              </a:defRPr>
            </a:lvl7pPr>
            <a:lvl8pPr marL="3429000" indent="-228600" algn="l" rtl="0" fontAlgn="base">
              <a:spcBef>
                <a:spcPct val="20000"/>
              </a:spcBef>
              <a:spcAft>
                <a:spcPct val="0"/>
              </a:spcAft>
              <a:defRPr sz="2000">
                <a:solidFill>
                  <a:srgbClr val="323232"/>
                </a:solidFill>
                <a:latin typeface="+mn-lt"/>
                <a:ea typeface="+mn-ea"/>
              </a:defRPr>
            </a:lvl8pPr>
            <a:lvl9pPr marL="3886200" indent="-228600" algn="l" rtl="0" fontAlgn="base">
              <a:spcBef>
                <a:spcPct val="20000"/>
              </a:spcBef>
              <a:spcAft>
                <a:spcPct val="0"/>
              </a:spcAft>
              <a:defRPr sz="2000">
                <a:solidFill>
                  <a:srgbClr val="323232"/>
                </a:solidFill>
                <a:latin typeface="+mn-lt"/>
                <a:ea typeface="+mn-ea"/>
              </a:defRPr>
            </a:lvl9pPr>
          </a:lstStyle>
          <a:p>
            <a:pPr>
              <a:buClr>
                <a:srgbClr val="C00000"/>
              </a:buClr>
              <a:buSzPct val="120000"/>
              <a:buFont typeface="Arial" pitchFamily="34" charset="0"/>
              <a:buChar char="•"/>
            </a:pPr>
            <a:r>
              <a:rPr lang="en-US" sz="2400" b="1" kern="0" dirty="0">
                <a:solidFill>
                  <a:srgbClr val="000000"/>
                </a:solidFill>
              </a:rPr>
              <a:t>Typical: </a:t>
            </a:r>
            <a:r>
              <a:rPr lang="en-US" sz="2400" kern="0" dirty="0">
                <a:solidFill>
                  <a:srgbClr val="000000"/>
                </a:solidFill>
              </a:rPr>
              <a:t>Energy as </a:t>
            </a:r>
            <a:r>
              <a:rPr lang="en-US" sz="2400" b="1" i="1" kern="0" dirty="0">
                <a:solidFill>
                  <a:srgbClr val="002060"/>
                </a:solidFill>
              </a:rPr>
              <a:t>commodities</a:t>
            </a:r>
            <a:r>
              <a:rPr lang="en-US" sz="2400" kern="0" dirty="0">
                <a:solidFill>
                  <a:srgbClr val="002060"/>
                </a:solidFill>
              </a:rPr>
              <a:t> </a:t>
            </a:r>
            <a:r>
              <a:rPr lang="en-US" sz="2400" kern="0" dirty="0">
                <a:solidFill>
                  <a:srgbClr val="000000"/>
                </a:solidFill>
              </a:rPr>
              <a:t>that are sold on the market at some price (e.g., barrels of oil or kilowatt-hours of electricity) – tracked by the various governmental agencies.</a:t>
            </a:r>
          </a:p>
          <a:p>
            <a:pPr>
              <a:buClr>
                <a:srgbClr val="C00000"/>
              </a:buClr>
              <a:buSzPct val="120000"/>
              <a:buFont typeface="Arial" pitchFamily="34" charset="0"/>
              <a:buChar char="•"/>
            </a:pPr>
            <a:r>
              <a:rPr lang="en-US" sz="2400" b="1" kern="0" dirty="0">
                <a:solidFill>
                  <a:srgbClr val="000000"/>
                </a:solidFill>
              </a:rPr>
              <a:t>More Vital:</a:t>
            </a:r>
            <a:r>
              <a:rPr lang="en-US" sz="2400" kern="0" dirty="0">
                <a:solidFill>
                  <a:srgbClr val="000000"/>
                </a:solidFill>
              </a:rPr>
              <a:t> Energy as the capacity to do the useful </a:t>
            </a:r>
            <a:r>
              <a:rPr lang="en-US" sz="2400" b="1" i="1" kern="0" dirty="0">
                <a:solidFill>
                  <a:srgbClr val="002060"/>
                </a:solidFill>
              </a:rPr>
              <a:t>work</a:t>
            </a:r>
            <a:r>
              <a:rPr lang="en-US" sz="2400" kern="0" dirty="0">
                <a:solidFill>
                  <a:srgbClr val="000000"/>
                </a:solidFill>
              </a:rPr>
              <a:t> necessary to transform matter into the requisite goods and services for a local economy, and to distribute or make them available as required.</a:t>
            </a:r>
            <a:endParaRPr lang="en-US" sz="2400" b="1" i="1" kern="0" dirty="0">
              <a:solidFill>
                <a:srgbClr val="002060"/>
              </a:solidFill>
            </a:endParaRPr>
          </a:p>
          <a:p>
            <a:pPr>
              <a:buClr>
                <a:srgbClr val="C00000"/>
              </a:buClr>
              <a:buSzPct val="120000"/>
              <a:buFont typeface="Arial" pitchFamily="34" charset="0"/>
              <a:buChar char="•"/>
            </a:pPr>
            <a:r>
              <a:rPr lang="en-US" sz="2400" b="1" kern="0" dirty="0">
                <a:solidFill>
                  <a:srgbClr val="000000"/>
                </a:solidFill>
              </a:rPr>
              <a:t>Result:</a:t>
            </a:r>
            <a:r>
              <a:rPr lang="en-US" sz="2400" kern="0" dirty="0">
                <a:solidFill>
                  <a:srgbClr val="000000"/>
                </a:solidFill>
              </a:rPr>
              <a:t> To ensure the appropriate development of innovation for sustainable economic activity, the </a:t>
            </a:r>
            <a:r>
              <a:rPr lang="en-US" sz="2400" b="1" i="1" kern="0" dirty="0">
                <a:solidFill>
                  <a:srgbClr val="002060"/>
                </a:solidFill>
              </a:rPr>
              <a:t>emphasis needs to be on energy as work—moving well past perhaps a 16% global (in)efficiency</a:t>
            </a:r>
            <a:r>
              <a:rPr lang="en-US" sz="2400" kern="0" dirty="0">
                <a:solidFill>
                  <a:srgbClr val="000000"/>
                </a:solidFill>
              </a:rPr>
              <a:t>.</a:t>
            </a:r>
          </a:p>
        </p:txBody>
      </p:sp>
    </p:spTree>
    <p:extLst>
      <p:ext uri="{BB962C8B-B14F-4D97-AF65-F5344CB8AC3E}">
        <p14:creationId xmlns:p14="http://schemas.microsoft.com/office/powerpoint/2010/main" val="182329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FBF0E3-EFB6-4DA7-BB70-124B35EF9593}"/>
              </a:ext>
            </a:extLst>
          </p:cNvPr>
          <p:cNvSpPr>
            <a:spLocks noGrp="1"/>
          </p:cNvSpPr>
          <p:nvPr>
            <p:ph type="sldNum" sz="quarter" idx="4"/>
          </p:nvPr>
        </p:nvSpPr>
        <p:spPr/>
        <p:txBody>
          <a:bodyPr/>
          <a:lstStyle/>
          <a:p>
            <a:pPr>
              <a:defRPr/>
            </a:pPr>
            <a:fld id="{61D36AA1-C76B-46EF-A05C-B330D9E4862B}" type="slidenum">
              <a:rPr lang="en-US" smtClean="0"/>
              <a:pPr>
                <a:defRPr/>
              </a:pPr>
              <a:t>1</a:t>
            </a:fld>
            <a:endParaRPr lang="en-US"/>
          </a:p>
        </p:txBody>
      </p:sp>
      <p:pic>
        <p:nvPicPr>
          <p:cNvPr id="6" name="Picture 5" descr="Going to Get Tutored.jpg">
            <a:extLst>
              <a:ext uri="{FF2B5EF4-FFF2-40B4-BE49-F238E27FC236}">
                <a16:creationId xmlns:a16="http://schemas.microsoft.com/office/drawing/2014/main" id="{F10B4965-2118-4619-9B7B-708818D0AC48}"/>
              </a:ext>
            </a:extLst>
          </p:cNvPr>
          <p:cNvPicPr>
            <a:picLocks noChangeAspect="1"/>
          </p:cNvPicPr>
          <p:nvPr/>
        </p:nvPicPr>
        <p:blipFill rotWithShape="1">
          <a:blip r:embed="rId2" cstate="print"/>
          <a:srcRect b="8952"/>
          <a:stretch/>
        </p:blipFill>
        <p:spPr bwMode="auto">
          <a:xfrm>
            <a:off x="3810000" y="579973"/>
            <a:ext cx="4136624" cy="4883495"/>
          </a:xfrm>
          <a:prstGeom prst="rect">
            <a:avLst/>
          </a:prstGeom>
          <a:noFill/>
          <a:ln w="9525">
            <a:noFill/>
            <a:miter lim="800000"/>
            <a:headEnd/>
            <a:tailEnd/>
          </a:ln>
        </p:spPr>
      </p:pic>
      <p:sp>
        <p:nvSpPr>
          <p:cNvPr id="7" name="TextBox 6">
            <a:extLst>
              <a:ext uri="{FF2B5EF4-FFF2-40B4-BE49-F238E27FC236}">
                <a16:creationId xmlns:a16="http://schemas.microsoft.com/office/drawing/2014/main" id="{BD12D28B-60BE-4123-86A1-B7B16430D820}"/>
              </a:ext>
            </a:extLst>
          </p:cNvPr>
          <p:cNvSpPr txBox="1"/>
          <p:nvPr/>
        </p:nvSpPr>
        <p:spPr>
          <a:xfrm>
            <a:off x="762000" y="1395412"/>
            <a:ext cx="2819400" cy="3786188"/>
          </a:xfrm>
          <a:prstGeom prst="rect">
            <a:avLst/>
          </a:prstGeom>
          <a:noFill/>
        </p:spPr>
        <p:txBody>
          <a:bodyPr>
            <a:spAutoFit/>
          </a:bodyPr>
          <a:lstStyle/>
          <a:p>
            <a:pPr eaLnBrk="0" hangingPunct="0">
              <a:defRPr/>
            </a:pPr>
            <a:r>
              <a:rPr lang="en-US" b="1" i="1" dirty="0">
                <a:solidFill>
                  <a:srgbClr val="002060"/>
                </a:solidFill>
                <a:effectLst>
                  <a:outerShdw blurRad="38100" dist="38100" dir="2700000" algn="tl">
                    <a:srgbClr val="000000">
                      <a:alpha val="43137"/>
                    </a:srgbClr>
                  </a:outerShdw>
                </a:effectLst>
                <a:latin typeface="Arial" charset="0"/>
                <a:ea typeface="ヒラギノ角ゴ Pro W3" pitchFamily="-96" charset="-128"/>
                <a:cs typeface="+mn-cs"/>
              </a:rPr>
              <a:t>And as we are reminded by my favorite American philosopher,  Gary Larson, small differences in assumptions can lead to very big differences in outcomes!!</a:t>
            </a:r>
          </a:p>
        </p:txBody>
      </p:sp>
      <p:pic>
        <p:nvPicPr>
          <p:cNvPr id="5" name="Picture 4" descr="Going to Get Tutored.jpg">
            <a:extLst>
              <a:ext uri="{FF2B5EF4-FFF2-40B4-BE49-F238E27FC236}">
                <a16:creationId xmlns:a16="http://schemas.microsoft.com/office/drawing/2014/main" id="{09645121-C457-497C-8842-201CA60D4D58}"/>
              </a:ext>
            </a:extLst>
          </p:cNvPr>
          <p:cNvPicPr>
            <a:picLocks noChangeAspect="1"/>
          </p:cNvPicPr>
          <p:nvPr/>
        </p:nvPicPr>
        <p:blipFill rotWithShape="1">
          <a:blip r:embed="rId2" cstate="print"/>
          <a:srcRect t="91476"/>
          <a:stretch/>
        </p:blipFill>
        <p:spPr bwMode="auto">
          <a:xfrm>
            <a:off x="3810000" y="5468322"/>
            <a:ext cx="4136624" cy="457200"/>
          </a:xfrm>
          <a:prstGeom prst="rect">
            <a:avLst/>
          </a:prstGeom>
          <a:noFill/>
          <a:ln w="9525">
            <a:noFill/>
            <a:miter lim="800000"/>
            <a:headEnd/>
            <a:tailEnd/>
          </a:ln>
        </p:spPr>
      </p:pic>
    </p:spTree>
    <p:extLst>
      <p:ext uri="{BB962C8B-B14F-4D97-AF65-F5344CB8AC3E}">
        <p14:creationId xmlns:p14="http://schemas.microsoft.com/office/powerpoint/2010/main" val="239679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A2DF52-07E4-48F7-8098-71F8A0ADDB50}"/>
              </a:ext>
            </a:extLst>
          </p:cNvPr>
          <p:cNvSpPr>
            <a:spLocks noGrp="1"/>
          </p:cNvSpPr>
          <p:nvPr>
            <p:ph idx="1"/>
          </p:nvPr>
        </p:nvSpPr>
        <p:spPr>
          <a:xfrm>
            <a:off x="457200" y="1524000"/>
            <a:ext cx="8153400" cy="4114800"/>
          </a:xfrm>
        </p:spPr>
        <p:txBody>
          <a:bodyPr/>
          <a:lstStyle/>
          <a:p>
            <a:pPr marL="457200" indent="-457200">
              <a:buClr>
                <a:srgbClr val="C00000"/>
              </a:buClr>
              <a:buSzPct val="100000"/>
              <a:buFont typeface="+mj-lt"/>
              <a:buAutoNum type="arabicParenR"/>
            </a:pPr>
            <a:r>
              <a:rPr lang="en-US" sz="2200" dirty="0">
                <a:solidFill>
                  <a:schemeClr val="tx1"/>
                </a:solidFill>
              </a:rPr>
              <a:t>Cost-effective </a:t>
            </a:r>
            <a:r>
              <a:rPr lang="en-US" sz="2200" b="1" i="1" dirty="0">
                <a:solidFill>
                  <a:schemeClr val="tx1"/>
                </a:solidFill>
              </a:rPr>
              <a:t>energy efficiency improvements</a:t>
            </a:r>
            <a:r>
              <a:rPr lang="en-US" sz="2200" dirty="0">
                <a:solidFill>
                  <a:schemeClr val="tx1"/>
                </a:solidFill>
              </a:rPr>
              <a:t> to reduce the level of end-use energy services necessary to deliver desired goods and other services.</a:t>
            </a:r>
          </a:p>
          <a:p>
            <a:pPr marL="457200" indent="-457200">
              <a:buClr>
                <a:srgbClr val="C00000"/>
              </a:buClr>
              <a:buSzPct val="100000"/>
              <a:buFont typeface="+mj-lt"/>
              <a:buAutoNum type="arabicParenR"/>
            </a:pPr>
            <a:r>
              <a:rPr lang="en-US" sz="2200" dirty="0">
                <a:solidFill>
                  <a:schemeClr val="tx1"/>
                </a:solidFill>
              </a:rPr>
              <a:t>Renewables and other </a:t>
            </a:r>
            <a:r>
              <a:rPr lang="en-US" sz="2200" b="1" i="1" dirty="0">
                <a:solidFill>
                  <a:schemeClr val="tx1"/>
                </a:solidFill>
              </a:rPr>
              <a:t>clean energy production</a:t>
            </a:r>
            <a:r>
              <a:rPr lang="en-US" sz="2200" dirty="0">
                <a:solidFill>
                  <a:schemeClr val="tx1"/>
                </a:solidFill>
              </a:rPr>
              <a:t> to ease primary energy requirements, also cost-effectively, in the delivery of remaining energy needs.</a:t>
            </a:r>
          </a:p>
          <a:p>
            <a:pPr marL="457200" indent="-457200">
              <a:buClr>
                <a:srgbClr val="C00000"/>
              </a:buClr>
              <a:buSzPct val="100000"/>
              <a:buFont typeface="+mj-lt"/>
              <a:buAutoNum type="arabicParenR"/>
            </a:pPr>
            <a:r>
              <a:rPr lang="en-US" sz="2200" dirty="0">
                <a:solidFill>
                  <a:schemeClr val="tx1"/>
                </a:solidFill>
              </a:rPr>
              <a:t>Shrinking the </a:t>
            </a:r>
            <a:r>
              <a:rPr lang="en-US" sz="2200" b="1" i="1" dirty="0">
                <a:solidFill>
                  <a:schemeClr val="tx1"/>
                </a:solidFill>
              </a:rPr>
              <a:t>non-productive use of capital, materials, water, food and other resources</a:t>
            </a:r>
            <a:r>
              <a:rPr lang="en-US" sz="2200" dirty="0">
                <a:solidFill>
                  <a:schemeClr val="tx1"/>
                </a:solidFill>
              </a:rPr>
              <a:t> to lessen energy demands even further.</a:t>
            </a:r>
            <a:endParaRPr lang="en-US" sz="2200" i="1" dirty="0">
              <a:solidFill>
                <a:schemeClr val="tx1"/>
              </a:solidFill>
            </a:endParaRPr>
          </a:p>
          <a:p>
            <a:pPr marL="0" indent="0">
              <a:buClr>
                <a:srgbClr val="C00000"/>
              </a:buClr>
              <a:buSzPct val="193000"/>
            </a:pPr>
            <a:r>
              <a:rPr lang="en-US" sz="2200" b="1" i="1" dirty="0">
                <a:solidFill>
                  <a:srgbClr val="002060"/>
                </a:solidFill>
                <a:effectLst>
                  <a:outerShdw blurRad="38100" dist="38100" dir="2700000" algn="tl">
                    <a:srgbClr val="000000">
                      <a:alpha val="43137"/>
                    </a:srgbClr>
                  </a:outerShdw>
                </a:effectLst>
              </a:rPr>
              <a:t>All 3 categories of productivity gains—end-use efficiency, the more-efficient production from renewable energy, and waste reduction—can increase total energy productivity to benefit our social, economic and environmental well-being.</a:t>
            </a:r>
          </a:p>
        </p:txBody>
      </p:sp>
      <p:sp>
        <p:nvSpPr>
          <p:cNvPr id="4" name="Slide Number Placeholder 3">
            <a:extLst>
              <a:ext uri="{FF2B5EF4-FFF2-40B4-BE49-F238E27FC236}">
                <a16:creationId xmlns:a16="http://schemas.microsoft.com/office/drawing/2014/main" id="{6D40BA70-D630-4B3D-BE40-0DFE98F2ADE0}"/>
              </a:ext>
            </a:extLst>
          </p:cNvPr>
          <p:cNvSpPr>
            <a:spLocks noGrp="1"/>
          </p:cNvSpPr>
          <p:nvPr>
            <p:ph type="sldNum" sz="quarter" idx="4"/>
          </p:nvPr>
        </p:nvSpPr>
        <p:spPr/>
        <p:txBody>
          <a:bodyPr/>
          <a:lstStyle/>
          <a:p>
            <a:pPr>
              <a:defRPr/>
            </a:pPr>
            <a:fld id="{61D36AA1-C76B-46EF-A05C-B330D9E4862B}" type="slidenum">
              <a:rPr lang="en-US" smtClean="0"/>
              <a:pPr>
                <a:defRPr/>
              </a:pPr>
              <a:t>19</a:t>
            </a:fld>
            <a:endParaRPr lang="en-US"/>
          </a:p>
        </p:txBody>
      </p:sp>
      <p:sp>
        <p:nvSpPr>
          <p:cNvPr id="5" name="Title 4">
            <a:extLst>
              <a:ext uri="{FF2B5EF4-FFF2-40B4-BE49-F238E27FC236}">
                <a16:creationId xmlns:a16="http://schemas.microsoft.com/office/drawing/2014/main" id="{F0F2FEFE-5EB9-49CE-BD00-95AF061315C8}"/>
              </a:ext>
            </a:extLst>
          </p:cNvPr>
          <p:cNvSpPr>
            <a:spLocks noGrp="1"/>
          </p:cNvSpPr>
          <p:nvPr>
            <p:ph type="title"/>
          </p:nvPr>
        </p:nvSpPr>
        <p:spPr>
          <a:xfrm>
            <a:off x="228600" y="365760"/>
            <a:ext cx="8686800" cy="1143000"/>
          </a:xfrm>
        </p:spPr>
        <p:txBody>
          <a:bodyPr/>
          <a:lstStyle/>
          <a:p>
            <a:r>
              <a:rPr lang="en-US" sz="3400" dirty="0"/>
              <a:t>(3) Key Energy Linkages Which Impact Overall Energy Productivity</a:t>
            </a:r>
          </a:p>
        </p:txBody>
      </p:sp>
    </p:spTree>
    <p:extLst>
      <p:ext uri="{BB962C8B-B14F-4D97-AF65-F5344CB8AC3E}">
        <p14:creationId xmlns:p14="http://schemas.microsoft.com/office/powerpoint/2010/main" val="211110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1BF630-3F06-4BE0-BD2C-804451E747B9}"/>
              </a:ext>
            </a:extLst>
          </p:cNvPr>
          <p:cNvSpPr>
            <a:spLocks noGrp="1"/>
          </p:cNvSpPr>
          <p:nvPr>
            <p:ph type="sldNum" sz="quarter" idx="4"/>
          </p:nvPr>
        </p:nvSpPr>
        <p:spPr/>
        <p:txBody>
          <a:bodyPr/>
          <a:lstStyle/>
          <a:p>
            <a:pPr>
              <a:defRPr/>
            </a:pPr>
            <a:fld id="{61D36AA1-C76B-46EF-A05C-B330D9E4862B}" type="slidenum">
              <a:rPr lang="en-US" smtClean="0"/>
              <a:pPr>
                <a:defRPr/>
              </a:pPr>
              <a:t>20</a:t>
            </a:fld>
            <a:endParaRPr lang="en-US"/>
          </a:p>
        </p:txBody>
      </p:sp>
      <p:sp>
        <p:nvSpPr>
          <p:cNvPr id="3" name="Title 1">
            <a:extLst>
              <a:ext uri="{FF2B5EF4-FFF2-40B4-BE49-F238E27FC236}">
                <a16:creationId xmlns:a16="http://schemas.microsoft.com/office/drawing/2014/main" id="{F0F54D59-CD82-41DD-A96F-EA0968A4E858}"/>
              </a:ext>
            </a:extLst>
          </p:cNvPr>
          <p:cNvSpPr txBox="1">
            <a:spLocks/>
          </p:cNvSpPr>
          <p:nvPr/>
        </p:nvSpPr>
        <p:spPr>
          <a:xfrm>
            <a:off x="381000" y="304800"/>
            <a:ext cx="8382000" cy="1143000"/>
          </a:xfrm>
          <a:prstGeom prst="rect">
            <a:avLst/>
          </a:prstGeom>
        </p:spPr>
        <p:txBody>
          <a:bodyPr/>
          <a:lstStyle>
            <a:lvl1pPr algn="ctr" rtl="0" eaLnBrk="0" fontAlgn="base" hangingPunct="0">
              <a:spcBef>
                <a:spcPct val="0"/>
              </a:spcBef>
              <a:spcAft>
                <a:spcPct val="0"/>
              </a:spcAft>
              <a:defRPr sz="3600" b="1">
                <a:solidFill>
                  <a:srgbClr val="002060"/>
                </a:solidFill>
                <a:latin typeface="+mj-lt"/>
                <a:ea typeface="+mj-ea"/>
                <a:cs typeface="+mj-cs"/>
              </a:defRPr>
            </a:lvl1pPr>
            <a:lvl2pPr algn="l" rtl="0" eaLnBrk="0" fontAlgn="base" hangingPunct="0">
              <a:spcBef>
                <a:spcPct val="0"/>
              </a:spcBef>
              <a:spcAft>
                <a:spcPct val="0"/>
              </a:spcAft>
              <a:defRPr sz="3600" b="1">
                <a:solidFill>
                  <a:srgbClr val="323232"/>
                </a:solidFill>
                <a:latin typeface="Arial" charset="0"/>
                <a:ea typeface="Osaka" pitchFamily="-96" charset="-128"/>
              </a:defRPr>
            </a:lvl2pPr>
            <a:lvl3pPr algn="l" rtl="0" eaLnBrk="0" fontAlgn="base" hangingPunct="0">
              <a:spcBef>
                <a:spcPct val="0"/>
              </a:spcBef>
              <a:spcAft>
                <a:spcPct val="0"/>
              </a:spcAft>
              <a:defRPr sz="3600" b="1">
                <a:solidFill>
                  <a:srgbClr val="323232"/>
                </a:solidFill>
                <a:latin typeface="Arial" charset="0"/>
                <a:ea typeface="Osaka" pitchFamily="-96" charset="-128"/>
              </a:defRPr>
            </a:lvl3pPr>
            <a:lvl4pPr algn="l" rtl="0" eaLnBrk="0" fontAlgn="base" hangingPunct="0">
              <a:spcBef>
                <a:spcPct val="0"/>
              </a:spcBef>
              <a:spcAft>
                <a:spcPct val="0"/>
              </a:spcAft>
              <a:defRPr sz="3600" b="1">
                <a:solidFill>
                  <a:srgbClr val="323232"/>
                </a:solidFill>
                <a:latin typeface="Arial" charset="0"/>
                <a:ea typeface="Osaka" pitchFamily="-96" charset="-128"/>
              </a:defRPr>
            </a:lvl4pPr>
            <a:lvl5pPr algn="l" rtl="0" eaLnBrk="0" fontAlgn="base" hangingPunct="0">
              <a:spcBef>
                <a:spcPct val="0"/>
              </a:spcBef>
              <a:spcAft>
                <a:spcPct val="0"/>
              </a:spcAft>
              <a:defRPr sz="3600" b="1">
                <a:solidFill>
                  <a:srgbClr val="323232"/>
                </a:solidFill>
                <a:latin typeface="Arial" charset="0"/>
                <a:ea typeface="Osaka" pitchFamily="-96" charset="-128"/>
              </a:defRPr>
            </a:lvl5pPr>
            <a:lvl6pPr marL="457200" algn="l" rtl="0" fontAlgn="base">
              <a:spcBef>
                <a:spcPct val="0"/>
              </a:spcBef>
              <a:spcAft>
                <a:spcPct val="0"/>
              </a:spcAft>
              <a:defRPr sz="3600" b="1">
                <a:solidFill>
                  <a:srgbClr val="323232"/>
                </a:solidFill>
                <a:latin typeface="Arial" charset="0"/>
                <a:ea typeface="Osaka" pitchFamily="-96" charset="-128"/>
              </a:defRPr>
            </a:lvl6pPr>
            <a:lvl7pPr marL="914400" algn="l" rtl="0" fontAlgn="base">
              <a:spcBef>
                <a:spcPct val="0"/>
              </a:spcBef>
              <a:spcAft>
                <a:spcPct val="0"/>
              </a:spcAft>
              <a:defRPr sz="3600" b="1">
                <a:solidFill>
                  <a:srgbClr val="323232"/>
                </a:solidFill>
                <a:latin typeface="Arial" charset="0"/>
                <a:ea typeface="Osaka" pitchFamily="-96" charset="-128"/>
              </a:defRPr>
            </a:lvl7pPr>
            <a:lvl8pPr marL="1371600" algn="l" rtl="0" fontAlgn="base">
              <a:spcBef>
                <a:spcPct val="0"/>
              </a:spcBef>
              <a:spcAft>
                <a:spcPct val="0"/>
              </a:spcAft>
              <a:defRPr sz="3600" b="1">
                <a:solidFill>
                  <a:srgbClr val="323232"/>
                </a:solidFill>
                <a:latin typeface="Arial" charset="0"/>
                <a:ea typeface="Osaka" pitchFamily="-96" charset="-128"/>
              </a:defRPr>
            </a:lvl8pPr>
            <a:lvl9pPr marL="1828800" algn="l" rtl="0" fontAlgn="base">
              <a:spcBef>
                <a:spcPct val="0"/>
              </a:spcBef>
              <a:spcAft>
                <a:spcPct val="0"/>
              </a:spcAft>
              <a:defRPr sz="3600" b="1">
                <a:solidFill>
                  <a:srgbClr val="323232"/>
                </a:solidFill>
                <a:latin typeface="Arial" charset="0"/>
                <a:ea typeface="Osaka" pitchFamily="-96" charset="-128"/>
              </a:defRPr>
            </a:lvl9pPr>
          </a:lstStyle>
          <a:p>
            <a:r>
              <a:rPr lang="en-US" sz="2800" kern="0" dirty="0">
                <a:effectLst>
                  <a:outerShdw blurRad="38100" dist="38100" dir="2700000" algn="tl">
                    <a:srgbClr val="000000">
                      <a:alpha val="43137"/>
                    </a:srgbClr>
                  </a:outerShdw>
                </a:effectLst>
              </a:rPr>
              <a:t>The Connection Between U.S. Energy Productivity and Per Capita Income (1950-2018)</a:t>
            </a:r>
          </a:p>
        </p:txBody>
      </p:sp>
      <p:graphicFrame>
        <p:nvGraphicFramePr>
          <p:cNvPr id="4" name="Content Placeholder 6">
            <a:extLst>
              <a:ext uri="{FF2B5EF4-FFF2-40B4-BE49-F238E27FC236}">
                <a16:creationId xmlns:a16="http://schemas.microsoft.com/office/drawing/2014/main" id="{19B3C940-B158-44CA-B2F7-E7D9A8848D1D}"/>
              </a:ext>
            </a:extLst>
          </p:cNvPr>
          <p:cNvGraphicFramePr>
            <a:graphicFrameLocks/>
          </p:cNvGraphicFramePr>
          <p:nvPr>
            <p:extLst>
              <p:ext uri="{D42A27DB-BD31-4B8C-83A1-F6EECF244321}">
                <p14:modId xmlns:p14="http://schemas.microsoft.com/office/powerpoint/2010/main" val="1683010820"/>
              </p:ext>
            </p:extLst>
          </p:nvPr>
        </p:nvGraphicFramePr>
        <p:xfrm>
          <a:off x="762000" y="1295400"/>
          <a:ext cx="7924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17221CA-4C64-42DD-9F8D-CE03F3BF30B1}"/>
              </a:ext>
            </a:extLst>
          </p:cNvPr>
          <p:cNvSpPr txBox="1"/>
          <p:nvPr/>
        </p:nvSpPr>
        <p:spPr>
          <a:xfrm>
            <a:off x="2590800" y="4522837"/>
            <a:ext cx="639919" cy="338554"/>
          </a:xfrm>
          <a:prstGeom prst="rect">
            <a:avLst/>
          </a:prstGeom>
          <a:noFill/>
        </p:spPr>
        <p:txBody>
          <a:bodyPr wrap="none" rtlCol="0">
            <a:spAutoFit/>
          </a:bodyPr>
          <a:lstStyle/>
          <a:p>
            <a:r>
              <a:rPr lang="en-US" sz="1600" b="1" dirty="0"/>
              <a:t>1950</a:t>
            </a:r>
          </a:p>
        </p:txBody>
      </p:sp>
      <p:sp>
        <p:nvSpPr>
          <p:cNvPr id="6" name="TextBox 5">
            <a:extLst>
              <a:ext uri="{FF2B5EF4-FFF2-40B4-BE49-F238E27FC236}">
                <a16:creationId xmlns:a16="http://schemas.microsoft.com/office/drawing/2014/main" id="{C376BA2F-26EC-4AA0-9132-93A4E188FDF2}"/>
              </a:ext>
            </a:extLst>
          </p:cNvPr>
          <p:cNvSpPr txBox="1"/>
          <p:nvPr/>
        </p:nvSpPr>
        <p:spPr>
          <a:xfrm>
            <a:off x="7551581" y="1905000"/>
            <a:ext cx="639919" cy="338554"/>
          </a:xfrm>
          <a:prstGeom prst="rect">
            <a:avLst/>
          </a:prstGeom>
          <a:noFill/>
        </p:spPr>
        <p:txBody>
          <a:bodyPr wrap="none" rtlCol="0">
            <a:spAutoFit/>
          </a:bodyPr>
          <a:lstStyle/>
          <a:p>
            <a:r>
              <a:rPr lang="en-US" sz="1600" b="1" dirty="0"/>
              <a:t>2018</a:t>
            </a:r>
          </a:p>
        </p:txBody>
      </p:sp>
      <p:sp>
        <p:nvSpPr>
          <p:cNvPr id="7" name="TextBox 6">
            <a:extLst>
              <a:ext uri="{FF2B5EF4-FFF2-40B4-BE49-F238E27FC236}">
                <a16:creationId xmlns:a16="http://schemas.microsoft.com/office/drawing/2014/main" id="{7261E8F6-7830-48AD-AD6D-9F8FE186651C}"/>
              </a:ext>
            </a:extLst>
          </p:cNvPr>
          <p:cNvSpPr txBox="1"/>
          <p:nvPr/>
        </p:nvSpPr>
        <p:spPr>
          <a:xfrm>
            <a:off x="2438400" y="3733800"/>
            <a:ext cx="639919" cy="338554"/>
          </a:xfrm>
          <a:prstGeom prst="rect">
            <a:avLst/>
          </a:prstGeom>
          <a:noFill/>
        </p:spPr>
        <p:txBody>
          <a:bodyPr wrap="none" rtlCol="0">
            <a:spAutoFit/>
          </a:bodyPr>
          <a:lstStyle/>
          <a:p>
            <a:r>
              <a:rPr lang="en-US" sz="1600" b="1" dirty="0"/>
              <a:t>1970</a:t>
            </a:r>
          </a:p>
        </p:txBody>
      </p:sp>
      <p:sp>
        <p:nvSpPr>
          <p:cNvPr id="8" name="TextBox 7">
            <a:extLst>
              <a:ext uri="{FF2B5EF4-FFF2-40B4-BE49-F238E27FC236}">
                <a16:creationId xmlns:a16="http://schemas.microsoft.com/office/drawing/2014/main" id="{F853D89F-B237-494B-8606-3672944DD27D}"/>
              </a:ext>
            </a:extLst>
          </p:cNvPr>
          <p:cNvSpPr txBox="1"/>
          <p:nvPr/>
        </p:nvSpPr>
        <p:spPr>
          <a:xfrm>
            <a:off x="759258" y="5891842"/>
            <a:ext cx="7775142" cy="276999"/>
          </a:xfrm>
          <a:prstGeom prst="rect">
            <a:avLst/>
          </a:prstGeom>
          <a:noFill/>
        </p:spPr>
        <p:txBody>
          <a:bodyPr wrap="none" rtlCol="0">
            <a:spAutoFit/>
          </a:bodyPr>
          <a:lstStyle/>
          <a:p>
            <a:pPr algn="ctr"/>
            <a:r>
              <a:rPr lang="en-US" sz="1200" b="1" dirty="0"/>
              <a:t>Source:</a:t>
            </a:r>
            <a:r>
              <a:rPr lang="en-US" sz="1200" dirty="0"/>
              <a:t> Calculations by John A. “Skip” Laitner using EIA and BEA data for the United States, December  2018. </a:t>
            </a:r>
          </a:p>
        </p:txBody>
      </p:sp>
      <p:sp>
        <p:nvSpPr>
          <p:cNvPr id="9" name="TextBox 8">
            <a:extLst>
              <a:ext uri="{FF2B5EF4-FFF2-40B4-BE49-F238E27FC236}">
                <a16:creationId xmlns:a16="http://schemas.microsoft.com/office/drawing/2014/main" id="{27AC989C-BD8F-429B-9DDF-24D7E5CCA557}"/>
              </a:ext>
            </a:extLst>
          </p:cNvPr>
          <p:cNvSpPr txBox="1"/>
          <p:nvPr/>
        </p:nvSpPr>
        <p:spPr>
          <a:xfrm>
            <a:off x="3962400" y="3844369"/>
            <a:ext cx="4419600" cy="1200329"/>
          </a:xfrm>
          <a:prstGeom prst="rect">
            <a:avLst/>
          </a:prstGeom>
          <a:noFill/>
        </p:spPr>
        <p:txBody>
          <a:bodyPr wrap="square" rtlCol="0">
            <a:spAutoFit/>
          </a:bodyPr>
          <a:lstStyle/>
          <a:p>
            <a:r>
              <a:rPr lang="en-US" sz="1800" b="1" i="1" dirty="0">
                <a:solidFill>
                  <a:srgbClr val="002060"/>
                </a:solidFill>
              </a:rPr>
              <a:t>Given the full evidence, any thoughtful review would highlight the social and economic imperative of much greater energy and resource productivity!</a:t>
            </a:r>
          </a:p>
        </p:txBody>
      </p:sp>
    </p:spTree>
    <p:extLst>
      <p:ext uri="{BB962C8B-B14F-4D97-AF65-F5344CB8AC3E}">
        <p14:creationId xmlns:p14="http://schemas.microsoft.com/office/powerpoint/2010/main" val="313604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1164A-E308-4C56-8CFD-9172C9B9C212}"/>
              </a:ext>
            </a:extLst>
          </p:cNvPr>
          <p:cNvSpPr>
            <a:spLocks noGrp="1"/>
          </p:cNvSpPr>
          <p:nvPr>
            <p:ph type="sldNum" sz="quarter" idx="4"/>
          </p:nvPr>
        </p:nvSpPr>
        <p:spPr/>
        <p:txBody>
          <a:bodyPr/>
          <a:lstStyle/>
          <a:p>
            <a:pPr>
              <a:defRPr/>
            </a:pPr>
            <a:fld id="{61D36AA1-C76B-46EF-A05C-B330D9E4862B}" type="slidenum">
              <a:rPr lang="en-US" smtClean="0"/>
              <a:pPr>
                <a:defRPr/>
              </a:pPr>
              <a:t>21</a:t>
            </a:fld>
            <a:endParaRPr lang="en-US"/>
          </a:p>
        </p:txBody>
      </p:sp>
      <p:pic>
        <p:nvPicPr>
          <p:cNvPr id="3" name="Picture 2">
            <a:extLst>
              <a:ext uri="{FF2B5EF4-FFF2-40B4-BE49-F238E27FC236}">
                <a16:creationId xmlns:a16="http://schemas.microsoft.com/office/drawing/2014/main" id="{5E849518-594A-43EA-AA43-E51943AAEB50}"/>
              </a:ext>
            </a:extLst>
          </p:cNvPr>
          <p:cNvPicPr>
            <a:picLocks noChangeAspect="1"/>
          </p:cNvPicPr>
          <p:nvPr/>
        </p:nvPicPr>
        <p:blipFill rotWithShape="1">
          <a:blip r:embed="rId2"/>
          <a:srcRect r="23023"/>
          <a:stretch/>
        </p:blipFill>
        <p:spPr>
          <a:xfrm>
            <a:off x="1594818" y="2817298"/>
            <a:ext cx="4908797" cy="2633700"/>
          </a:xfrm>
          <a:prstGeom prst="rect">
            <a:avLst/>
          </a:prstGeom>
          <a:noFill/>
          <a:ln>
            <a:noFill/>
          </a:ln>
        </p:spPr>
      </p:pic>
      <p:pic>
        <p:nvPicPr>
          <p:cNvPr id="4" name="Picture 3">
            <a:extLst>
              <a:ext uri="{FF2B5EF4-FFF2-40B4-BE49-F238E27FC236}">
                <a16:creationId xmlns:a16="http://schemas.microsoft.com/office/drawing/2014/main" id="{A1D7F8B9-E37D-4D96-B78F-F4D9804CD3CE}"/>
              </a:ext>
            </a:extLst>
          </p:cNvPr>
          <p:cNvPicPr>
            <a:picLocks noChangeAspect="1"/>
          </p:cNvPicPr>
          <p:nvPr/>
        </p:nvPicPr>
        <p:blipFill rotWithShape="1">
          <a:blip r:embed="rId2"/>
          <a:srcRect l="1" r="55549"/>
          <a:stretch/>
        </p:blipFill>
        <p:spPr>
          <a:xfrm>
            <a:off x="1597914" y="2822492"/>
            <a:ext cx="2834604" cy="2633700"/>
          </a:xfrm>
          <a:prstGeom prst="rect">
            <a:avLst/>
          </a:prstGeom>
          <a:noFill/>
          <a:ln>
            <a:noFill/>
          </a:ln>
        </p:spPr>
      </p:pic>
      <p:sp>
        <p:nvSpPr>
          <p:cNvPr id="5" name="TextBox 4">
            <a:extLst>
              <a:ext uri="{FF2B5EF4-FFF2-40B4-BE49-F238E27FC236}">
                <a16:creationId xmlns:a16="http://schemas.microsoft.com/office/drawing/2014/main" id="{52AA49FA-7FC7-4341-A7F7-D40C621D33DE}"/>
              </a:ext>
            </a:extLst>
          </p:cNvPr>
          <p:cNvSpPr txBox="1"/>
          <p:nvPr/>
        </p:nvSpPr>
        <p:spPr>
          <a:xfrm>
            <a:off x="1727858" y="4600955"/>
            <a:ext cx="2123647" cy="523220"/>
          </a:xfrm>
          <a:prstGeom prst="rect">
            <a:avLst/>
          </a:prstGeom>
          <a:noFill/>
        </p:spPr>
        <p:txBody>
          <a:bodyPr wrap="square" rtlCol="0">
            <a:spAutoFit/>
          </a:bodyPr>
          <a:lstStyle/>
          <a:p>
            <a:pPr algn="ctr" eaLnBrk="1" fontAlgn="auto" hangingPunct="1">
              <a:spcBef>
                <a:spcPts val="0"/>
              </a:spcBef>
              <a:spcAft>
                <a:spcPts val="0"/>
              </a:spcAft>
            </a:pPr>
            <a:r>
              <a:rPr lang="en-US" sz="1400" b="1" dirty="0">
                <a:solidFill>
                  <a:prstClr val="black"/>
                </a:solidFill>
                <a:latin typeface="+mj-lt"/>
                <a:ea typeface="+mn-ea"/>
              </a:rPr>
              <a:t>Business-As-Usual</a:t>
            </a:r>
          </a:p>
          <a:p>
            <a:pPr algn="ctr" eaLnBrk="1" fontAlgn="auto" hangingPunct="1">
              <a:spcBef>
                <a:spcPts val="0"/>
              </a:spcBef>
              <a:spcAft>
                <a:spcPts val="0"/>
              </a:spcAft>
            </a:pPr>
            <a:r>
              <a:rPr lang="en-US" sz="1400" b="1" dirty="0">
                <a:solidFill>
                  <a:prstClr val="black"/>
                </a:solidFill>
                <a:latin typeface="+mj-lt"/>
                <a:ea typeface="+mn-ea"/>
              </a:rPr>
              <a:t>Policies</a:t>
            </a:r>
          </a:p>
        </p:txBody>
      </p:sp>
      <p:sp>
        <p:nvSpPr>
          <p:cNvPr id="6" name="TextBox 5">
            <a:extLst>
              <a:ext uri="{FF2B5EF4-FFF2-40B4-BE49-F238E27FC236}">
                <a16:creationId xmlns:a16="http://schemas.microsoft.com/office/drawing/2014/main" id="{70D6BC85-96E7-4912-B2BC-6B735EBEA516}"/>
              </a:ext>
            </a:extLst>
          </p:cNvPr>
          <p:cNvSpPr txBox="1"/>
          <p:nvPr/>
        </p:nvSpPr>
        <p:spPr>
          <a:xfrm>
            <a:off x="5050519" y="1408584"/>
            <a:ext cx="2133889" cy="738664"/>
          </a:xfrm>
          <a:prstGeom prst="rect">
            <a:avLst/>
          </a:prstGeom>
          <a:noFill/>
        </p:spPr>
        <p:txBody>
          <a:bodyPr wrap="square" rtlCol="0">
            <a:spAutoFit/>
          </a:bodyPr>
          <a:lstStyle/>
          <a:p>
            <a:pPr algn="ctr" eaLnBrk="1" fontAlgn="auto" hangingPunct="1">
              <a:spcBef>
                <a:spcPts val="0"/>
              </a:spcBef>
              <a:spcAft>
                <a:spcPts val="0"/>
              </a:spcAft>
            </a:pPr>
            <a:r>
              <a:rPr lang="en-US" sz="1400" b="1" dirty="0">
                <a:solidFill>
                  <a:prstClr val="black"/>
                </a:solidFill>
                <a:latin typeface="+mj-lt"/>
                <a:ea typeface="+mn-ea"/>
              </a:rPr>
              <a:t>And with Energy and Resource Productivity</a:t>
            </a:r>
          </a:p>
          <a:p>
            <a:pPr algn="ctr" eaLnBrk="1" fontAlgn="auto" hangingPunct="1">
              <a:spcBef>
                <a:spcPts val="0"/>
              </a:spcBef>
              <a:spcAft>
                <a:spcPts val="0"/>
              </a:spcAft>
            </a:pPr>
            <a:r>
              <a:rPr lang="en-US" sz="1400" b="1" dirty="0">
                <a:solidFill>
                  <a:prstClr val="black"/>
                </a:solidFill>
                <a:latin typeface="+mj-lt"/>
                <a:ea typeface="+mn-ea"/>
              </a:rPr>
              <a:t>Innovation Scenarios</a:t>
            </a:r>
          </a:p>
        </p:txBody>
      </p:sp>
      <p:cxnSp>
        <p:nvCxnSpPr>
          <p:cNvPr id="7" name="Straight Arrow Connector 6">
            <a:extLst>
              <a:ext uri="{FF2B5EF4-FFF2-40B4-BE49-F238E27FC236}">
                <a16:creationId xmlns:a16="http://schemas.microsoft.com/office/drawing/2014/main" id="{FB99FD1C-AD1F-41E3-8C7F-E35ED8F1C6BC}"/>
              </a:ext>
            </a:extLst>
          </p:cNvPr>
          <p:cNvCxnSpPr/>
          <p:nvPr/>
        </p:nvCxnSpPr>
        <p:spPr>
          <a:xfrm flipV="1">
            <a:off x="2781006" y="3936247"/>
            <a:ext cx="2770" cy="685800"/>
          </a:xfrm>
          <a:prstGeom prst="straightConnector1">
            <a:avLst/>
          </a:prstGeom>
          <a:noFill/>
          <a:ln w="38100" cap="flat" cmpd="sng" algn="ctr">
            <a:solidFill>
              <a:srgbClr val="0070C0"/>
            </a:solidFill>
            <a:prstDash val="solid"/>
            <a:miter lim="800000"/>
            <a:tailEnd type="stealth" w="lg" len="lg"/>
          </a:ln>
          <a:effectLst/>
        </p:spPr>
      </p:cxnSp>
      <p:cxnSp>
        <p:nvCxnSpPr>
          <p:cNvPr id="8" name="Straight Arrow Connector 7">
            <a:extLst>
              <a:ext uri="{FF2B5EF4-FFF2-40B4-BE49-F238E27FC236}">
                <a16:creationId xmlns:a16="http://schemas.microsoft.com/office/drawing/2014/main" id="{8FB628F8-8D77-4239-B811-A0F819F5BA49}"/>
              </a:ext>
            </a:extLst>
          </p:cNvPr>
          <p:cNvCxnSpPr/>
          <p:nvPr/>
        </p:nvCxnSpPr>
        <p:spPr>
          <a:xfrm rot="60000">
            <a:off x="6119114" y="2169677"/>
            <a:ext cx="23307" cy="640080"/>
          </a:xfrm>
          <a:prstGeom prst="straightConnector1">
            <a:avLst/>
          </a:prstGeom>
          <a:noFill/>
          <a:ln w="38100" cap="flat" cmpd="sng" algn="ctr">
            <a:solidFill>
              <a:srgbClr val="0070C0"/>
            </a:solidFill>
            <a:prstDash val="solid"/>
            <a:miter lim="800000"/>
            <a:tailEnd type="stealth" w="lg" len="lg"/>
          </a:ln>
          <a:effectLst/>
        </p:spPr>
      </p:cxnSp>
      <p:sp>
        <p:nvSpPr>
          <p:cNvPr id="9" name="TextBox 8">
            <a:extLst>
              <a:ext uri="{FF2B5EF4-FFF2-40B4-BE49-F238E27FC236}">
                <a16:creationId xmlns:a16="http://schemas.microsoft.com/office/drawing/2014/main" id="{43BE2DD3-FC8E-4DE0-AA9F-15254378EF74}"/>
              </a:ext>
            </a:extLst>
          </p:cNvPr>
          <p:cNvSpPr txBox="1"/>
          <p:nvPr/>
        </p:nvSpPr>
        <p:spPr>
          <a:xfrm>
            <a:off x="5896162" y="3352800"/>
            <a:ext cx="1800038" cy="954107"/>
          </a:xfrm>
          <a:prstGeom prst="rect">
            <a:avLst/>
          </a:prstGeom>
          <a:noFill/>
        </p:spPr>
        <p:txBody>
          <a:bodyPr wrap="square" rtlCol="0">
            <a:spAutoFit/>
          </a:bodyPr>
          <a:lstStyle/>
          <a:p>
            <a:pPr algn="ctr" eaLnBrk="1" fontAlgn="auto" hangingPunct="1">
              <a:spcBef>
                <a:spcPts val="0"/>
              </a:spcBef>
              <a:spcAft>
                <a:spcPts val="0"/>
              </a:spcAft>
            </a:pPr>
            <a:r>
              <a:rPr lang="en-US" sz="1400" b="1" dirty="0">
                <a:solidFill>
                  <a:prstClr val="black"/>
                </a:solidFill>
                <a:latin typeface="+mj-lt"/>
                <a:ea typeface="+mn-ea"/>
              </a:rPr>
              <a:t>“An Almost There” Economy Using</a:t>
            </a:r>
          </a:p>
          <a:p>
            <a:pPr algn="ctr" eaLnBrk="1" fontAlgn="auto" hangingPunct="1">
              <a:spcBef>
                <a:spcPts val="0"/>
              </a:spcBef>
              <a:spcAft>
                <a:spcPts val="0"/>
              </a:spcAft>
            </a:pPr>
            <a:r>
              <a:rPr lang="en-US" sz="1400" b="1" dirty="0">
                <a:solidFill>
                  <a:prstClr val="black"/>
                </a:solidFill>
                <a:latin typeface="+mj-lt"/>
                <a:ea typeface="+mn-ea"/>
              </a:rPr>
              <a:t>Climate-Based Policies</a:t>
            </a:r>
          </a:p>
        </p:txBody>
      </p:sp>
      <p:sp>
        <p:nvSpPr>
          <p:cNvPr id="10" name="TextBox 9">
            <a:extLst>
              <a:ext uri="{FF2B5EF4-FFF2-40B4-BE49-F238E27FC236}">
                <a16:creationId xmlns:a16="http://schemas.microsoft.com/office/drawing/2014/main" id="{DA08B8CC-0798-4565-858E-7F11FDB1F5F7}"/>
              </a:ext>
            </a:extLst>
          </p:cNvPr>
          <p:cNvSpPr txBox="1"/>
          <p:nvPr/>
        </p:nvSpPr>
        <p:spPr>
          <a:xfrm>
            <a:off x="1209847" y="2387151"/>
            <a:ext cx="2968213" cy="738664"/>
          </a:xfrm>
          <a:prstGeom prst="rect">
            <a:avLst/>
          </a:prstGeom>
          <a:noFill/>
        </p:spPr>
        <p:txBody>
          <a:bodyPr wrap="square" rtlCol="0">
            <a:spAutoFit/>
          </a:bodyPr>
          <a:lstStyle/>
          <a:p>
            <a:pPr algn="ctr" eaLnBrk="1" fontAlgn="auto" hangingPunct="1">
              <a:spcBef>
                <a:spcPts val="0"/>
              </a:spcBef>
              <a:spcAft>
                <a:spcPts val="0"/>
              </a:spcAft>
            </a:pPr>
            <a:r>
              <a:rPr lang="en-US" sz="1400" b="1" dirty="0">
                <a:solidFill>
                  <a:prstClr val="black"/>
                </a:solidFill>
                <a:latin typeface="+mj-lt"/>
                <a:ea typeface="+mn-ea"/>
              </a:rPr>
              <a:t>Minimum Level of Performance Required for a Robust and Sustainable U.S. Economy</a:t>
            </a:r>
          </a:p>
        </p:txBody>
      </p:sp>
      <p:cxnSp>
        <p:nvCxnSpPr>
          <p:cNvPr id="11" name="Curved Connector 11">
            <a:extLst>
              <a:ext uri="{FF2B5EF4-FFF2-40B4-BE49-F238E27FC236}">
                <a16:creationId xmlns:a16="http://schemas.microsoft.com/office/drawing/2014/main" id="{5D21E965-8323-4ACE-83F1-935D611730D1}"/>
              </a:ext>
            </a:extLst>
          </p:cNvPr>
          <p:cNvCxnSpPr/>
          <p:nvPr/>
        </p:nvCxnSpPr>
        <p:spPr>
          <a:xfrm>
            <a:off x="3895024" y="2756483"/>
            <a:ext cx="308387" cy="369332"/>
          </a:xfrm>
          <a:prstGeom prst="curvedConnector2">
            <a:avLst/>
          </a:prstGeom>
          <a:noFill/>
          <a:ln w="38100" cap="flat" cmpd="sng" algn="ctr">
            <a:solidFill>
              <a:srgbClr val="0070C0"/>
            </a:solidFill>
            <a:prstDash val="solid"/>
            <a:miter lim="800000"/>
            <a:tailEnd type="stealth" w="lg" len="lg"/>
          </a:ln>
          <a:effectLst/>
        </p:spPr>
      </p:cxnSp>
      <p:sp>
        <p:nvSpPr>
          <p:cNvPr id="12" name="Rectangle 11">
            <a:extLst>
              <a:ext uri="{FF2B5EF4-FFF2-40B4-BE49-F238E27FC236}">
                <a16:creationId xmlns:a16="http://schemas.microsoft.com/office/drawing/2014/main" id="{05FD3B29-2338-4D30-9883-790525B0D9D9}"/>
              </a:ext>
            </a:extLst>
          </p:cNvPr>
          <p:cNvSpPr/>
          <p:nvPr/>
        </p:nvSpPr>
        <p:spPr>
          <a:xfrm>
            <a:off x="1202639" y="1247460"/>
            <a:ext cx="7373254" cy="4463143"/>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03478E5B-D5BA-40BF-B7F2-403121E194E6}"/>
              </a:ext>
            </a:extLst>
          </p:cNvPr>
          <p:cNvCxnSpPr>
            <a:cxnSpLocks/>
          </p:cNvCxnSpPr>
          <p:nvPr/>
        </p:nvCxnSpPr>
        <p:spPr>
          <a:xfrm>
            <a:off x="1398536" y="3180677"/>
            <a:ext cx="5978657" cy="0"/>
          </a:xfrm>
          <a:prstGeom prst="line">
            <a:avLst/>
          </a:prstGeom>
          <a:noFill/>
          <a:ln w="25400" cap="flat" cmpd="sng" algn="ctr">
            <a:solidFill>
              <a:srgbClr val="C00000"/>
            </a:solidFill>
            <a:prstDash val="dash"/>
            <a:miter lim="800000"/>
          </a:ln>
          <a:effectLst/>
        </p:spPr>
      </p:cxnSp>
      <p:cxnSp>
        <p:nvCxnSpPr>
          <p:cNvPr id="14" name="Connector: Curved 13">
            <a:extLst>
              <a:ext uri="{FF2B5EF4-FFF2-40B4-BE49-F238E27FC236}">
                <a16:creationId xmlns:a16="http://schemas.microsoft.com/office/drawing/2014/main" id="{F1AC8A8E-9190-4ED9-85A4-6767B372C354}"/>
              </a:ext>
            </a:extLst>
          </p:cNvPr>
          <p:cNvCxnSpPr/>
          <p:nvPr/>
        </p:nvCxnSpPr>
        <p:spPr>
          <a:xfrm rot="10800000">
            <a:off x="5566583" y="3420433"/>
            <a:ext cx="480447" cy="376916"/>
          </a:xfrm>
          <a:prstGeom prst="curvedConnector3">
            <a:avLst>
              <a:gd name="adj1" fmla="val 50001"/>
            </a:avLst>
          </a:prstGeom>
          <a:noFill/>
          <a:ln w="38100" cap="flat" cmpd="sng" algn="ctr">
            <a:solidFill>
              <a:srgbClr val="0070C0"/>
            </a:solidFill>
            <a:prstDash val="solid"/>
            <a:miter lim="800000"/>
            <a:headEnd type="none" w="lg" len="lg"/>
            <a:tailEnd type="stealth" w="lg" len="lg"/>
          </a:ln>
          <a:effectLst/>
        </p:spPr>
      </p:cxnSp>
      <p:sp>
        <p:nvSpPr>
          <p:cNvPr id="15" name="Title 1">
            <a:extLst>
              <a:ext uri="{FF2B5EF4-FFF2-40B4-BE49-F238E27FC236}">
                <a16:creationId xmlns:a16="http://schemas.microsoft.com/office/drawing/2014/main" id="{793CB90E-4D0C-44CA-A70C-2A1D58441D10}"/>
              </a:ext>
            </a:extLst>
          </p:cNvPr>
          <p:cNvSpPr txBox="1">
            <a:spLocks/>
          </p:cNvSpPr>
          <p:nvPr/>
        </p:nvSpPr>
        <p:spPr>
          <a:xfrm>
            <a:off x="263856" y="742950"/>
            <a:ext cx="8610600" cy="857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800" b="1" dirty="0">
                <a:solidFill>
                  <a:srgbClr val="002060"/>
                </a:solidFill>
                <a:effectLst>
                  <a:outerShdw blurRad="38100" dist="38100" dir="2700000" algn="tl">
                    <a:srgbClr val="000000">
                      <a:alpha val="43137"/>
                    </a:srgbClr>
                  </a:outerShdw>
                </a:effectLst>
                <a:latin typeface="+mn-lt"/>
              </a:rPr>
              <a:t>Exploring the Scale and Speed of Effort Required</a:t>
            </a:r>
          </a:p>
        </p:txBody>
      </p:sp>
      <p:sp>
        <p:nvSpPr>
          <p:cNvPr id="16" name="TextBox 15">
            <a:extLst>
              <a:ext uri="{FF2B5EF4-FFF2-40B4-BE49-F238E27FC236}">
                <a16:creationId xmlns:a16="http://schemas.microsoft.com/office/drawing/2014/main" id="{9D76770B-1090-4C45-98E3-559F121A3DB3}"/>
              </a:ext>
            </a:extLst>
          </p:cNvPr>
          <p:cNvSpPr txBox="1"/>
          <p:nvPr/>
        </p:nvSpPr>
        <p:spPr>
          <a:xfrm>
            <a:off x="4432519" y="4800600"/>
            <a:ext cx="4254282" cy="1200329"/>
          </a:xfrm>
          <a:prstGeom prst="rect">
            <a:avLst/>
          </a:prstGeom>
          <a:noFill/>
        </p:spPr>
        <p:txBody>
          <a:bodyPr wrap="square" rtlCol="0">
            <a:spAutoFit/>
          </a:bodyPr>
          <a:lstStyle/>
          <a:p>
            <a:r>
              <a:rPr lang="en-US" b="1" dirty="0">
                <a:solidFill>
                  <a:srgbClr val="002060"/>
                </a:solidFill>
                <a:effectLst>
                  <a:outerShdw blurRad="38100" dist="38100" dir="2700000" algn="tl">
                    <a:srgbClr val="000000">
                      <a:alpha val="43137"/>
                    </a:srgbClr>
                  </a:outerShdw>
                </a:effectLst>
              </a:rPr>
              <a:t>With a need to act “at Scale”, no longer in China Time, but in “Climate Time.”</a:t>
            </a:r>
          </a:p>
        </p:txBody>
      </p:sp>
    </p:spTree>
    <p:extLst>
      <p:ext uri="{BB962C8B-B14F-4D97-AF65-F5344CB8AC3E}">
        <p14:creationId xmlns:p14="http://schemas.microsoft.com/office/powerpoint/2010/main" val="425951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9"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par>
                                <p:cTn id="22" presetID="9"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500"/>
                                        <p:tgtEl>
                                          <p:spTgt spid="3"/>
                                        </p:tgtEl>
                                      </p:cBhvr>
                                    </p:animEffect>
                                  </p:childTnLst>
                                </p:cTn>
                              </p:par>
                              <p:par>
                                <p:cTn id="30" presetID="9"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par>
                                <p:cTn id="43" presetID="53" presetClass="entr" presetSubtype="16"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21FFEC-15A8-4F48-87DE-B0833F19A1DA}"/>
              </a:ext>
            </a:extLst>
          </p:cNvPr>
          <p:cNvSpPr>
            <a:spLocks noGrp="1"/>
          </p:cNvSpPr>
          <p:nvPr>
            <p:ph type="sldNum" sz="quarter" idx="4"/>
          </p:nvPr>
        </p:nvSpPr>
        <p:spPr/>
        <p:txBody>
          <a:bodyPr/>
          <a:lstStyle/>
          <a:p>
            <a:pPr>
              <a:defRPr/>
            </a:pPr>
            <a:fld id="{61D36AA1-C76B-46EF-A05C-B330D9E4862B}" type="slidenum">
              <a:rPr lang="en-US" smtClean="0"/>
              <a:pPr>
                <a:defRPr/>
              </a:pPr>
              <a:t>22</a:t>
            </a:fld>
            <a:endParaRPr lang="en-US"/>
          </a:p>
        </p:txBody>
      </p:sp>
      <p:pic>
        <p:nvPicPr>
          <p:cNvPr id="3" name="Picture 2">
            <a:extLst>
              <a:ext uri="{FF2B5EF4-FFF2-40B4-BE49-F238E27FC236}">
                <a16:creationId xmlns:a16="http://schemas.microsoft.com/office/drawing/2014/main" id="{82D20FF8-170F-4E6B-B71B-E4FECA463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1066800"/>
            <a:ext cx="7429500" cy="4953000"/>
          </a:xfrm>
          <a:prstGeom prst="rect">
            <a:avLst/>
          </a:prstGeom>
        </p:spPr>
      </p:pic>
      <p:sp>
        <p:nvSpPr>
          <p:cNvPr id="4" name="Rectangle 3">
            <a:extLst>
              <a:ext uri="{FF2B5EF4-FFF2-40B4-BE49-F238E27FC236}">
                <a16:creationId xmlns:a16="http://schemas.microsoft.com/office/drawing/2014/main" id="{FD8F328A-0FB2-4748-A350-E779A5ADD7C1}"/>
              </a:ext>
            </a:extLst>
          </p:cNvPr>
          <p:cNvSpPr>
            <a:spLocks noChangeArrowheads="1"/>
          </p:cNvSpPr>
          <p:nvPr/>
        </p:nvSpPr>
        <p:spPr bwMode="auto">
          <a:xfrm>
            <a:off x="533400" y="1524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600" b="1">
                <a:solidFill>
                  <a:srgbClr val="000099"/>
                </a:solidFill>
                <a:latin typeface="Arial" panose="020B0604020202020204" pitchFamily="34" charset="0"/>
                <a:ea typeface="ＭＳ Ｐゴシック" panose="020B0600070205080204" pitchFamily="34" charset="-128"/>
              </a:defRPr>
            </a:lvl1pPr>
            <a:lvl2pPr marL="742950" indent="-285750" algn="ctr">
              <a:defRPr sz="3600" b="1">
                <a:solidFill>
                  <a:srgbClr val="000099"/>
                </a:solidFill>
                <a:latin typeface="Arial" panose="020B0604020202020204" pitchFamily="34" charset="0"/>
                <a:ea typeface="ＭＳ Ｐゴシック" panose="020B0600070205080204" pitchFamily="34" charset="-128"/>
              </a:defRPr>
            </a:lvl2pPr>
            <a:lvl3pPr marL="1143000" indent="-228600" algn="ctr">
              <a:defRPr sz="3600" b="1">
                <a:solidFill>
                  <a:srgbClr val="000099"/>
                </a:solidFill>
                <a:latin typeface="Arial" panose="020B0604020202020204" pitchFamily="34" charset="0"/>
                <a:ea typeface="ＭＳ Ｐゴシック" panose="020B0600070205080204" pitchFamily="34" charset="-128"/>
              </a:defRPr>
            </a:lvl3pPr>
            <a:lvl4pPr marL="1600200" indent="-228600" algn="ctr">
              <a:defRPr sz="3600" b="1">
                <a:solidFill>
                  <a:srgbClr val="000099"/>
                </a:solidFill>
                <a:latin typeface="Arial" panose="020B0604020202020204" pitchFamily="34" charset="0"/>
                <a:ea typeface="ＭＳ Ｐゴシック" panose="020B0600070205080204" pitchFamily="34" charset="-128"/>
              </a:defRPr>
            </a:lvl4pPr>
            <a:lvl5pPr marL="2057400" indent="-228600" algn="ctr">
              <a:defRPr sz="3600" b="1">
                <a:solidFill>
                  <a:srgbClr val="000099"/>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9pPr>
          </a:lstStyle>
          <a:p>
            <a:r>
              <a:rPr lang="en-US" altLang="en-US" sz="3200" dirty="0">
                <a:solidFill>
                  <a:srgbClr val="002060"/>
                </a:solidFill>
                <a:effectLst>
                  <a:outerShdw blurRad="38100" dist="38100" dir="2700000" algn="tl">
                    <a:srgbClr val="000000">
                      <a:alpha val="43137"/>
                    </a:srgbClr>
                  </a:outerShdw>
                </a:effectLst>
              </a:rPr>
              <a:t>The Presumption We Need to Overcome</a:t>
            </a:r>
          </a:p>
        </p:txBody>
      </p:sp>
    </p:spTree>
    <p:extLst>
      <p:ext uri="{BB962C8B-B14F-4D97-AF65-F5344CB8AC3E}">
        <p14:creationId xmlns:p14="http://schemas.microsoft.com/office/powerpoint/2010/main" val="270844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421594-8C8F-4F2B-8C6F-CE4699DAE985}"/>
              </a:ext>
            </a:extLst>
          </p:cNvPr>
          <p:cNvSpPr>
            <a:spLocks noGrp="1"/>
          </p:cNvSpPr>
          <p:nvPr>
            <p:ph type="sldNum" sz="quarter" idx="4"/>
          </p:nvPr>
        </p:nvSpPr>
        <p:spPr/>
        <p:txBody>
          <a:bodyPr/>
          <a:lstStyle/>
          <a:p>
            <a:pPr>
              <a:defRPr/>
            </a:pPr>
            <a:fld id="{61D36AA1-C76B-46EF-A05C-B330D9E4862B}" type="slidenum">
              <a:rPr lang="en-US" smtClean="0"/>
              <a:pPr>
                <a:defRPr/>
              </a:pPr>
              <a:t>23</a:t>
            </a:fld>
            <a:endParaRPr lang="en-US"/>
          </a:p>
        </p:txBody>
      </p:sp>
      <p:sp>
        <p:nvSpPr>
          <p:cNvPr id="3" name="Rectangle 4">
            <a:extLst>
              <a:ext uri="{FF2B5EF4-FFF2-40B4-BE49-F238E27FC236}">
                <a16:creationId xmlns:a16="http://schemas.microsoft.com/office/drawing/2014/main" id="{83FF1B0D-008E-4CA9-BD36-A3B314BD1770}"/>
              </a:ext>
            </a:extLst>
          </p:cNvPr>
          <p:cNvSpPr>
            <a:spLocks noChangeArrowheads="1"/>
          </p:cNvSpPr>
          <p:nvPr/>
        </p:nvSpPr>
        <p:spPr bwMode="auto">
          <a:xfrm>
            <a:off x="838200" y="1371600"/>
            <a:ext cx="7467600" cy="3429000"/>
          </a:xfrm>
          <a:prstGeom prst="rect">
            <a:avLst/>
          </a:prstGeom>
          <a:noFill/>
          <a:ln w="12700">
            <a:noFill/>
            <a:miter lim="800000"/>
            <a:headEnd/>
            <a:tailEnd/>
          </a:ln>
        </p:spPr>
        <p:txBody>
          <a:bodyPr lIns="90488" tIns="44450" rIns="90488" bIns="44450" anchor="ctr"/>
          <a:lstStyle/>
          <a:p>
            <a:pPr algn="l"/>
            <a:r>
              <a:rPr lang="en-US" sz="2800" b="0" dirty="0"/>
              <a:t>“Individuals have a natural tendency to choose from an </a:t>
            </a:r>
            <a:r>
              <a:rPr lang="en-US" sz="2800" b="0" i="1" dirty="0"/>
              <a:t>impoverished option bag.</a:t>
            </a:r>
            <a:r>
              <a:rPr lang="en-US" sz="2800" b="0" dirty="0"/>
              <a:t>  Cognitive research in problem solving shows that individuals usually generate only about 30 percent of the total number of potential options on simple problems, and that, on average, individuals miss about 70 percent to 80 percent of the potential high-quality alternatives (emphasis in the original).”</a:t>
            </a:r>
          </a:p>
        </p:txBody>
      </p:sp>
      <p:sp>
        <p:nvSpPr>
          <p:cNvPr id="4" name="Text Box 5">
            <a:extLst>
              <a:ext uri="{FF2B5EF4-FFF2-40B4-BE49-F238E27FC236}">
                <a16:creationId xmlns:a16="http://schemas.microsoft.com/office/drawing/2014/main" id="{9A2DB8E3-097B-4BB4-AD2A-BB5758F919DD}"/>
              </a:ext>
            </a:extLst>
          </p:cNvPr>
          <p:cNvSpPr txBox="1">
            <a:spLocks noChangeArrowheads="1"/>
          </p:cNvSpPr>
          <p:nvPr/>
        </p:nvSpPr>
        <p:spPr bwMode="auto">
          <a:xfrm>
            <a:off x="4724400" y="5181600"/>
            <a:ext cx="3454400" cy="860425"/>
          </a:xfrm>
          <a:prstGeom prst="rect">
            <a:avLst/>
          </a:prstGeom>
          <a:noFill/>
          <a:ln w="9525">
            <a:noFill/>
            <a:miter lim="800000"/>
            <a:headEnd/>
            <a:tailEnd/>
          </a:ln>
        </p:spPr>
        <p:txBody>
          <a:bodyPr wrap="none">
            <a:spAutoFit/>
          </a:bodyPr>
          <a:lstStyle/>
          <a:p>
            <a:pPr algn="l">
              <a:lnSpc>
                <a:spcPct val="80000"/>
              </a:lnSpc>
              <a:spcBef>
                <a:spcPct val="20000"/>
              </a:spcBef>
            </a:pPr>
            <a:r>
              <a:rPr lang="en-US" sz="1800">
                <a:solidFill>
                  <a:srgbClr val="00007E"/>
                </a:solidFill>
              </a:rPr>
              <a:t>Dr. Jeffrey S. Luke</a:t>
            </a:r>
          </a:p>
          <a:p>
            <a:pPr algn="l">
              <a:lnSpc>
                <a:spcPct val="80000"/>
              </a:lnSpc>
              <a:spcBef>
                <a:spcPct val="20000"/>
              </a:spcBef>
            </a:pPr>
            <a:r>
              <a:rPr lang="en-US" sz="1800" i="1">
                <a:solidFill>
                  <a:srgbClr val="00007E"/>
                </a:solidFill>
              </a:rPr>
              <a:t>Catalytic Leadership: Strategies </a:t>
            </a:r>
          </a:p>
          <a:p>
            <a:pPr algn="l">
              <a:lnSpc>
                <a:spcPct val="80000"/>
              </a:lnSpc>
              <a:spcBef>
                <a:spcPct val="20000"/>
              </a:spcBef>
            </a:pPr>
            <a:r>
              <a:rPr lang="en-US" sz="1800" i="1">
                <a:solidFill>
                  <a:srgbClr val="00007E"/>
                </a:solidFill>
              </a:rPr>
              <a:t>for an Interconnected World</a:t>
            </a:r>
            <a:r>
              <a:rPr lang="en-US" sz="1800">
                <a:solidFill>
                  <a:srgbClr val="00007E"/>
                </a:solidFill>
              </a:rPr>
              <a:t>,</a:t>
            </a:r>
            <a:r>
              <a:rPr lang="en-US" sz="1800" b="0">
                <a:solidFill>
                  <a:srgbClr val="00007E"/>
                </a:solidFill>
              </a:rPr>
              <a:t> 1998</a:t>
            </a:r>
          </a:p>
        </p:txBody>
      </p:sp>
      <p:sp>
        <p:nvSpPr>
          <p:cNvPr id="5" name="Text Box 6">
            <a:extLst>
              <a:ext uri="{FF2B5EF4-FFF2-40B4-BE49-F238E27FC236}">
                <a16:creationId xmlns:a16="http://schemas.microsoft.com/office/drawing/2014/main" id="{905382EB-0098-404B-9547-3681B4633F3E}"/>
              </a:ext>
            </a:extLst>
          </p:cNvPr>
          <p:cNvSpPr txBox="1">
            <a:spLocks noChangeArrowheads="1"/>
          </p:cNvSpPr>
          <p:nvPr/>
        </p:nvSpPr>
        <p:spPr bwMode="auto">
          <a:xfrm>
            <a:off x="457200" y="533400"/>
            <a:ext cx="8185150" cy="553998"/>
          </a:xfrm>
          <a:prstGeom prst="rect">
            <a:avLst/>
          </a:prstGeom>
          <a:noFill/>
          <a:ln w="9525">
            <a:noFill/>
            <a:miter lim="800000"/>
            <a:headEnd/>
            <a:tailEnd/>
          </a:ln>
        </p:spPr>
        <p:txBody>
          <a:bodyPr wrap="square">
            <a:spAutoFit/>
          </a:bodyPr>
          <a:lstStyle/>
          <a:p>
            <a:pPr algn="ctr">
              <a:spcBef>
                <a:spcPct val="20000"/>
              </a:spcBef>
            </a:pPr>
            <a:r>
              <a:rPr lang="en-US" sz="3000" b="1" dirty="0">
                <a:solidFill>
                  <a:srgbClr val="002060"/>
                </a:solidFill>
                <a:effectLst>
                  <a:outerShdw blurRad="38100" dist="38100" dir="2700000" algn="tl">
                    <a:srgbClr val="000000">
                      <a:alpha val="43137"/>
                    </a:srgbClr>
                  </a:outerShdw>
                </a:effectLst>
              </a:rPr>
              <a:t>With a Thought on the Tough Choices</a:t>
            </a:r>
          </a:p>
        </p:txBody>
      </p:sp>
    </p:spTree>
    <p:extLst>
      <p:ext uri="{BB962C8B-B14F-4D97-AF65-F5344CB8AC3E}">
        <p14:creationId xmlns:p14="http://schemas.microsoft.com/office/powerpoint/2010/main" val="1790027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82965-C705-4354-99C3-10F8EC4DEF35}"/>
              </a:ext>
            </a:extLst>
          </p:cNvPr>
          <p:cNvSpPr>
            <a:spLocks noGrp="1"/>
          </p:cNvSpPr>
          <p:nvPr>
            <p:ph type="title"/>
          </p:nvPr>
        </p:nvSpPr>
        <p:spPr>
          <a:xfrm>
            <a:off x="640596" y="533400"/>
            <a:ext cx="7924800" cy="1143000"/>
          </a:xfrm>
        </p:spPr>
        <p:txBody>
          <a:bodyPr/>
          <a:lstStyle/>
          <a:p>
            <a:pPr algn="l"/>
            <a:r>
              <a:rPr lang="en-US" dirty="0"/>
              <a:t>Given That? </a:t>
            </a:r>
          </a:p>
        </p:txBody>
      </p:sp>
      <p:sp>
        <p:nvSpPr>
          <p:cNvPr id="3" name="Content Placeholder 2">
            <a:extLst>
              <a:ext uri="{FF2B5EF4-FFF2-40B4-BE49-F238E27FC236}">
                <a16:creationId xmlns:a16="http://schemas.microsoft.com/office/drawing/2014/main" id="{FA50371E-D48E-431B-A4FB-BBB1E13117A4}"/>
              </a:ext>
            </a:extLst>
          </p:cNvPr>
          <p:cNvSpPr>
            <a:spLocks noGrp="1"/>
          </p:cNvSpPr>
          <p:nvPr>
            <p:ph idx="1"/>
          </p:nvPr>
        </p:nvSpPr>
        <p:spPr>
          <a:xfrm>
            <a:off x="609600" y="1159788"/>
            <a:ext cx="7924800" cy="4191000"/>
          </a:xfrm>
        </p:spPr>
        <p:txBody>
          <a:bodyPr/>
          <a:lstStyle/>
          <a:p>
            <a:pPr marL="457200" indent="-457200">
              <a:buClr>
                <a:srgbClr val="A11801"/>
              </a:buClr>
              <a:buSzPct val="137000"/>
              <a:buFont typeface="Arial" panose="020B0604020202020204" pitchFamily="34" charset="0"/>
              <a:buChar char="•"/>
            </a:pPr>
            <a:r>
              <a:rPr lang="en-US" sz="2800" dirty="0">
                <a:solidFill>
                  <a:schemeClr val="tx1"/>
                </a:solidFill>
              </a:rPr>
              <a:t>In the 1970s, teenager Frank </a:t>
            </a:r>
            <a:r>
              <a:rPr lang="en-US" sz="2800" dirty="0" err="1">
                <a:solidFill>
                  <a:schemeClr val="tx1"/>
                </a:solidFill>
              </a:rPr>
              <a:t>Nasworthy</a:t>
            </a:r>
            <a:r>
              <a:rPr lang="en-US" sz="2800" dirty="0">
                <a:solidFill>
                  <a:schemeClr val="tx1"/>
                </a:solidFill>
              </a:rPr>
              <a:t> actually did reinvent the wheel and it revolutionized skateboarding. . .</a:t>
            </a:r>
          </a:p>
          <a:p>
            <a:pPr marL="457200" indent="-457200">
              <a:buClr>
                <a:srgbClr val="A11801"/>
              </a:buClr>
              <a:buSzPct val="137000"/>
              <a:buFont typeface="Arial" panose="020B0604020202020204" pitchFamily="34" charset="0"/>
              <a:buChar char="•"/>
            </a:pPr>
            <a:r>
              <a:rPr lang="en-US" sz="2800" dirty="0">
                <a:solidFill>
                  <a:schemeClr val="tx1"/>
                </a:solidFill>
              </a:rPr>
              <a:t>But that was yesterday! And today?</a:t>
            </a:r>
          </a:p>
          <a:p>
            <a:pPr marL="457200" indent="-457200">
              <a:buClr>
                <a:srgbClr val="A11801"/>
              </a:buClr>
              <a:buSzPct val="137000"/>
              <a:buFont typeface="Arial" panose="020B0604020202020204" pitchFamily="34" charset="0"/>
              <a:buChar char="•"/>
            </a:pPr>
            <a:r>
              <a:rPr lang="en-US" sz="2800" dirty="0">
                <a:solidFill>
                  <a:schemeClr val="tx1"/>
                </a:solidFill>
              </a:rPr>
              <a:t>Goodyear is once again trying to reinvent the wheel; and if they are successful? It may eliminate the need for axles on all our cars.</a:t>
            </a:r>
          </a:p>
          <a:p>
            <a:pPr marL="457200" indent="-457200">
              <a:buClr>
                <a:srgbClr val="A11801"/>
              </a:buClr>
              <a:buSzPct val="137000"/>
              <a:buFont typeface="Arial" panose="020B0604020202020204" pitchFamily="34" charset="0"/>
              <a:buChar char="•"/>
            </a:pPr>
            <a:r>
              <a:rPr lang="en-US" sz="2800" dirty="0">
                <a:solidFill>
                  <a:schemeClr val="tx1"/>
                </a:solidFill>
              </a:rPr>
              <a:t>Yes, sometimes we actually do need to reinvent the wheel — if we really want to move things ahead!</a:t>
            </a:r>
          </a:p>
        </p:txBody>
      </p:sp>
      <p:sp>
        <p:nvSpPr>
          <p:cNvPr id="5" name="Title 1">
            <a:extLst>
              <a:ext uri="{FF2B5EF4-FFF2-40B4-BE49-F238E27FC236}">
                <a16:creationId xmlns:a16="http://schemas.microsoft.com/office/drawing/2014/main" id="{F7E1FD52-882F-4CBC-BF9D-68D3CA115F7F}"/>
              </a:ext>
            </a:extLst>
          </p:cNvPr>
          <p:cNvSpPr txBox="1">
            <a:spLocks/>
          </p:cNvSpPr>
          <p:nvPr/>
        </p:nvSpPr>
        <p:spPr bwMode="auto">
          <a:xfrm>
            <a:off x="702588" y="533400"/>
            <a:ext cx="7924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b="1">
                <a:solidFill>
                  <a:srgbClr val="002060"/>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rgbClr val="323232"/>
                </a:solidFill>
                <a:latin typeface="Arial" charset="0"/>
                <a:ea typeface="Osaka" pitchFamily="-96" charset="-128"/>
              </a:defRPr>
            </a:lvl2pPr>
            <a:lvl3pPr algn="l" rtl="0" eaLnBrk="0" fontAlgn="base" hangingPunct="0">
              <a:spcBef>
                <a:spcPct val="0"/>
              </a:spcBef>
              <a:spcAft>
                <a:spcPct val="0"/>
              </a:spcAft>
              <a:defRPr sz="3600" b="1">
                <a:solidFill>
                  <a:srgbClr val="323232"/>
                </a:solidFill>
                <a:latin typeface="Arial" charset="0"/>
                <a:ea typeface="Osaka" pitchFamily="-96" charset="-128"/>
              </a:defRPr>
            </a:lvl3pPr>
            <a:lvl4pPr algn="l" rtl="0" eaLnBrk="0" fontAlgn="base" hangingPunct="0">
              <a:spcBef>
                <a:spcPct val="0"/>
              </a:spcBef>
              <a:spcAft>
                <a:spcPct val="0"/>
              </a:spcAft>
              <a:defRPr sz="3600" b="1">
                <a:solidFill>
                  <a:srgbClr val="323232"/>
                </a:solidFill>
                <a:latin typeface="Arial" charset="0"/>
                <a:ea typeface="Osaka" pitchFamily="-96" charset="-128"/>
              </a:defRPr>
            </a:lvl4pPr>
            <a:lvl5pPr algn="l" rtl="0" eaLnBrk="0" fontAlgn="base" hangingPunct="0">
              <a:spcBef>
                <a:spcPct val="0"/>
              </a:spcBef>
              <a:spcAft>
                <a:spcPct val="0"/>
              </a:spcAft>
              <a:defRPr sz="3600" b="1">
                <a:solidFill>
                  <a:srgbClr val="323232"/>
                </a:solidFill>
                <a:latin typeface="Arial" charset="0"/>
                <a:ea typeface="Osaka" pitchFamily="-96" charset="-128"/>
              </a:defRPr>
            </a:lvl5pPr>
            <a:lvl6pPr marL="457200" algn="l" rtl="0" fontAlgn="base">
              <a:spcBef>
                <a:spcPct val="0"/>
              </a:spcBef>
              <a:spcAft>
                <a:spcPct val="0"/>
              </a:spcAft>
              <a:defRPr sz="3600" b="1">
                <a:solidFill>
                  <a:srgbClr val="323232"/>
                </a:solidFill>
                <a:latin typeface="Arial" charset="0"/>
                <a:ea typeface="Osaka" pitchFamily="-96" charset="-128"/>
              </a:defRPr>
            </a:lvl6pPr>
            <a:lvl7pPr marL="914400" algn="l" rtl="0" fontAlgn="base">
              <a:spcBef>
                <a:spcPct val="0"/>
              </a:spcBef>
              <a:spcAft>
                <a:spcPct val="0"/>
              </a:spcAft>
              <a:defRPr sz="3600" b="1">
                <a:solidFill>
                  <a:srgbClr val="323232"/>
                </a:solidFill>
                <a:latin typeface="Arial" charset="0"/>
                <a:ea typeface="Osaka" pitchFamily="-96" charset="-128"/>
              </a:defRPr>
            </a:lvl7pPr>
            <a:lvl8pPr marL="1371600" algn="l" rtl="0" fontAlgn="base">
              <a:spcBef>
                <a:spcPct val="0"/>
              </a:spcBef>
              <a:spcAft>
                <a:spcPct val="0"/>
              </a:spcAft>
              <a:defRPr sz="3600" b="1">
                <a:solidFill>
                  <a:srgbClr val="323232"/>
                </a:solidFill>
                <a:latin typeface="Arial" charset="0"/>
                <a:ea typeface="Osaka" pitchFamily="-96" charset="-128"/>
              </a:defRPr>
            </a:lvl8pPr>
            <a:lvl9pPr marL="1828800" algn="l" rtl="0" fontAlgn="base">
              <a:spcBef>
                <a:spcPct val="0"/>
              </a:spcBef>
              <a:spcAft>
                <a:spcPct val="0"/>
              </a:spcAft>
              <a:defRPr sz="3600" b="1">
                <a:solidFill>
                  <a:srgbClr val="323232"/>
                </a:solidFill>
                <a:latin typeface="Arial" charset="0"/>
                <a:ea typeface="Osaka" pitchFamily="-96" charset="-128"/>
              </a:defRPr>
            </a:lvl9pPr>
          </a:lstStyle>
          <a:p>
            <a:r>
              <a:rPr lang="en-US" kern="0" dirty="0"/>
              <a:t>                   Reinvent the Wheel??</a:t>
            </a:r>
          </a:p>
        </p:txBody>
      </p:sp>
      <p:sp>
        <p:nvSpPr>
          <p:cNvPr id="4" name="Slide Number Placeholder 3">
            <a:extLst>
              <a:ext uri="{FF2B5EF4-FFF2-40B4-BE49-F238E27FC236}">
                <a16:creationId xmlns:a16="http://schemas.microsoft.com/office/drawing/2014/main" id="{723E4ADB-8230-4ED5-95EB-EFE1BED828B6}"/>
              </a:ext>
            </a:extLst>
          </p:cNvPr>
          <p:cNvSpPr>
            <a:spLocks noGrp="1"/>
          </p:cNvSpPr>
          <p:nvPr>
            <p:ph type="sldNum" sz="quarter" idx="4"/>
          </p:nvPr>
        </p:nvSpPr>
        <p:spPr/>
        <p:txBody>
          <a:bodyPr/>
          <a:lstStyle/>
          <a:p>
            <a:pPr>
              <a:defRPr/>
            </a:pPr>
            <a:fld id="{61D36AA1-C76B-46EF-A05C-B330D9E4862B}" type="slidenum">
              <a:rPr lang="en-US" smtClean="0"/>
              <a:pPr>
                <a:defRPr/>
              </a:pPr>
              <a:t>24</a:t>
            </a:fld>
            <a:endParaRPr lang="en-US"/>
          </a:p>
        </p:txBody>
      </p:sp>
    </p:spTree>
    <p:extLst>
      <p:ext uri="{BB962C8B-B14F-4D97-AF65-F5344CB8AC3E}">
        <p14:creationId xmlns:p14="http://schemas.microsoft.com/office/powerpoint/2010/main" val="266841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a:cxnSpLocks/>
          </p:cNvCxnSpPr>
          <p:nvPr/>
        </p:nvCxnSpPr>
        <p:spPr>
          <a:xfrm>
            <a:off x="1291916" y="5173067"/>
            <a:ext cx="5991243"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528391" y="4759225"/>
            <a:ext cx="891540" cy="411480"/>
          </a:xfrm>
          <a:prstGeom prst="rect">
            <a:avLst/>
          </a:prstGeom>
          <a:solidFill>
            <a:srgbClr val="7030A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alibri" panose="020F0502020204030204" pitchFamily="34" charset="0"/>
                <a:cs typeface="Calibri" panose="020F0502020204030204" pitchFamily="34" charset="0"/>
              </a:rPr>
              <a:t>Base</a:t>
            </a:r>
          </a:p>
        </p:txBody>
      </p:sp>
      <p:sp>
        <p:nvSpPr>
          <p:cNvPr id="5" name="Rectangle 4"/>
          <p:cNvSpPr/>
          <p:nvPr/>
        </p:nvSpPr>
        <p:spPr>
          <a:xfrm>
            <a:off x="2529510" y="4767104"/>
            <a:ext cx="891540" cy="411480"/>
          </a:xfrm>
          <a:prstGeom prst="rect">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alibri" panose="020F0502020204030204" pitchFamily="34" charset="0"/>
                <a:cs typeface="Calibri" panose="020F0502020204030204" pitchFamily="34" charset="0"/>
              </a:rPr>
              <a:t>Base</a:t>
            </a:r>
          </a:p>
        </p:txBody>
      </p:sp>
      <p:sp>
        <p:nvSpPr>
          <p:cNvPr id="6" name="TextBox 5"/>
          <p:cNvSpPr txBox="1"/>
          <p:nvPr/>
        </p:nvSpPr>
        <p:spPr>
          <a:xfrm>
            <a:off x="1752362" y="5162332"/>
            <a:ext cx="495649" cy="300082"/>
          </a:xfrm>
          <a:prstGeom prst="rect">
            <a:avLst/>
          </a:prstGeom>
          <a:noFill/>
        </p:spPr>
        <p:txBody>
          <a:bodyPr wrap="none" rtlCol="0">
            <a:spAutoFit/>
          </a:bodyPr>
          <a:lstStyle/>
          <a:p>
            <a:r>
              <a:rPr lang="en-US" sz="1350" b="1" dirty="0">
                <a:latin typeface="Calibri" panose="020F0502020204030204" pitchFamily="34" charset="0"/>
                <a:cs typeface="Calibri" panose="020F0502020204030204" pitchFamily="34" charset="0"/>
              </a:rPr>
              <a:t>GDP</a:t>
            </a:r>
          </a:p>
        </p:txBody>
      </p:sp>
      <p:sp>
        <p:nvSpPr>
          <p:cNvPr id="7" name="TextBox 6"/>
          <p:cNvSpPr txBox="1"/>
          <p:nvPr/>
        </p:nvSpPr>
        <p:spPr>
          <a:xfrm>
            <a:off x="2659881" y="5161076"/>
            <a:ext cx="671530" cy="300082"/>
          </a:xfrm>
          <a:prstGeom prst="rect">
            <a:avLst/>
          </a:prstGeom>
          <a:noFill/>
        </p:spPr>
        <p:txBody>
          <a:bodyPr wrap="none" rtlCol="0">
            <a:spAutoFit/>
          </a:bodyPr>
          <a:lstStyle/>
          <a:p>
            <a:r>
              <a:rPr lang="en-US" sz="1350" b="1" dirty="0">
                <a:latin typeface="Calibri" panose="020F0502020204030204" pitchFamily="34" charset="0"/>
                <a:cs typeface="Calibri" panose="020F0502020204030204" pitchFamily="34" charset="0"/>
              </a:rPr>
              <a:t>Energy</a:t>
            </a:r>
          </a:p>
        </p:txBody>
      </p:sp>
      <p:sp>
        <p:nvSpPr>
          <p:cNvPr id="8" name="TextBox 7"/>
          <p:cNvSpPr txBox="1"/>
          <p:nvPr/>
        </p:nvSpPr>
        <p:spPr>
          <a:xfrm>
            <a:off x="1671851" y="4434932"/>
            <a:ext cx="1670522" cy="346249"/>
          </a:xfrm>
          <a:prstGeom prst="rect">
            <a:avLst/>
          </a:prstGeom>
          <a:noFill/>
        </p:spPr>
        <p:txBody>
          <a:bodyPr wrap="none" rtlCol="0">
            <a:spAutoFit/>
          </a:bodyPr>
          <a:lstStyle/>
          <a:p>
            <a:r>
              <a:rPr lang="en-US" sz="1650" b="1" dirty="0">
                <a:latin typeface="Calibri" panose="020F0502020204030204" pitchFamily="34" charset="0"/>
                <a:cs typeface="Calibri" panose="020F0502020204030204" pitchFamily="34" charset="0"/>
              </a:rPr>
              <a:t>Index 1950 = 100</a:t>
            </a:r>
          </a:p>
        </p:txBody>
      </p:sp>
      <p:sp>
        <p:nvSpPr>
          <p:cNvPr id="9" name="Rectangle 8"/>
          <p:cNvSpPr/>
          <p:nvPr/>
        </p:nvSpPr>
        <p:spPr>
          <a:xfrm>
            <a:off x="3676453" y="4767104"/>
            <a:ext cx="898398" cy="411480"/>
          </a:xfrm>
          <a:prstGeom prst="rect">
            <a:avLst/>
          </a:prstGeom>
          <a:solidFill>
            <a:srgbClr val="7030A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alibri" panose="020F0502020204030204" pitchFamily="34" charset="0"/>
                <a:cs typeface="Calibri" panose="020F0502020204030204" pitchFamily="34" charset="0"/>
              </a:rPr>
              <a:t>1950 Level</a:t>
            </a:r>
          </a:p>
        </p:txBody>
      </p:sp>
      <p:sp>
        <p:nvSpPr>
          <p:cNvPr id="10" name="Rectangle 9"/>
          <p:cNvSpPr/>
          <p:nvPr/>
        </p:nvSpPr>
        <p:spPr>
          <a:xfrm>
            <a:off x="4748515" y="4763159"/>
            <a:ext cx="891540" cy="411480"/>
          </a:xfrm>
          <a:prstGeom prst="rect">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alibri" panose="020F0502020204030204" pitchFamily="34" charset="0"/>
                <a:cs typeface="Calibri" panose="020F0502020204030204" pitchFamily="34" charset="0"/>
              </a:rPr>
              <a:t>1950 Level</a:t>
            </a:r>
          </a:p>
        </p:txBody>
      </p:sp>
      <p:sp>
        <p:nvSpPr>
          <p:cNvPr id="11" name="TextBox 10"/>
          <p:cNvSpPr txBox="1"/>
          <p:nvPr/>
        </p:nvSpPr>
        <p:spPr>
          <a:xfrm>
            <a:off x="3900110" y="5158234"/>
            <a:ext cx="495649" cy="300082"/>
          </a:xfrm>
          <a:prstGeom prst="rect">
            <a:avLst/>
          </a:prstGeom>
          <a:noFill/>
        </p:spPr>
        <p:txBody>
          <a:bodyPr wrap="none" rtlCol="0">
            <a:spAutoFit/>
          </a:bodyPr>
          <a:lstStyle/>
          <a:p>
            <a:r>
              <a:rPr lang="en-US" sz="1350" b="1" dirty="0">
                <a:latin typeface="Calibri" panose="020F0502020204030204" pitchFamily="34" charset="0"/>
                <a:cs typeface="Calibri" panose="020F0502020204030204" pitchFamily="34" charset="0"/>
              </a:rPr>
              <a:t>GDP</a:t>
            </a:r>
          </a:p>
        </p:txBody>
      </p:sp>
      <p:sp>
        <p:nvSpPr>
          <p:cNvPr id="12" name="TextBox 11"/>
          <p:cNvSpPr txBox="1"/>
          <p:nvPr/>
        </p:nvSpPr>
        <p:spPr>
          <a:xfrm>
            <a:off x="4878187" y="5158234"/>
            <a:ext cx="671530" cy="300082"/>
          </a:xfrm>
          <a:prstGeom prst="rect">
            <a:avLst/>
          </a:prstGeom>
          <a:noFill/>
        </p:spPr>
        <p:txBody>
          <a:bodyPr wrap="none" rtlCol="0">
            <a:spAutoFit/>
          </a:bodyPr>
          <a:lstStyle/>
          <a:p>
            <a:r>
              <a:rPr lang="en-US" sz="1350" b="1" dirty="0">
                <a:latin typeface="Calibri" panose="020F0502020204030204" pitchFamily="34" charset="0"/>
                <a:cs typeface="Calibri" panose="020F0502020204030204" pitchFamily="34" charset="0"/>
              </a:rPr>
              <a:t>Energy</a:t>
            </a:r>
          </a:p>
        </p:txBody>
      </p:sp>
      <p:sp>
        <p:nvSpPr>
          <p:cNvPr id="13" name="TextBox 12"/>
          <p:cNvSpPr txBox="1"/>
          <p:nvPr/>
        </p:nvSpPr>
        <p:spPr>
          <a:xfrm>
            <a:off x="3630718" y="1699608"/>
            <a:ext cx="2097626" cy="346249"/>
          </a:xfrm>
          <a:prstGeom prst="rect">
            <a:avLst/>
          </a:prstGeom>
          <a:noFill/>
        </p:spPr>
        <p:txBody>
          <a:bodyPr wrap="none" rtlCol="0">
            <a:spAutoFit/>
          </a:bodyPr>
          <a:lstStyle/>
          <a:p>
            <a:r>
              <a:rPr lang="en-US" sz="1650" b="1" dirty="0">
                <a:latin typeface="Calibri" panose="020F0502020204030204" pitchFamily="34" charset="0"/>
                <a:cs typeface="Calibri" panose="020F0502020204030204" pitchFamily="34" charset="0"/>
              </a:rPr>
              <a:t>Year 2018 Index = 811</a:t>
            </a:r>
          </a:p>
        </p:txBody>
      </p:sp>
      <p:sp>
        <p:nvSpPr>
          <p:cNvPr id="14" name="Rectangle 13"/>
          <p:cNvSpPr/>
          <p:nvPr/>
        </p:nvSpPr>
        <p:spPr>
          <a:xfrm>
            <a:off x="3676453" y="2031775"/>
            <a:ext cx="899420" cy="2743200"/>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alibri" panose="020F0502020204030204" pitchFamily="34" charset="0"/>
                <a:cs typeface="Calibri" panose="020F0502020204030204" pitchFamily="34" charset="0"/>
              </a:rPr>
              <a:t>New Value-Added</a:t>
            </a:r>
          </a:p>
        </p:txBody>
      </p:sp>
      <p:sp>
        <p:nvSpPr>
          <p:cNvPr id="15" name="Rectangle 14"/>
          <p:cNvSpPr/>
          <p:nvPr/>
        </p:nvSpPr>
        <p:spPr>
          <a:xfrm>
            <a:off x="4748515" y="2019950"/>
            <a:ext cx="891540" cy="1988820"/>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alibri" panose="020F0502020204030204" pitchFamily="34" charset="0"/>
                <a:cs typeface="Calibri" panose="020F0502020204030204" pitchFamily="34" charset="0"/>
              </a:rPr>
              <a:t>Energy</a:t>
            </a:r>
          </a:p>
          <a:p>
            <a:pPr algn="ctr"/>
            <a:r>
              <a:rPr lang="en-US" sz="1350" b="1" dirty="0">
                <a:latin typeface="Calibri" panose="020F0502020204030204" pitchFamily="34" charset="0"/>
                <a:cs typeface="Calibri" panose="020F0502020204030204" pitchFamily="34" charset="0"/>
              </a:rPr>
              <a:t>Efficiency Gains</a:t>
            </a:r>
          </a:p>
        </p:txBody>
      </p:sp>
      <p:sp>
        <p:nvSpPr>
          <p:cNvPr id="16" name="Rectangle 15"/>
          <p:cNvSpPr/>
          <p:nvPr/>
        </p:nvSpPr>
        <p:spPr>
          <a:xfrm>
            <a:off x="4748515" y="4013504"/>
            <a:ext cx="891540" cy="754380"/>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alibri" panose="020F0502020204030204" pitchFamily="34" charset="0"/>
                <a:cs typeface="Calibri" panose="020F0502020204030204" pitchFamily="34" charset="0"/>
              </a:rPr>
              <a:t>New Supply</a:t>
            </a:r>
          </a:p>
        </p:txBody>
      </p:sp>
      <p:sp>
        <p:nvSpPr>
          <p:cNvPr id="17" name="AutoShape 10"/>
          <p:cNvSpPr>
            <a:spLocks/>
          </p:cNvSpPr>
          <p:nvPr/>
        </p:nvSpPr>
        <p:spPr bwMode="auto">
          <a:xfrm>
            <a:off x="5663409" y="4029287"/>
            <a:ext cx="158300" cy="1145286"/>
          </a:xfrm>
          <a:prstGeom prst="rightBrace">
            <a:avLst>
              <a:gd name="adj1" fmla="val 150000"/>
              <a:gd name="adj2" fmla="val 50000"/>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0000"/>
              </a:buClr>
              <a:buSzPct val="125000"/>
              <a:buChar char="•"/>
              <a:defRPr sz="2800">
                <a:solidFill>
                  <a:srgbClr val="323232"/>
                </a:solidFill>
                <a:latin typeface="Helvetica" panose="020B0604020202020204" pitchFamily="34" charset="0"/>
                <a:ea typeface="Osaka" pitchFamily="-16" charset="-128"/>
              </a:defRPr>
            </a:lvl1pPr>
            <a:lvl2pPr marL="742950" indent="-285750">
              <a:spcBef>
                <a:spcPct val="20000"/>
              </a:spcBef>
              <a:buClr>
                <a:srgbClr val="CC3300"/>
              </a:buClr>
              <a:buSzPct val="110000"/>
              <a:buFont typeface="Helvetica" panose="020B0604020202020204" pitchFamily="34" charset="0"/>
              <a:buChar char="–"/>
              <a:defRPr sz="2400">
                <a:solidFill>
                  <a:srgbClr val="323232"/>
                </a:solidFill>
                <a:latin typeface="Helvetica" panose="020B0604020202020204" pitchFamily="34" charset="0"/>
                <a:ea typeface="Osaka" pitchFamily="-16" charset="-128"/>
              </a:defRPr>
            </a:lvl2pPr>
            <a:lvl3pPr marL="1143000" indent="-228600">
              <a:spcBef>
                <a:spcPct val="20000"/>
              </a:spcBef>
              <a:defRPr sz="2400">
                <a:solidFill>
                  <a:srgbClr val="323232"/>
                </a:solidFill>
                <a:latin typeface="Helvetica" panose="020B0604020202020204" pitchFamily="34" charset="0"/>
                <a:ea typeface="Osaka" pitchFamily="-16" charset="-128"/>
              </a:defRPr>
            </a:lvl3pPr>
            <a:lvl4pPr marL="1600200" indent="-228600">
              <a:spcBef>
                <a:spcPct val="20000"/>
              </a:spcBef>
              <a:buChar char="o"/>
              <a:defRPr sz="2000">
                <a:solidFill>
                  <a:srgbClr val="323232"/>
                </a:solidFill>
                <a:latin typeface="Helvetica" panose="020B0604020202020204" pitchFamily="34" charset="0"/>
                <a:ea typeface="Osaka" pitchFamily="-16" charset="-128"/>
              </a:defRPr>
            </a:lvl4pPr>
            <a:lvl5pPr marL="2057400" indent="-228600">
              <a:spcBef>
                <a:spcPct val="20000"/>
              </a:spcBef>
              <a:defRPr sz="2000">
                <a:solidFill>
                  <a:srgbClr val="323232"/>
                </a:solidFill>
                <a:latin typeface="Helvetica" panose="020B0604020202020204" pitchFamily="34" charset="0"/>
                <a:ea typeface="Osaka" pitchFamily="-16" charset="-128"/>
              </a:defRPr>
            </a:lvl5pPr>
            <a:lvl6pPr marL="25146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6pPr>
            <a:lvl7pPr marL="29718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7pPr>
            <a:lvl8pPr marL="34290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8pPr>
            <a:lvl9pPr marL="38862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9pPr>
          </a:lstStyle>
          <a:p>
            <a:pPr algn="ctr">
              <a:spcBef>
                <a:spcPct val="0"/>
              </a:spcBef>
              <a:buClrTx/>
              <a:buSzTx/>
              <a:buFontTx/>
              <a:buNone/>
            </a:pPr>
            <a:endParaRPr lang="en-US" altLang="en-US" sz="2400" b="1" dirty="0">
              <a:solidFill>
                <a:schemeClr val="tx1"/>
              </a:solidFill>
              <a:ea typeface="ヒラギノ角ゴ Pro W3" pitchFamily="-16" charset="-128"/>
            </a:endParaRPr>
          </a:p>
        </p:txBody>
      </p:sp>
      <p:sp>
        <p:nvSpPr>
          <p:cNvPr id="18" name="AutoShape 10"/>
          <p:cNvSpPr>
            <a:spLocks/>
          </p:cNvSpPr>
          <p:nvPr/>
        </p:nvSpPr>
        <p:spPr bwMode="auto">
          <a:xfrm>
            <a:off x="5659464" y="2027065"/>
            <a:ext cx="180812" cy="1988820"/>
          </a:xfrm>
          <a:prstGeom prst="rightBrace">
            <a:avLst>
              <a:gd name="adj1" fmla="val 150000"/>
              <a:gd name="adj2" fmla="val 50000"/>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0000"/>
              </a:buClr>
              <a:buSzPct val="125000"/>
              <a:buChar char="•"/>
              <a:defRPr sz="2800">
                <a:solidFill>
                  <a:srgbClr val="323232"/>
                </a:solidFill>
                <a:latin typeface="Helvetica" panose="020B0604020202020204" pitchFamily="34" charset="0"/>
                <a:ea typeface="Osaka" pitchFamily="-16" charset="-128"/>
              </a:defRPr>
            </a:lvl1pPr>
            <a:lvl2pPr marL="742950" indent="-285750">
              <a:spcBef>
                <a:spcPct val="20000"/>
              </a:spcBef>
              <a:buClr>
                <a:srgbClr val="CC3300"/>
              </a:buClr>
              <a:buSzPct val="110000"/>
              <a:buFont typeface="Helvetica" panose="020B0604020202020204" pitchFamily="34" charset="0"/>
              <a:buChar char="–"/>
              <a:defRPr sz="2400">
                <a:solidFill>
                  <a:srgbClr val="323232"/>
                </a:solidFill>
                <a:latin typeface="Helvetica" panose="020B0604020202020204" pitchFamily="34" charset="0"/>
                <a:ea typeface="Osaka" pitchFamily="-16" charset="-128"/>
              </a:defRPr>
            </a:lvl2pPr>
            <a:lvl3pPr marL="1143000" indent="-228600">
              <a:spcBef>
                <a:spcPct val="20000"/>
              </a:spcBef>
              <a:defRPr sz="2400">
                <a:solidFill>
                  <a:srgbClr val="323232"/>
                </a:solidFill>
                <a:latin typeface="Helvetica" panose="020B0604020202020204" pitchFamily="34" charset="0"/>
                <a:ea typeface="Osaka" pitchFamily="-16" charset="-128"/>
              </a:defRPr>
            </a:lvl3pPr>
            <a:lvl4pPr marL="1600200" indent="-228600">
              <a:spcBef>
                <a:spcPct val="20000"/>
              </a:spcBef>
              <a:buChar char="o"/>
              <a:defRPr sz="2000">
                <a:solidFill>
                  <a:srgbClr val="323232"/>
                </a:solidFill>
                <a:latin typeface="Helvetica" panose="020B0604020202020204" pitchFamily="34" charset="0"/>
                <a:ea typeface="Osaka" pitchFamily="-16" charset="-128"/>
              </a:defRPr>
            </a:lvl4pPr>
            <a:lvl5pPr marL="2057400" indent="-228600">
              <a:spcBef>
                <a:spcPct val="20000"/>
              </a:spcBef>
              <a:defRPr sz="2000">
                <a:solidFill>
                  <a:srgbClr val="323232"/>
                </a:solidFill>
                <a:latin typeface="Helvetica" panose="020B0604020202020204" pitchFamily="34" charset="0"/>
                <a:ea typeface="Osaka" pitchFamily="-16" charset="-128"/>
              </a:defRPr>
            </a:lvl5pPr>
            <a:lvl6pPr marL="25146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6pPr>
            <a:lvl7pPr marL="29718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7pPr>
            <a:lvl8pPr marL="34290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8pPr>
            <a:lvl9pPr marL="38862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9pPr>
          </a:lstStyle>
          <a:p>
            <a:pPr algn="ctr">
              <a:spcBef>
                <a:spcPct val="0"/>
              </a:spcBef>
              <a:buClrTx/>
              <a:buSzTx/>
              <a:buFontTx/>
              <a:buNone/>
            </a:pPr>
            <a:endParaRPr lang="en-US" altLang="en-US" sz="2400" b="1" dirty="0">
              <a:solidFill>
                <a:schemeClr val="tx1"/>
              </a:solidFill>
              <a:ea typeface="ヒラギノ角ゴ Pro W3" pitchFamily="-16" charset="-128"/>
            </a:endParaRPr>
          </a:p>
        </p:txBody>
      </p:sp>
      <p:sp>
        <p:nvSpPr>
          <p:cNvPr id="19" name="TextBox 18"/>
          <p:cNvSpPr txBox="1"/>
          <p:nvPr/>
        </p:nvSpPr>
        <p:spPr>
          <a:xfrm>
            <a:off x="5789422" y="2664730"/>
            <a:ext cx="2167271" cy="715581"/>
          </a:xfrm>
          <a:prstGeom prst="rect">
            <a:avLst/>
          </a:prstGeom>
          <a:noFill/>
        </p:spPr>
        <p:txBody>
          <a:bodyPr wrap="square" rtlCol="0">
            <a:spAutoFit/>
          </a:bodyPr>
          <a:lstStyle/>
          <a:p>
            <a:pPr algn="ctr"/>
            <a:r>
              <a:rPr lang="en-US" sz="1350" b="1" dirty="0"/>
              <a:t>Energy Efficiency</a:t>
            </a:r>
          </a:p>
          <a:p>
            <a:pPr algn="ctr"/>
            <a:r>
              <a:rPr lang="en-US" sz="1350" b="1" dirty="0"/>
              <a:t>Met 64% of Total Demand for Energy Services</a:t>
            </a:r>
          </a:p>
        </p:txBody>
      </p:sp>
      <p:sp>
        <p:nvSpPr>
          <p:cNvPr id="20" name="TextBox 19"/>
          <p:cNvSpPr txBox="1"/>
          <p:nvPr/>
        </p:nvSpPr>
        <p:spPr>
          <a:xfrm>
            <a:off x="5757993" y="4238441"/>
            <a:ext cx="2210525" cy="715581"/>
          </a:xfrm>
          <a:prstGeom prst="rect">
            <a:avLst/>
          </a:prstGeom>
          <a:noFill/>
        </p:spPr>
        <p:txBody>
          <a:bodyPr wrap="square" rtlCol="0">
            <a:spAutoFit/>
          </a:bodyPr>
          <a:lstStyle/>
          <a:p>
            <a:pPr algn="ctr"/>
            <a:r>
              <a:rPr lang="en-US" sz="1350" b="1" dirty="0"/>
              <a:t>Energy Supplies</a:t>
            </a:r>
          </a:p>
          <a:p>
            <a:pPr algn="ctr"/>
            <a:r>
              <a:rPr lang="en-US" sz="1350" b="1" dirty="0"/>
              <a:t>Met 36% of Total Demand for Energy Services</a:t>
            </a:r>
          </a:p>
        </p:txBody>
      </p:sp>
      <p:sp>
        <p:nvSpPr>
          <p:cNvPr id="21" name="Title 1"/>
          <p:cNvSpPr txBox="1">
            <a:spLocks/>
          </p:cNvSpPr>
          <p:nvPr/>
        </p:nvSpPr>
        <p:spPr>
          <a:xfrm>
            <a:off x="542442" y="1097140"/>
            <a:ext cx="7985502" cy="42225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783">
              <a:defRPr/>
            </a:pPr>
            <a:r>
              <a:rPr lang="en-US" sz="2100" b="1" dirty="0">
                <a:solidFill>
                  <a:srgbClr val="002060"/>
                </a:solidFill>
                <a:effectLst>
                  <a:outerShdw blurRad="38100" dist="38100" dir="2700000" algn="tl">
                    <a:srgbClr val="000000">
                      <a:alpha val="43137"/>
                    </a:srgbClr>
                  </a:outerShdw>
                </a:effectLst>
                <a:latin typeface="Calibri" panose="020F0502020204030204"/>
              </a:rPr>
              <a:t>                     Energy Efficiency Met 64% of Total U.S. Demand for Energy Services (73% of New) While Energy Supply Only 35% (27% New)</a:t>
            </a:r>
          </a:p>
        </p:txBody>
      </p:sp>
      <p:sp>
        <p:nvSpPr>
          <p:cNvPr id="22" name="TextBox 21"/>
          <p:cNvSpPr txBox="1"/>
          <p:nvPr/>
        </p:nvSpPr>
        <p:spPr>
          <a:xfrm>
            <a:off x="990600" y="5486400"/>
            <a:ext cx="7055842" cy="276999"/>
          </a:xfrm>
          <a:prstGeom prst="rect">
            <a:avLst/>
          </a:prstGeom>
          <a:noFill/>
        </p:spPr>
        <p:txBody>
          <a:bodyPr wrap="none" rtlCol="0">
            <a:spAutoFit/>
          </a:bodyPr>
          <a:lstStyle/>
          <a:p>
            <a:r>
              <a:rPr lang="en-US" sz="1200" b="1" dirty="0"/>
              <a:t>Source:</a:t>
            </a:r>
            <a:r>
              <a:rPr lang="en-US" sz="1200" dirty="0"/>
              <a:t> John A. “Skip” Laitner based on U.S. Energy Information Administration Data, January 2019.</a:t>
            </a:r>
          </a:p>
        </p:txBody>
      </p:sp>
      <p:sp>
        <p:nvSpPr>
          <p:cNvPr id="23" name="Title 1">
            <a:extLst>
              <a:ext uri="{FF2B5EF4-FFF2-40B4-BE49-F238E27FC236}">
                <a16:creationId xmlns:a16="http://schemas.microsoft.com/office/drawing/2014/main" id="{098D72EC-FCE3-49C0-A81D-4F935AA4C983}"/>
              </a:ext>
            </a:extLst>
          </p:cNvPr>
          <p:cNvSpPr txBox="1">
            <a:spLocks/>
          </p:cNvSpPr>
          <p:nvPr/>
        </p:nvSpPr>
        <p:spPr>
          <a:xfrm>
            <a:off x="621879" y="967345"/>
            <a:ext cx="1507168" cy="42225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83">
              <a:defRPr/>
            </a:pPr>
            <a:r>
              <a:rPr lang="en-US" sz="2100" b="1" dirty="0">
                <a:solidFill>
                  <a:srgbClr val="002060"/>
                </a:solidFill>
                <a:effectLst>
                  <a:outerShdw blurRad="38100" dist="38100" dir="2700000" algn="tl">
                    <a:srgbClr val="000000">
                      <a:alpha val="43137"/>
                    </a:srgbClr>
                  </a:outerShdw>
                </a:effectLst>
                <a:latin typeface="Calibri" panose="020F0502020204030204"/>
              </a:rPr>
              <a:t>Since 1950</a:t>
            </a:r>
          </a:p>
        </p:txBody>
      </p:sp>
    </p:spTree>
    <p:extLst>
      <p:ext uri="{BB962C8B-B14F-4D97-AF65-F5344CB8AC3E}">
        <p14:creationId xmlns:p14="http://schemas.microsoft.com/office/powerpoint/2010/main" val="74362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ssolv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dissolve">
                                      <p:cBhvr>
                                        <p:cTn id="57" dur="500"/>
                                        <p:tgtEl>
                                          <p:spTgt spid="20"/>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dissolve">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dissolve">
                                      <p:cBhvr>
                                        <p:cTn id="65" dur="500"/>
                                        <p:tgtEl>
                                          <p:spTgt spid="18"/>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dissolv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animBg="1"/>
      <p:bldP spid="10" grpId="0" animBg="1"/>
      <p:bldP spid="11" grpId="0"/>
      <p:bldP spid="12" grpId="0"/>
      <p:bldP spid="13" grpId="0"/>
      <p:bldP spid="14" grpId="0" animBg="1"/>
      <p:bldP spid="15" grpId="0" animBg="1"/>
      <p:bldP spid="16" grpId="0" animBg="1"/>
      <p:bldP spid="17" grpId="0" animBg="1"/>
      <p:bldP spid="18" grpId="0" animBg="1"/>
      <p:bldP spid="19"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2332B6-0F64-4B43-B490-07AFC963378F}"/>
              </a:ext>
            </a:extLst>
          </p:cNvPr>
          <p:cNvSpPr>
            <a:spLocks noGrp="1"/>
          </p:cNvSpPr>
          <p:nvPr>
            <p:ph type="sldNum" sz="quarter" idx="4"/>
          </p:nvPr>
        </p:nvSpPr>
        <p:spPr/>
        <p:txBody>
          <a:bodyPr/>
          <a:lstStyle/>
          <a:p>
            <a:pPr>
              <a:defRPr/>
            </a:pPr>
            <a:fld id="{61D36AA1-C76B-46EF-A05C-B330D9E4862B}" type="slidenum">
              <a:rPr lang="en-US" smtClean="0"/>
              <a:pPr>
                <a:defRPr/>
              </a:pPr>
              <a:t>26</a:t>
            </a:fld>
            <a:endParaRPr lang="en-US"/>
          </a:p>
        </p:txBody>
      </p:sp>
      <p:graphicFrame>
        <p:nvGraphicFramePr>
          <p:cNvPr id="3" name="Content Placeholder 3">
            <a:extLst>
              <a:ext uri="{FF2B5EF4-FFF2-40B4-BE49-F238E27FC236}">
                <a16:creationId xmlns:a16="http://schemas.microsoft.com/office/drawing/2014/main" id="{4253B1DE-A467-4407-BB61-0AC16414719E}"/>
              </a:ext>
            </a:extLst>
          </p:cNvPr>
          <p:cNvGraphicFramePr>
            <a:graphicFrameLocks/>
          </p:cNvGraphicFramePr>
          <p:nvPr>
            <p:extLst>
              <p:ext uri="{D42A27DB-BD31-4B8C-83A1-F6EECF244321}">
                <p14:modId xmlns:p14="http://schemas.microsoft.com/office/powerpoint/2010/main" val="2524598379"/>
              </p:ext>
            </p:extLst>
          </p:nvPr>
        </p:nvGraphicFramePr>
        <p:xfrm>
          <a:off x="1320100" y="1552575"/>
          <a:ext cx="6248400" cy="41814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a:extLst>
              <a:ext uri="{FF2B5EF4-FFF2-40B4-BE49-F238E27FC236}">
                <a16:creationId xmlns:a16="http://schemas.microsoft.com/office/drawing/2014/main" id="{73170AEF-D1E6-4CF1-94AA-2570E46FFCF9}"/>
              </a:ext>
            </a:extLst>
          </p:cNvPr>
          <p:cNvSpPr txBox="1">
            <a:spLocks noChangeArrowheads="1"/>
          </p:cNvSpPr>
          <p:nvPr/>
        </p:nvSpPr>
        <p:spPr bwMode="auto">
          <a:xfrm>
            <a:off x="2954288" y="1735931"/>
            <a:ext cx="1202531" cy="242888"/>
          </a:xfrm>
          <a:prstGeom prst="rect">
            <a:avLst/>
          </a:prstGeom>
          <a:noFill/>
          <a:ln w="9525">
            <a:noFill/>
            <a:miter lim="800000"/>
            <a:headEnd/>
            <a:tailEnd/>
          </a:ln>
        </p:spPr>
        <p:txBody>
          <a:bodyPr wrap="none"/>
          <a:lstStyle/>
          <a:p>
            <a:pPr eaLnBrk="1" hangingPunct="1"/>
            <a:r>
              <a:rPr lang="en-US" sz="1200" b="1" i="1" dirty="0">
                <a:solidFill>
                  <a:srgbClr val="000000"/>
                </a:solidFill>
                <a:latin typeface="Calibri" pitchFamily="34" charset="0"/>
                <a:ea typeface="Osaka"/>
                <a:cs typeface="Osaka"/>
              </a:rPr>
              <a:t>Typical Pre-1980 Forecasts</a:t>
            </a:r>
            <a:endParaRPr lang="en-US" sz="1200" dirty="0">
              <a:solidFill>
                <a:srgbClr val="000000"/>
              </a:solidFill>
              <a:ea typeface="Osaka"/>
              <a:cs typeface="Osaka"/>
            </a:endParaRPr>
          </a:p>
        </p:txBody>
      </p:sp>
      <p:sp>
        <p:nvSpPr>
          <p:cNvPr id="5" name="TextBox 1">
            <a:extLst>
              <a:ext uri="{FF2B5EF4-FFF2-40B4-BE49-F238E27FC236}">
                <a16:creationId xmlns:a16="http://schemas.microsoft.com/office/drawing/2014/main" id="{8846A94E-DFF0-46F4-BB07-C6EBE010BC2E}"/>
              </a:ext>
            </a:extLst>
          </p:cNvPr>
          <p:cNvSpPr txBox="1">
            <a:spLocks noChangeArrowheads="1"/>
          </p:cNvSpPr>
          <p:nvPr/>
        </p:nvSpPr>
        <p:spPr bwMode="auto">
          <a:xfrm>
            <a:off x="5159806" y="4495800"/>
            <a:ext cx="1524000" cy="346472"/>
          </a:xfrm>
          <a:prstGeom prst="rect">
            <a:avLst/>
          </a:prstGeom>
          <a:noFill/>
          <a:ln w="9525">
            <a:noFill/>
            <a:miter lim="800000"/>
            <a:headEnd/>
            <a:tailEnd/>
          </a:ln>
        </p:spPr>
        <p:txBody>
          <a:bodyPr wrap="none"/>
          <a:lstStyle/>
          <a:p>
            <a:pPr algn="ctr" eaLnBrk="1" hangingPunct="1"/>
            <a:r>
              <a:rPr lang="en-US" sz="1200" b="1" i="1" dirty="0">
                <a:solidFill>
                  <a:srgbClr val="000000"/>
                </a:solidFill>
                <a:latin typeface="Calibri" pitchFamily="34" charset="0"/>
                <a:ea typeface="Osaka"/>
                <a:cs typeface="Osaka"/>
              </a:rPr>
              <a:t>Low-Energy Future Based </a:t>
            </a:r>
          </a:p>
          <a:p>
            <a:pPr algn="ctr" eaLnBrk="1" hangingPunct="1"/>
            <a:r>
              <a:rPr lang="en-US" sz="1200" b="1" i="1" dirty="0">
                <a:solidFill>
                  <a:srgbClr val="000000"/>
                </a:solidFill>
                <a:latin typeface="Calibri" pitchFamily="34" charset="0"/>
                <a:ea typeface="Osaka"/>
                <a:cs typeface="Osaka"/>
              </a:rPr>
              <a:t>Upon 1980 DOE Analysis and</a:t>
            </a:r>
          </a:p>
          <a:p>
            <a:pPr algn="ctr" eaLnBrk="1" hangingPunct="1"/>
            <a:r>
              <a:rPr lang="en-US" sz="1200" b="1" i="1" dirty="0">
                <a:solidFill>
                  <a:srgbClr val="000000"/>
                </a:solidFill>
                <a:latin typeface="Calibri" pitchFamily="34" charset="0"/>
                <a:ea typeface="Osaka"/>
                <a:cs typeface="Osaka"/>
              </a:rPr>
              <a:t>2012 ACEEE Study</a:t>
            </a:r>
            <a:endParaRPr lang="en-US" sz="1200" i="1" dirty="0">
              <a:solidFill>
                <a:srgbClr val="000000"/>
              </a:solidFill>
              <a:ea typeface="Osaka"/>
              <a:cs typeface="Osaka"/>
            </a:endParaRPr>
          </a:p>
          <a:p>
            <a:pPr algn="ctr" eaLnBrk="1" hangingPunct="1"/>
            <a:endParaRPr lang="en-US" sz="1200" i="1" dirty="0">
              <a:solidFill>
                <a:srgbClr val="000000"/>
              </a:solidFill>
              <a:ea typeface="Osaka"/>
              <a:cs typeface="Osaka"/>
            </a:endParaRPr>
          </a:p>
        </p:txBody>
      </p:sp>
      <p:sp>
        <p:nvSpPr>
          <p:cNvPr id="6" name="TextBox 1">
            <a:extLst>
              <a:ext uri="{FF2B5EF4-FFF2-40B4-BE49-F238E27FC236}">
                <a16:creationId xmlns:a16="http://schemas.microsoft.com/office/drawing/2014/main" id="{BB042DDB-0CB7-4701-BB3F-B32BD6EFCC4F}"/>
              </a:ext>
            </a:extLst>
          </p:cNvPr>
          <p:cNvSpPr txBox="1">
            <a:spLocks noChangeArrowheads="1"/>
          </p:cNvSpPr>
          <p:nvPr/>
        </p:nvSpPr>
        <p:spPr bwMode="auto">
          <a:xfrm>
            <a:off x="5663500" y="2895600"/>
            <a:ext cx="1744266" cy="242888"/>
          </a:xfrm>
          <a:prstGeom prst="rect">
            <a:avLst/>
          </a:prstGeom>
          <a:noFill/>
          <a:ln w="9525">
            <a:noFill/>
            <a:miter lim="800000"/>
            <a:headEnd/>
            <a:tailEnd/>
          </a:ln>
        </p:spPr>
        <p:txBody>
          <a:bodyPr wrap="none"/>
          <a:lstStyle/>
          <a:p>
            <a:pPr algn="ctr" eaLnBrk="1" hangingPunct="1"/>
            <a:r>
              <a:rPr lang="en-US" sz="1200" b="1" i="1" dirty="0">
                <a:solidFill>
                  <a:srgbClr val="000000"/>
                </a:solidFill>
                <a:latin typeface="Calibri" pitchFamily="34" charset="0"/>
                <a:ea typeface="Osaka"/>
                <a:cs typeface="Osaka"/>
              </a:rPr>
              <a:t>AEO 2018 Projection</a:t>
            </a:r>
            <a:endParaRPr lang="en-US" sz="1200" dirty="0">
              <a:solidFill>
                <a:srgbClr val="000000"/>
              </a:solidFill>
              <a:ea typeface="Osaka"/>
              <a:cs typeface="Osaka"/>
            </a:endParaRPr>
          </a:p>
        </p:txBody>
      </p:sp>
      <p:sp>
        <p:nvSpPr>
          <p:cNvPr id="7" name="TextBox 1">
            <a:extLst>
              <a:ext uri="{FF2B5EF4-FFF2-40B4-BE49-F238E27FC236}">
                <a16:creationId xmlns:a16="http://schemas.microsoft.com/office/drawing/2014/main" id="{888048D0-AFB4-4AB4-9493-7F32A728D471}"/>
              </a:ext>
            </a:extLst>
          </p:cNvPr>
          <p:cNvSpPr txBox="1">
            <a:spLocks noChangeArrowheads="1"/>
          </p:cNvSpPr>
          <p:nvPr/>
        </p:nvSpPr>
        <p:spPr bwMode="auto">
          <a:xfrm>
            <a:off x="2425000" y="4282698"/>
            <a:ext cx="1943100" cy="266700"/>
          </a:xfrm>
          <a:prstGeom prst="rect">
            <a:avLst/>
          </a:prstGeom>
          <a:noFill/>
          <a:ln w="9525">
            <a:noFill/>
            <a:miter lim="800000"/>
            <a:headEnd/>
            <a:tailEnd/>
          </a:ln>
        </p:spPr>
        <p:txBody>
          <a:bodyPr wrap="none"/>
          <a:lstStyle/>
          <a:p>
            <a:pPr eaLnBrk="1" hangingPunct="1"/>
            <a:r>
              <a:rPr lang="en-US" sz="1200" b="1" i="1" dirty="0">
                <a:solidFill>
                  <a:srgbClr val="000000"/>
                </a:solidFill>
                <a:latin typeface="Calibri" pitchFamily="34" charset="0"/>
                <a:cs typeface="ヒラギノ角ゴ Pro W3"/>
              </a:rPr>
              <a:t>Actual Historical Consumption</a:t>
            </a:r>
            <a:endParaRPr lang="en-US" sz="1200" dirty="0">
              <a:solidFill>
                <a:srgbClr val="000000"/>
              </a:solidFill>
              <a:latin typeface="Calibri" pitchFamily="34" charset="0"/>
              <a:cs typeface="ヒラギノ角ゴ Pro W3"/>
            </a:endParaRPr>
          </a:p>
        </p:txBody>
      </p:sp>
      <p:sp>
        <p:nvSpPr>
          <p:cNvPr id="8" name="TextBox 1">
            <a:extLst>
              <a:ext uri="{FF2B5EF4-FFF2-40B4-BE49-F238E27FC236}">
                <a16:creationId xmlns:a16="http://schemas.microsoft.com/office/drawing/2014/main" id="{13433051-9464-4D38-B8A6-FA9AD876774C}"/>
              </a:ext>
            </a:extLst>
          </p:cNvPr>
          <p:cNvSpPr txBox="1">
            <a:spLocks noChangeArrowheads="1"/>
          </p:cNvSpPr>
          <p:nvPr/>
        </p:nvSpPr>
        <p:spPr bwMode="auto">
          <a:xfrm>
            <a:off x="898902" y="5578098"/>
            <a:ext cx="4000500" cy="339306"/>
          </a:xfrm>
          <a:prstGeom prst="rect">
            <a:avLst/>
          </a:prstGeom>
          <a:noFill/>
          <a:ln w="9525">
            <a:noFill/>
            <a:miter lim="800000"/>
            <a:headEnd/>
            <a:tailEnd/>
          </a:ln>
        </p:spPr>
        <p:txBody>
          <a:bodyPr wrap="none" anchor="ctr"/>
          <a:lstStyle/>
          <a:p>
            <a:pPr eaLnBrk="1" hangingPunct="1"/>
            <a:r>
              <a:rPr lang="en-US" sz="1200" b="1" dirty="0">
                <a:solidFill>
                  <a:srgbClr val="000000"/>
                </a:solidFill>
                <a:ea typeface="Osaka"/>
                <a:cs typeface="Osaka"/>
              </a:rPr>
              <a:t>Sources: Laitner 2018, based on DOE 1980 Policy Analysis, ACEEE 2012, AEO 2005, AEO 2018.</a:t>
            </a:r>
          </a:p>
        </p:txBody>
      </p:sp>
      <p:sp>
        <p:nvSpPr>
          <p:cNvPr id="9" name="TextBox 1">
            <a:extLst>
              <a:ext uri="{FF2B5EF4-FFF2-40B4-BE49-F238E27FC236}">
                <a16:creationId xmlns:a16="http://schemas.microsoft.com/office/drawing/2014/main" id="{BE000D9A-FE2C-4019-BFED-BE750FDD8ABC}"/>
              </a:ext>
            </a:extLst>
          </p:cNvPr>
          <p:cNvSpPr txBox="1">
            <a:spLocks noChangeArrowheads="1"/>
          </p:cNvSpPr>
          <p:nvPr/>
        </p:nvSpPr>
        <p:spPr bwMode="auto">
          <a:xfrm>
            <a:off x="4675169" y="2246741"/>
            <a:ext cx="1744266" cy="397615"/>
          </a:xfrm>
          <a:prstGeom prst="rect">
            <a:avLst/>
          </a:prstGeom>
          <a:noFill/>
          <a:ln w="9525">
            <a:noFill/>
            <a:miter lim="800000"/>
            <a:headEnd/>
            <a:tailEnd/>
          </a:ln>
        </p:spPr>
        <p:txBody>
          <a:bodyPr wrap="none"/>
          <a:lstStyle/>
          <a:p>
            <a:pPr algn="ctr" eaLnBrk="1" hangingPunct="1"/>
            <a:r>
              <a:rPr lang="en-US" sz="1200" b="1" i="1" dirty="0">
                <a:solidFill>
                  <a:srgbClr val="000000"/>
                </a:solidFill>
                <a:latin typeface="Calibri" pitchFamily="34" charset="0"/>
                <a:ea typeface="Osaka"/>
                <a:cs typeface="Osaka"/>
              </a:rPr>
              <a:t>AEO 2005 Projection</a:t>
            </a:r>
            <a:endParaRPr lang="en-US" sz="1200" dirty="0">
              <a:solidFill>
                <a:srgbClr val="000000"/>
              </a:solidFill>
              <a:ea typeface="Osaka"/>
              <a:cs typeface="Osaka"/>
            </a:endParaRPr>
          </a:p>
        </p:txBody>
      </p:sp>
      <p:sp>
        <p:nvSpPr>
          <p:cNvPr id="10" name="AutoShape 10">
            <a:extLst>
              <a:ext uri="{FF2B5EF4-FFF2-40B4-BE49-F238E27FC236}">
                <a16:creationId xmlns:a16="http://schemas.microsoft.com/office/drawing/2014/main" id="{D18B4022-4920-436F-81B2-A86334594100}"/>
              </a:ext>
            </a:extLst>
          </p:cNvPr>
          <p:cNvSpPr>
            <a:spLocks/>
          </p:cNvSpPr>
          <p:nvPr/>
        </p:nvSpPr>
        <p:spPr bwMode="auto">
          <a:xfrm>
            <a:off x="7278685" y="3184902"/>
            <a:ext cx="210113" cy="1399032"/>
          </a:xfrm>
          <a:prstGeom prst="rightBrace">
            <a:avLst>
              <a:gd name="adj1" fmla="val 150000"/>
              <a:gd name="adj2" fmla="val 50000"/>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0000"/>
              </a:buClr>
              <a:buSzPct val="125000"/>
              <a:buChar char="•"/>
              <a:defRPr sz="2800">
                <a:solidFill>
                  <a:srgbClr val="323232"/>
                </a:solidFill>
                <a:latin typeface="Helvetica" panose="020B0604020202020204" pitchFamily="34" charset="0"/>
                <a:ea typeface="Osaka" pitchFamily="-16" charset="-128"/>
              </a:defRPr>
            </a:lvl1pPr>
            <a:lvl2pPr marL="742950" indent="-285750">
              <a:spcBef>
                <a:spcPct val="20000"/>
              </a:spcBef>
              <a:buClr>
                <a:srgbClr val="CC3300"/>
              </a:buClr>
              <a:buSzPct val="110000"/>
              <a:buFont typeface="Helvetica" panose="020B0604020202020204" pitchFamily="34" charset="0"/>
              <a:buChar char="–"/>
              <a:defRPr sz="2400">
                <a:solidFill>
                  <a:srgbClr val="323232"/>
                </a:solidFill>
                <a:latin typeface="Helvetica" panose="020B0604020202020204" pitchFamily="34" charset="0"/>
                <a:ea typeface="Osaka" pitchFamily="-16" charset="-128"/>
              </a:defRPr>
            </a:lvl2pPr>
            <a:lvl3pPr marL="1143000" indent="-228600">
              <a:spcBef>
                <a:spcPct val="20000"/>
              </a:spcBef>
              <a:defRPr sz="2400">
                <a:solidFill>
                  <a:srgbClr val="323232"/>
                </a:solidFill>
                <a:latin typeface="Helvetica" panose="020B0604020202020204" pitchFamily="34" charset="0"/>
                <a:ea typeface="Osaka" pitchFamily="-16" charset="-128"/>
              </a:defRPr>
            </a:lvl3pPr>
            <a:lvl4pPr marL="1600200" indent="-228600">
              <a:spcBef>
                <a:spcPct val="20000"/>
              </a:spcBef>
              <a:buChar char="o"/>
              <a:defRPr sz="2000">
                <a:solidFill>
                  <a:srgbClr val="323232"/>
                </a:solidFill>
                <a:latin typeface="Helvetica" panose="020B0604020202020204" pitchFamily="34" charset="0"/>
                <a:ea typeface="Osaka" pitchFamily="-16" charset="-128"/>
              </a:defRPr>
            </a:lvl4pPr>
            <a:lvl5pPr marL="2057400" indent="-228600">
              <a:spcBef>
                <a:spcPct val="20000"/>
              </a:spcBef>
              <a:defRPr sz="2000">
                <a:solidFill>
                  <a:srgbClr val="323232"/>
                </a:solidFill>
                <a:latin typeface="Helvetica" panose="020B0604020202020204" pitchFamily="34" charset="0"/>
                <a:ea typeface="Osaka" pitchFamily="-16" charset="-128"/>
              </a:defRPr>
            </a:lvl5pPr>
            <a:lvl6pPr marL="25146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6pPr>
            <a:lvl7pPr marL="29718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7pPr>
            <a:lvl8pPr marL="34290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8pPr>
            <a:lvl9pPr marL="38862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9pPr>
          </a:lstStyle>
          <a:p>
            <a:pPr algn="ctr">
              <a:spcBef>
                <a:spcPct val="0"/>
              </a:spcBef>
              <a:buClrTx/>
              <a:buSzTx/>
              <a:buFontTx/>
              <a:buNone/>
            </a:pPr>
            <a:endParaRPr lang="en-US" altLang="en-US" sz="2400">
              <a:solidFill>
                <a:schemeClr val="tx1"/>
              </a:solidFill>
              <a:ea typeface="ヒラギノ角ゴ Pro W3" pitchFamily="-16" charset="-128"/>
            </a:endParaRPr>
          </a:p>
        </p:txBody>
      </p:sp>
      <p:sp>
        <p:nvSpPr>
          <p:cNvPr id="11" name="TextBox 10">
            <a:extLst>
              <a:ext uri="{FF2B5EF4-FFF2-40B4-BE49-F238E27FC236}">
                <a16:creationId xmlns:a16="http://schemas.microsoft.com/office/drawing/2014/main" id="{31B799AC-0EAA-43EF-BC83-5F458F900E7E}"/>
              </a:ext>
            </a:extLst>
          </p:cNvPr>
          <p:cNvSpPr txBox="1">
            <a:spLocks noChangeArrowheads="1"/>
          </p:cNvSpPr>
          <p:nvPr/>
        </p:nvSpPr>
        <p:spPr bwMode="auto">
          <a:xfrm>
            <a:off x="5724202" y="3457016"/>
            <a:ext cx="1744266" cy="77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0000"/>
              </a:buClr>
              <a:buSzPct val="125000"/>
              <a:buChar char="•"/>
              <a:defRPr sz="2800">
                <a:solidFill>
                  <a:srgbClr val="323232"/>
                </a:solidFill>
                <a:latin typeface="Helvetica" panose="020B0604020202020204" pitchFamily="34" charset="0"/>
                <a:ea typeface="Osaka" pitchFamily="-16" charset="-128"/>
              </a:defRPr>
            </a:lvl1pPr>
            <a:lvl2pPr marL="742950" indent="-285750">
              <a:spcBef>
                <a:spcPct val="20000"/>
              </a:spcBef>
              <a:buClr>
                <a:srgbClr val="CC3300"/>
              </a:buClr>
              <a:buSzPct val="110000"/>
              <a:buFont typeface="Helvetica" panose="020B0604020202020204" pitchFamily="34" charset="0"/>
              <a:buChar char="–"/>
              <a:defRPr sz="2400">
                <a:solidFill>
                  <a:srgbClr val="323232"/>
                </a:solidFill>
                <a:latin typeface="Helvetica" panose="020B0604020202020204" pitchFamily="34" charset="0"/>
                <a:ea typeface="Osaka" pitchFamily="-16" charset="-128"/>
              </a:defRPr>
            </a:lvl2pPr>
            <a:lvl3pPr marL="1143000" indent="-228600">
              <a:spcBef>
                <a:spcPct val="20000"/>
              </a:spcBef>
              <a:defRPr sz="2400">
                <a:solidFill>
                  <a:srgbClr val="323232"/>
                </a:solidFill>
                <a:latin typeface="Helvetica" panose="020B0604020202020204" pitchFamily="34" charset="0"/>
                <a:ea typeface="Osaka" pitchFamily="-16" charset="-128"/>
              </a:defRPr>
            </a:lvl3pPr>
            <a:lvl4pPr marL="1600200" indent="-228600">
              <a:spcBef>
                <a:spcPct val="20000"/>
              </a:spcBef>
              <a:buChar char="o"/>
              <a:defRPr sz="2000">
                <a:solidFill>
                  <a:srgbClr val="323232"/>
                </a:solidFill>
                <a:latin typeface="Helvetica" panose="020B0604020202020204" pitchFamily="34" charset="0"/>
                <a:ea typeface="Osaka" pitchFamily="-16" charset="-128"/>
              </a:defRPr>
            </a:lvl4pPr>
            <a:lvl5pPr marL="2057400" indent="-228600">
              <a:spcBef>
                <a:spcPct val="20000"/>
              </a:spcBef>
              <a:defRPr sz="2000">
                <a:solidFill>
                  <a:srgbClr val="323232"/>
                </a:solidFill>
                <a:latin typeface="Helvetica" panose="020B0604020202020204" pitchFamily="34" charset="0"/>
                <a:ea typeface="Osaka" pitchFamily="-16" charset="-128"/>
              </a:defRPr>
            </a:lvl5pPr>
            <a:lvl6pPr marL="25146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6pPr>
            <a:lvl7pPr marL="29718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7pPr>
            <a:lvl8pPr marL="34290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8pPr>
            <a:lvl9pPr marL="38862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9pPr>
          </a:lstStyle>
          <a:p>
            <a:pPr>
              <a:lnSpc>
                <a:spcPct val="93000"/>
              </a:lnSpc>
              <a:spcBef>
                <a:spcPct val="0"/>
              </a:spcBef>
              <a:buClrTx/>
              <a:buSzTx/>
              <a:buFontTx/>
              <a:buNone/>
            </a:pPr>
            <a:r>
              <a:rPr lang="en-US" altLang="en-US" sz="1200" b="1" i="1" dirty="0">
                <a:solidFill>
                  <a:srgbClr val="002060"/>
                </a:solidFill>
                <a:latin typeface="+mn-lt"/>
                <a:ea typeface="ヒラギノ角ゴ Pro W3" pitchFamily="-16" charset="-128"/>
              </a:rPr>
              <a:t>Enabled by ICT, new materials, new  technologies, and innovative behaviors</a:t>
            </a:r>
          </a:p>
        </p:txBody>
      </p:sp>
      <p:sp>
        <p:nvSpPr>
          <p:cNvPr id="12" name="TextBox 11">
            <a:extLst>
              <a:ext uri="{FF2B5EF4-FFF2-40B4-BE49-F238E27FC236}">
                <a16:creationId xmlns:a16="http://schemas.microsoft.com/office/drawing/2014/main" id="{B1073BD6-4ABC-4AE8-9BEF-51D0D0E09948}"/>
              </a:ext>
            </a:extLst>
          </p:cNvPr>
          <p:cNvSpPr txBox="1">
            <a:spLocks noChangeArrowheads="1"/>
          </p:cNvSpPr>
          <p:nvPr/>
        </p:nvSpPr>
        <p:spPr bwMode="auto">
          <a:xfrm rot="16200000">
            <a:off x="6651912" y="3660329"/>
            <a:ext cx="2236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SzPct val="125000"/>
              <a:buChar char="•"/>
              <a:defRPr sz="2800">
                <a:solidFill>
                  <a:srgbClr val="323232"/>
                </a:solidFill>
                <a:latin typeface="Helvetica" panose="020B0604020202020204" pitchFamily="34" charset="0"/>
                <a:ea typeface="Osaka" pitchFamily="-16" charset="-128"/>
              </a:defRPr>
            </a:lvl1pPr>
            <a:lvl2pPr marL="742950" indent="-285750">
              <a:spcBef>
                <a:spcPct val="20000"/>
              </a:spcBef>
              <a:buClr>
                <a:srgbClr val="CC3300"/>
              </a:buClr>
              <a:buSzPct val="110000"/>
              <a:buFont typeface="Helvetica" panose="020B0604020202020204" pitchFamily="34" charset="0"/>
              <a:buChar char="–"/>
              <a:defRPr sz="2400">
                <a:solidFill>
                  <a:srgbClr val="323232"/>
                </a:solidFill>
                <a:latin typeface="Helvetica" panose="020B0604020202020204" pitchFamily="34" charset="0"/>
                <a:ea typeface="Osaka" pitchFamily="-16" charset="-128"/>
              </a:defRPr>
            </a:lvl2pPr>
            <a:lvl3pPr marL="1143000" indent="-228600">
              <a:spcBef>
                <a:spcPct val="20000"/>
              </a:spcBef>
              <a:defRPr sz="2400">
                <a:solidFill>
                  <a:srgbClr val="323232"/>
                </a:solidFill>
                <a:latin typeface="Helvetica" panose="020B0604020202020204" pitchFamily="34" charset="0"/>
                <a:ea typeface="Osaka" pitchFamily="-16" charset="-128"/>
              </a:defRPr>
            </a:lvl3pPr>
            <a:lvl4pPr marL="1600200" indent="-228600">
              <a:spcBef>
                <a:spcPct val="20000"/>
              </a:spcBef>
              <a:buChar char="o"/>
              <a:defRPr sz="2000">
                <a:solidFill>
                  <a:srgbClr val="323232"/>
                </a:solidFill>
                <a:latin typeface="Helvetica" panose="020B0604020202020204" pitchFamily="34" charset="0"/>
                <a:ea typeface="Osaka" pitchFamily="-16" charset="-128"/>
              </a:defRPr>
            </a:lvl4pPr>
            <a:lvl5pPr marL="2057400" indent="-228600">
              <a:spcBef>
                <a:spcPct val="20000"/>
              </a:spcBef>
              <a:defRPr sz="2000">
                <a:solidFill>
                  <a:srgbClr val="323232"/>
                </a:solidFill>
                <a:latin typeface="Helvetica" panose="020B0604020202020204" pitchFamily="34" charset="0"/>
                <a:ea typeface="Osaka" pitchFamily="-16" charset="-128"/>
              </a:defRPr>
            </a:lvl5pPr>
            <a:lvl6pPr marL="25146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6pPr>
            <a:lvl7pPr marL="29718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7pPr>
            <a:lvl8pPr marL="34290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8pPr>
            <a:lvl9pPr marL="38862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9pPr>
          </a:lstStyle>
          <a:p>
            <a:pPr algn="ctr">
              <a:spcBef>
                <a:spcPct val="0"/>
              </a:spcBef>
              <a:buClrTx/>
              <a:buSzTx/>
              <a:buFontTx/>
              <a:buNone/>
            </a:pPr>
            <a:r>
              <a:rPr lang="en-US" altLang="en-US" sz="1200" b="1" i="1" dirty="0">
                <a:solidFill>
                  <a:srgbClr val="002060"/>
                </a:solidFill>
                <a:latin typeface="+mn-lt"/>
                <a:ea typeface="ヒラギノ角ゴ Pro W3" pitchFamily="-16" charset="-128"/>
              </a:rPr>
              <a:t>Catalyzed by Smart Policies</a:t>
            </a:r>
          </a:p>
          <a:p>
            <a:pPr algn="ctr">
              <a:spcBef>
                <a:spcPct val="0"/>
              </a:spcBef>
              <a:buClrTx/>
              <a:buSzTx/>
              <a:buFontTx/>
              <a:buNone/>
            </a:pPr>
            <a:r>
              <a:rPr lang="en-US" altLang="en-US" sz="1200" b="1" i="1" dirty="0">
                <a:solidFill>
                  <a:srgbClr val="002060"/>
                </a:solidFill>
                <a:latin typeface="+mn-lt"/>
                <a:ea typeface="ヒラギノ角ゴ Pro W3" pitchFamily="-16" charset="-128"/>
              </a:rPr>
              <a:t>and Productive Investments</a:t>
            </a:r>
          </a:p>
        </p:txBody>
      </p:sp>
      <p:sp>
        <p:nvSpPr>
          <p:cNvPr id="13" name="TextBox 12">
            <a:extLst>
              <a:ext uri="{FF2B5EF4-FFF2-40B4-BE49-F238E27FC236}">
                <a16:creationId xmlns:a16="http://schemas.microsoft.com/office/drawing/2014/main" id="{7788BE0C-2649-4065-918D-9B042B16926D}"/>
              </a:ext>
            </a:extLst>
          </p:cNvPr>
          <p:cNvSpPr txBox="1"/>
          <p:nvPr/>
        </p:nvSpPr>
        <p:spPr>
          <a:xfrm rot="16200000">
            <a:off x="-333408" y="3312198"/>
            <a:ext cx="3103735" cy="307777"/>
          </a:xfrm>
          <a:prstGeom prst="rect">
            <a:avLst/>
          </a:prstGeom>
          <a:noFill/>
        </p:spPr>
        <p:txBody>
          <a:bodyPr wrap="none" rtlCol="0">
            <a:spAutoFit/>
          </a:bodyPr>
          <a:lstStyle/>
          <a:p>
            <a:pPr algn="ctr"/>
            <a:r>
              <a:rPr lang="en-US" sz="1400" b="1" dirty="0"/>
              <a:t>U.S. Primary Energy Use in Quads</a:t>
            </a:r>
          </a:p>
        </p:txBody>
      </p:sp>
      <p:sp>
        <p:nvSpPr>
          <p:cNvPr id="14" name="Title 1">
            <a:extLst>
              <a:ext uri="{FF2B5EF4-FFF2-40B4-BE49-F238E27FC236}">
                <a16:creationId xmlns:a16="http://schemas.microsoft.com/office/drawing/2014/main" id="{2C8A72BC-AE0A-4D91-8B48-3DA21ED58BEE}"/>
              </a:ext>
            </a:extLst>
          </p:cNvPr>
          <p:cNvSpPr txBox="1">
            <a:spLocks/>
          </p:cNvSpPr>
          <p:nvPr/>
        </p:nvSpPr>
        <p:spPr>
          <a:xfrm>
            <a:off x="381000" y="609600"/>
            <a:ext cx="8382000" cy="857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800" b="1" dirty="0">
                <a:solidFill>
                  <a:srgbClr val="002060"/>
                </a:solidFill>
                <a:effectLst>
                  <a:outerShdw blurRad="38100" dist="38100" dir="2700000" algn="tl">
                    <a:srgbClr val="000000">
                      <a:alpha val="43137"/>
                    </a:srgbClr>
                  </a:outerShdw>
                </a:effectLst>
                <a:latin typeface="+mn-lt"/>
              </a:rPr>
              <a:t>Key Insight: The Energy Efficiency Resource Is Larger than Generally Believed or Understood</a:t>
            </a:r>
          </a:p>
        </p:txBody>
      </p:sp>
      <p:sp>
        <p:nvSpPr>
          <p:cNvPr id="15" name="Oval 14">
            <a:extLst>
              <a:ext uri="{FF2B5EF4-FFF2-40B4-BE49-F238E27FC236}">
                <a16:creationId xmlns:a16="http://schemas.microsoft.com/office/drawing/2014/main" id="{816DB1EE-57B7-4F40-8890-13986F0FCA02}"/>
              </a:ext>
            </a:extLst>
          </p:cNvPr>
          <p:cNvSpPr>
            <a:spLocks noChangeAspect="1"/>
          </p:cNvSpPr>
          <p:nvPr/>
        </p:nvSpPr>
        <p:spPr bwMode="auto">
          <a:xfrm rot="16200000">
            <a:off x="6367484" y="3522833"/>
            <a:ext cx="2825531" cy="732224"/>
          </a:xfrm>
          <a:prstGeom prst="ellipse">
            <a:avLst/>
          </a:prstGeom>
          <a:noFill/>
          <a:ln w="41275" cap="flat" cmpd="sng" algn="ctr">
            <a:solidFill>
              <a:srgbClr val="B9310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96" charset="-128"/>
            </a:endParaRPr>
          </a:p>
        </p:txBody>
      </p:sp>
    </p:spTree>
    <p:extLst>
      <p:ext uri="{BB962C8B-B14F-4D97-AF65-F5344CB8AC3E}">
        <p14:creationId xmlns:p14="http://schemas.microsoft.com/office/powerpoint/2010/main" val="400421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dissolve">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dissolve">
                                      <p:cBhvr>
                                        <p:cTn id="25" dur="500"/>
                                        <p:tgtEl>
                                          <p:spTgt spid="3">
                                            <p:graphicEl>
                                              <a:chart seriesIdx="0"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dissolve">
                                      <p:cBhvr>
                                        <p:cTn id="35" dur="500"/>
                                        <p:tgtEl>
                                          <p:spTgt spid="3">
                                            <p:graphicEl>
                                              <a:chart seriesIdx="1" categoryIdx="-4" bldStep="series"/>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dissolv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dissolve">
                                      <p:cBhvr>
                                        <p:cTn id="45" dur="500"/>
                                        <p:tgtEl>
                                          <p:spTgt spid="3">
                                            <p:graphicEl>
                                              <a:chart seriesIdx="2" categoryIdx="-4" bldStep="series"/>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dissolv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dissolve">
                                      <p:cBhvr>
                                        <p:cTn id="55" dur="500"/>
                                        <p:tgtEl>
                                          <p:spTgt spid="3">
                                            <p:graphicEl>
                                              <a:chart seriesIdx="3" categoryIdx="-4" bldStep="series"/>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dissolve">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3">
                                            <p:graphicEl>
                                              <a:chart seriesIdx="4" categoryIdx="-4" bldStep="series"/>
                                            </p:graphicEl>
                                          </p:spTgt>
                                        </p:tgtEl>
                                        <p:attrNameLst>
                                          <p:attrName>style.visibility</p:attrName>
                                        </p:attrNameLst>
                                      </p:cBhvr>
                                      <p:to>
                                        <p:strVal val="visible"/>
                                      </p:to>
                                    </p:set>
                                    <p:animEffect transition="in" filter="dissolve">
                                      <p:cBhvr>
                                        <p:cTn id="65" dur="500"/>
                                        <p:tgtEl>
                                          <p:spTgt spid="3">
                                            <p:graphicEl>
                                              <a:chart seriesIdx="4" categoryIdx="-4" bldStep="series"/>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dissolve">
                                      <p:cBhvr>
                                        <p:cTn id="70" dur="500"/>
                                        <p:tgtEl>
                                          <p:spTgt spid="11"/>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dissolve">
                                      <p:cBhvr>
                                        <p:cTn id="73" dur="5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500" fill="hold"/>
                                        <p:tgtEl>
                                          <p:spTgt spid="12"/>
                                        </p:tgtEl>
                                        <p:attrNameLst>
                                          <p:attrName>ppt_w</p:attrName>
                                        </p:attrNameLst>
                                      </p:cBhvr>
                                      <p:tavLst>
                                        <p:tav tm="0">
                                          <p:val>
                                            <p:fltVal val="0"/>
                                          </p:val>
                                        </p:tav>
                                        <p:tav tm="100000">
                                          <p:val>
                                            <p:strVal val="#ppt_w"/>
                                          </p:val>
                                        </p:tav>
                                      </p:tavLst>
                                    </p:anim>
                                    <p:anim calcmode="lin" valueType="num">
                                      <p:cBhvr>
                                        <p:cTn id="79" dur="500" fill="hold"/>
                                        <p:tgtEl>
                                          <p:spTgt spid="12"/>
                                        </p:tgtEl>
                                        <p:attrNameLst>
                                          <p:attrName>ppt_h</p:attrName>
                                        </p:attrNameLst>
                                      </p:cBhvr>
                                      <p:tavLst>
                                        <p:tav tm="0">
                                          <p:val>
                                            <p:fltVal val="0"/>
                                          </p:val>
                                        </p:tav>
                                        <p:tav tm="100000">
                                          <p:val>
                                            <p:strVal val="#ppt_h"/>
                                          </p:val>
                                        </p:tav>
                                      </p:tavLst>
                                    </p:anim>
                                    <p:animEffect transition="in" filter="fade">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500" fill="hold"/>
                                        <p:tgtEl>
                                          <p:spTgt spid="15"/>
                                        </p:tgtEl>
                                        <p:attrNameLst>
                                          <p:attrName>ppt_w</p:attrName>
                                        </p:attrNameLst>
                                      </p:cBhvr>
                                      <p:tavLst>
                                        <p:tav tm="0">
                                          <p:val>
                                            <p:fltVal val="0"/>
                                          </p:val>
                                        </p:tav>
                                        <p:tav tm="100000">
                                          <p:val>
                                            <p:strVal val="#ppt_w"/>
                                          </p:val>
                                        </p:tav>
                                      </p:tavLst>
                                    </p:anim>
                                    <p:anim calcmode="lin" valueType="num">
                                      <p:cBhvr>
                                        <p:cTn id="86" dur="500" fill="hold"/>
                                        <p:tgtEl>
                                          <p:spTgt spid="15"/>
                                        </p:tgtEl>
                                        <p:attrNameLst>
                                          <p:attrName>ppt_h</p:attrName>
                                        </p:attrNameLst>
                                      </p:cBhvr>
                                      <p:tavLst>
                                        <p:tav tm="0">
                                          <p:val>
                                            <p:fltVal val="0"/>
                                          </p:val>
                                        </p:tav>
                                        <p:tav tm="100000">
                                          <p:val>
                                            <p:strVal val="#ppt_h"/>
                                          </p:val>
                                        </p:tav>
                                      </p:tavLst>
                                    </p:anim>
                                    <p:animEffect transition="in" filter="fade">
                                      <p:cBhvr>
                                        <p:cTn id="8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P spid="4" grpId="0"/>
      <p:bldP spid="5" grpId="0"/>
      <p:bldP spid="6" grpId="0"/>
      <p:bldP spid="7" grpId="0"/>
      <p:bldP spid="8" grpId="0"/>
      <p:bldP spid="9" grpId="0"/>
      <p:bldP spid="10" grpId="0" animBg="1"/>
      <p:bldP spid="11" grpId="0"/>
      <p:bldP spid="12" grpId="0"/>
      <p:bldP spid="13" grpId="0"/>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E7600F-1E71-4934-92FA-AB1C95D02499}"/>
              </a:ext>
            </a:extLst>
          </p:cNvPr>
          <p:cNvSpPr>
            <a:spLocks noGrp="1"/>
          </p:cNvSpPr>
          <p:nvPr>
            <p:ph type="sldNum" sz="quarter" idx="4"/>
          </p:nvPr>
        </p:nvSpPr>
        <p:spPr/>
        <p:txBody>
          <a:bodyPr/>
          <a:lstStyle/>
          <a:p>
            <a:pPr>
              <a:defRPr/>
            </a:pPr>
            <a:fld id="{61D36AA1-C76B-46EF-A05C-B330D9E4862B}" type="slidenum">
              <a:rPr lang="en-US" smtClean="0"/>
              <a:pPr>
                <a:defRPr/>
              </a:pPr>
              <a:t>27</a:t>
            </a:fld>
            <a:endParaRPr lang="en-US"/>
          </a:p>
        </p:txBody>
      </p:sp>
      <p:pic>
        <p:nvPicPr>
          <p:cNvPr id="3" name="Picture 2" descr="Iceberg 2.png">
            <a:extLst>
              <a:ext uri="{FF2B5EF4-FFF2-40B4-BE49-F238E27FC236}">
                <a16:creationId xmlns:a16="http://schemas.microsoft.com/office/drawing/2014/main" id="{D7CC8CC6-B6F6-4537-B0A7-94BFCD5347DE}"/>
              </a:ext>
            </a:extLst>
          </p:cNvPr>
          <p:cNvPicPr>
            <a:picLocks noChangeAspect="1"/>
          </p:cNvPicPr>
          <p:nvPr/>
        </p:nvPicPr>
        <p:blipFill>
          <a:blip r:embed="rId3" cstate="print"/>
          <a:stretch>
            <a:fillRect/>
          </a:stretch>
        </p:blipFill>
        <p:spPr>
          <a:xfrm>
            <a:off x="0" y="428"/>
            <a:ext cx="9142858" cy="6857143"/>
          </a:xfrm>
          <a:prstGeom prst="rect">
            <a:avLst/>
          </a:prstGeom>
        </p:spPr>
      </p:pic>
      <p:sp>
        <p:nvSpPr>
          <p:cNvPr id="4" name="Text Box 2">
            <a:extLst>
              <a:ext uri="{FF2B5EF4-FFF2-40B4-BE49-F238E27FC236}">
                <a16:creationId xmlns:a16="http://schemas.microsoft.com/office/drawing/2014/main" id="{8622108A-6562-4000-965F-581870F2C710}"/>
              </a:ext>
            </a:extLst>
          </p:cNvPr>
          <p:cNvSpPr txBox="1">
            <a:spLocks noChangeArrowheads="1"/>
          </p:cNvSpPr>
          <p:nvPr/>
        </p:nvSpPr>
        <p:spPr bwMode="auto">
          <a:xfrm>
            <a:off x="609600" y="4158496"/>
            <a:ext cx="1447800" cy="1785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buClrTx/>
              <a:buSzTx/>
              <a:buFontTx/>
              <a:buNone/>
              <a:tabLst/>
            </a:pPr>
            <a:r>
              <a:rPr kumimoji="0" lang="en-US" sz="3200" b="1" i="0" u="none" strike="noStrike" cap="none" normalizeH="0" baseline="0" dirty="0">
                <a:ln>
                  <a:noFill/>
                </a:ln>
                <a:solidFill>
                  <a:srgbClr val="C00000"/>
                </a:solidFill>
                <a:effectLst/>
                <a:latin typeface="Calibri" pitchFamily="34" charset="0"/>
                <a:cs typeface="Arial" pitchFamily="34" charset="0"/>
              </a:rPr>
              <a:t>MORE</a:t>
            </a:r>
          </a:p>
          <a:p>
            <a:pPr marL="0" marR="0" lvl="0" indent="0" algn="just" defTabSz="914400" rtl="0" eaLnBrk="1" fontAlgn="base" latinLnBrk="0" hangingPunct="1">
              <a:lnSpc>
                <a:spcPct val="100000"/>
              </a:lnSpc>
              <a:spcBef>
                <a:spcPct val="0"/>
              </a:spcBef>
              <a:buClrTx/>
              <a:buSzTx/>
              <a:buFontTx/>
              <a:buNone/>
              <a:tabLst/>
            </a:pPr>
            <a:r>
              <a:rPr kumimoji="0" lang="en-US" sz="2200" b="1" i="0" u="none" strike="noStrike" cap="none" normalizeH="0" baseline="0" dirty="0">
                <a:ln>
                  <a:noFill/>
                </a:ln>
                <a:solidFill>
                  <a:srgbClr val="C00000"/>
                </a:solidFill>
                <a:effectLst/>
                <a:latin typeface="Calibri" pitchFamily="34" charset="0"/>
                <a:cs typeface="Arial" pitchFamily="34" charset="0"/>
              </a:rPr>
              <a:t>BY WASTE</a:t>
            </a:r>
          </a:p>
          <a:p>
            <a:pPr marL="0" marR="0" lvl="0" indent="0" algn="just" defTabSz="914400" rtl="0" eaLnBrk="1" fontAlgn="base" latinLnBrk="0" hangingPunct="1">
              <a:lnSpc>
                <a:spcPct val="100000"/>
              </a:lnSpc>
              <a:spcBef>
                <a:spcPct val="0"/>
              </a:spcBef>
              <a:buClrTx/>
              <a:buSzTx/>
              <a:buFontTx/>
              <a:buNone/>
              <a:tabLst/>
            </a:pPr>
            <a:r>
              <a:rPr kumimoji="0" lang="en-US" sz="3800" b="1" i="0" u="none" strike="noStrike" cap="none" normalizeH="0" baseline="0" dirty="0">
                <a:ln>
                  <a:noFill/>
                </a:ln>
                <a:solidFill>
                  <a:srgbClr val="C00000"/>
                </a:solidFill>
                <a:effectLst/>
                <a:latin typeface="Calibri" pitchFamily="34" charset="0"/>
                <a:cs typeface="Arial" pitchFamily="34" charset="0"/>
              </a:rPr>
              <a:t>THAN</a:t>
            </a:r>
          </a:p>
          <a:p>
            <a:pPr marL="0" marR="0" lvl="0" indent="0" algn="just" defTabSz="914400" rtl="0" eaLnBrk="1" fontAlgn="base" latinLnBrk="0" hangingPunct="1">
              <a:lnSpc>
                <a:spcPct val="100000"/>
              </a:lnSpc>
              <a:spcBef>
                <a:spcPct val="0"/>
              </a:spcBef>
              <a:buClrTx/>
              <a:buSzTx/>
              <a:buFontTx/>
              <a:buNone/>
              <a:tabLst/>
            </a:pPr>
            <a:r>
              <a:rPr kumimoji="0" lang="en-US" sz="1800" b="1" i="0" u="none" strike="noStrike" cap="none" normalizeH="0" baseline="0" dirty="0">
                <a:ln>
                  <a:noFill/>
                </a:ln>
                <a:solidFill>
                  <a:srgbClr val="C00000"/>
                </a:solidFill>
                <a:effectLst/>
                <a:latin typeface="Calibri" pitchFamily="34" charset="0"/>
                <a:cs typeface="Arial" pitchFamily="34" charset="0"/>
              </a:rPr>
              <a:t>INGENUITY?</a:t>
            </a:r>
            <a:endParaRPr kumimoji="0" lang="en-US" sz="1800" b="0" i="0" u="none" strike="noStrike" cap="none" normalizeH="0" baseline="0" dirty="0">
              <a:ln>
                <a:noFill/>
              </a:ln>
              <a:solidFill>
                <a:srgbClr val="C00000"/>
              </a:solidFill>
              <a:effectLst/>
              <a:latin typeface="Calibri" pitchFamily="34" charset="0"/>
              <a:cs typeface="Arial" pitchFamily="34" charset="0"/>
            </a:endParaRPr>
          </a:p>
        </p:txBody>
      </p:sp>
      <p:sp>
        <p:nvSpPr>
          <p:cNvPr id="5" name="Rectangle 4">
            <a:extLst>
              <a:ext uri="{FF2B5EF4-FFF2-40B4-BE49-F238E27FC236}">
                <a16:creationId xmlns:a16="http://schemas.microsoft.com/office/drawing/2014/main" id="{043C9642-FC84-45BF-9791-238965B91B1F}"/>
              </a:ext>
            </a:extLst>
          </p:cNvPr>
          <p:cNvSpPr/>
          <p:nvPr/>
        </p:nvSpPr>
        <p:spPr>
          <a:xfrm>
            <a:off x="2986724" y="698679"/>
            <a:ext cx="228600" cy="9559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latin typeface="Calibri" pitchFamily="34" charset="0"/>
            </a:endParaRPr>
          </a:p>
        </p:txBody>
      </p:sp>
      <p:sp>
        <p:nvSpPr>
          <p:cNvPr id="6" name="Rectangle 5">
            <a:extLst>
              <a:ext uri="{FF2B5EF4-FFF2-40B4-BE49-F238E27FC236}">
                <a16:creationId xmlns:a16="http://schemas.microsoft.com/office/drawing/2014/main" id="{3D9D06D8-B64E-4A6B-B23E-C544C6F1A8B0}"/>
              </a:ext>
            </a:extLst>
          </p:cNvPr>
          <p:cNvSpPr/>
          <p:nvPr/>
        </p:nvSpPr>
        <p:spPr>
          <a:xfrm>
            <a:off x="5562600" y="1634835"/>
            <a:ext cx="228600" cy="43087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latin typeface="Calibri" pitchFamily="34" charset="0"/>
            </a:endParaRPr>
          </a:p>
        </p:txBody>
      </p:sp>
      <p:sp>
        <p:nvSpPr>
          <p:cNvPr id="7" name="TextBox 6">
            <a:extLst>
              <a:ext uri="{FF2B5EF4-FFF2-40B4-BE49-F238E27FC236}">
                <a16:creationId xmlns:a16="http://schemas.microsoft.com/office/drawing/2014/main" id="{A1B7B4C7-E74C-4A4E-9CFF-FD55AE1F9FBB}"/>
              </a:ext>
            </a:extLst>
          </p:cNvPr>
          <p:cNvSpPr txBox="1"/>
          <p:nvPr/>
        </p:nvSpPr>
        <p:spPr>
          <a:xfrm>
            <a:off x="6477000" y="1676400"/>
            <a:ext cx="2438400" cy="3139321"/>
          </a:xfrm>
          <a:prstGeom prst="rect">
            <a:avLst/>
          </a:prstGeom>
          <a:noFill/>
        </p:spPr>
        <p:txBody>
          <a:bodyPr wrap="square" rtlCol="0">
            <a:spAutoFit/>
          </a:bodyPr>
          <a:lstStyle/>
          <a:p>
            <a:r>
              <a:rPr lang="en-US" sz="1800" b="1" dirty="0">
                <a:solidFill>
                  <a:schemeClr val="bg1"/>
                </a:solidFill>
                <a:latin typeface="Calibri" pitchFamily="34" charset="0"/>
              </a:rPr>
              <a:t>Exploring the full energy efficiency potential: ~900 or more billion barrels of oil equivalent  for the Global Economy through the year 2050. </a:t>
            </a:r>
          </a:p>
          <a:p>
            <a:endParaRPr lang="en-US" sz="1800" b="1" dirty="0">
              <a:solidFill>
                <a:schemeClr val="bg1"/>
              </a:solidFill>
              <a:latin typeface="Calibri" pitchFamily="34" charset="0"/>
            </a:endParaRPr>
          </a:p>
          <a:p>
            <a:r>
              <a:rPr lang="en-US" sz="1800" b="1" dirty="0">
                <a:solidFill>
                  <a:schemeClr val="bg1"/>
                </a:solidFill>
                <a:latin typeface="Calibri" pitchFamily="34" charset="0"/>
              </a:rPr>
              <a:t>Enough to reduce total World energy consumption by ~40%!</a:t>
            </a:r>
          </a:p>
        </p:txBody>
      </p:sp>
      <p:sp>
        <p:nvSpPr>
          <p:cNvPr id="8" name="TextBox 7">
            <a:extLst>
              <a:ext uri="{FF2B5EF4-FFF2-40B4-BE49-F238E27FC236}">
                <a16:creationId xmlns:a16="http://schemas.microsoft.com/office/drawing/2014/main" id="{46F6D5A1-7B71-4846-8E65-747B4A67AD96}"/>
              </a:ext>
            </a:extLst>
          </p:cNvPr>
          <p:cNvSpPr txBox="1"/>
          <p:nvPr/>
        </p:nvSpPr>
        <p:spPr>
          <a:xfrm>
            <a:off x="153697" y="874830"/>
            <a:ext cx="2698687" cy="584775"/>
          </a:xfrm>
          <a:prstGeom prst="rect">
            <a:avLst/>
          </a:prstGeom>
          <a:noFill/>
        </p:spPr>
        <p:txBody>
          <a:bodyPr wrap="none" rtlCol="0">
            <a:spAutoFit/>
          </a:bodyPr>
          <a:lstStyle/>
          <a:p>
            <a:pPr algn="ctr"/>
            <a:r>
              <a:rPr lang="en-US" sz="1600" b="1">
                <a:solidFill>
                  <a:schemeClr val="bg1"/>
                </a:solidFill>
                <a:latin typeface="Calibri" pitchFamily="34" charset="0"/>
              </a:rPr>
              <a:t>Conventional assumptions</a:t>
            </a:r>
          </a:p>
          <a:p>
            <a:pPr algn="ctr"/>
            <a:r>
              <a:rPr lang="en-US" sz="1600" b="1">
                <a:solidFill>
                  <a:schemeClr val="bg1"/>
                </a:solidFill>
                <a:latin typeface="Calibri" pitchFamily="34" charset="0"/>
              </a:rPr>
              <a:t>about the efficiency potential</a:t>
            </a:r>
          </a:p>
        </p:txBody>
      </p:sp>
      <p:sp>
        <p:nvSpPr>
          <p:cNvPr id="9" name="TextBox 8">
            <a:extLst>
              <a:ext uri="{FF2B5EF4-FFF2-40B4-BE49-F238E27FC236}">
                <a16:creationId xmlns:a16="http://schemas.microsoft.com/office/drawing/2014/main" id="{F70EE30B-64CB-46B1-928B-8E33F91EF388}"/>
              </a:ext>
            </a:extLst>
          </p:cNvPr>
          <p:cNvSpPr txBox="1"/>
          <p:nvPr/>
        </p:nvSpPr>
        <p:spPr>
          <a:xfrm>
            <a:off x="244098" y="5970640"/>
            <a:ext cx="6478633" cy="461665"/>
          </a:xfrm>
          <a:prstGeom prst="rect">
            <a:avLst/>
          </a:prstGeom>
          <a:noFill/>
        </p:spPr>
        <p:txBody>
          <a:bodyPr wrap="none" rtlCol="0">
            <a:spAutoFit/>
          </a:bodyPr>
          <a:lstStyle/>
          <a:p>
            <a:r>
              <a:rPr lang="en-US" b="1" dirty="0">
                <a:solidFill>
                  <a:srgbClr val="C00000"/>
                </a:solidFill>
                <a:effectLst>
                  <a:outerShdw blurRad="38100" dist="38100" dir="2700000" algn="tl">
                    <a:srgbClr val="000000">
                      <a:alpha val="43137"/>
                    </a:srgbClr>
                  </a:outerShdw>
                </a:effectLst>
                <a:latin typeface="Calibri" pitchFamily="34" charset="0"/>
              </a:rPr>
              <a:t>      …an anemic ~16% Global energy (in)efficiency</a:t>
            </a:r>
          </a:p>
        </p:txBody>
      </p:sp>
      <p:sp>
        <p:nvSpPr>
          <p:cNvPr id="10" name="TextBox 9">
            <a:extLst>
              <a:ext uri="{FF2B5EF4-FFF2-40B4-BE49-F238E27FC236}">
                <a16:creationId xmlns:a16="http://schemas.microsoft.com/office/drawing/2014/main" id="{CE10F69F-4FBE-4C45-B70D-E33327582D19}"/>
              </a:ext>
            </a:extLst>
          </p:cNvPr>
          <p:cNvSpPr txBox="1"/>
          <p:nvPr/>
        </p:nvSpPr>
        <p:spPr>
          <a:xfrm>
            <a:off x="6487730" y="4587498"/>
            <a:ext cx="2503869" cy="1477328"/>
          </a:xfrm>
          <a:prstGeom prst="rect">
            <a:avLst/>
          </a:prstGeom>
          <a:noFill/>
        </p:spPr>
        <p:txBody>
          <a:bodyPr wrap="square" rtlCol="0">
            <a:spAutoFit/>
          </a:bodyPr>
          <a:lstStyle/>
          <a:p>
            <a:endParaRPr lang="en-US" sz="1800" b="1" dirty="0">
              <a:solidFill>
                <a:schemeClr val="bg1"/>
              </a:solidFill>
              <a:latin typeface="Calibri" pitchFamily="34" charset="0"/>
            </a:endParaRPr>
          </a:p>
          <a:p>
            <a:r>
              <a:rPr lang="en-US" sz="1800" b="1" dirty="0">
                <a:solidFill>
                  <a:schemeClr val="bg1"/>
                </a:solidFill>
                <a:latin typeface="Calibri" pitchFamily="34" charset="0"/>
              </a:rPr>
              <a:t>With the prospect for a more robust, a more resilient and a more sustainable economy. . .</a:t>
            </a:r>
          </a:p>
        </p:txBody>
      </p:sp>
      <p:sp>
        <p:nvSpPr>
          <p:cNvPr id="11" name="TextBox 1">
            <a:extLst>
              <a:ext uri="{FF2B5EF4-FFF2-40B4-BE49-F238E27FC236}">
                <a16:creationId xmlns:a16="http://schemas.microsoft.com/office/drawing/2014/main" id="{ABB0B639-B616-48E4-8F75-7BD35476C2AC}"/>
              </a:ext>
            </a:extLst>
          </p:cNvPr>
          <p:cNvSpPr txBox="1">
            <a:spLocks noChangeArrowheads="1"/>
          </p:cNvSpPr>
          <p:nvPr/>
        </p:nvSpPr>
        <p:spPr bwMode="auto">
          <a:xfrm>
            <a:off x="152400" y="6265608"/>
            <a:ext cx="7086600" cy="685800"/>
          </a:xfrm>
          <a:prstGeom prst="rect">
            <a:avLst/>
          </a:prstGeom>
          <a:noFill/>
          <a:ln w="9525">
            <a:noFill/>
            <a:miter lim="800000"/>
            <a:headEnd/>
            <a:tailEnd/>
          </a:ln>
        </p:spPr>
        <p:txBody>
          <a:bodyPr wrap="none" anchor="ctr"/>
          <a:lstStyle/>
          <a:p>
            <a:r>
              <a:rPr lang="en-US" sz="1100" b="1" dirty="0">
                <a:solidFill>
                  <a:schemeClr val="bg1"/>
                </a:solidFill>
                <a:ea typeface="Osaka" pitchFamily="-110" charset="-128"/>
              </a:rPr>
              <a:t>Source: Adapted from </a:t>
            </a:r>
            <a:r>
              <a:rPr lang="en-US" sz="1100" b="1" i="1" dirty="0">
                <a:solidFill>
                  <a:schemeClr val="bg1"/>
                </a:solidFill>
                <a:ea typeface="Osaka" pitchFamily="-110" charset="-128"/>
              </a:rPr>
              <a:t>Smart Policies and Programs as Critical Drivers</a:t>
            </a:r>
            <a:r>
              <a:rPr lang="en-US" sz="1100" b="1" dirty="0">
                <a:solidFill>
                  <a:schemeClr val="bg1"/>
                </a:solidFill>
                <a:ea typeface="Osaka" pitchFamily="-110" charset="-128"/>
              </a:rPr>
              <a:t>. </a:t>
            </a:r>
            <a:r>
              <a:rPr lang="en-US" sz="1100" b="1" dirty="0">
                <a:solidFill>
                  <a:schemeClr val="bg1"/>
                </a:solidFill>
                <a:hlinkClick r:id="rId4"/>
              </a:rPr>
              <a:t>https://tinyurl.com/yb64apo7</a:t>
            </a:r>
            <a:r>
              <a:rPr lang="en-US" sz="1100" b="1" dirty="0">
                <a:solidFill>
                  <a:schemeClr val="bg1"/>
                </a:solidFill>
              </a:rPr>
              <a:t> </a:t>
            </a:r>
            <a:endParaRPr lang="en-US" sz="1100" b="1" dirty="0">
              <a:solidFill>
                <a:schemeClr val="bg1"/>
              </a:solidFill>
              <a:ea typeface="Osaka" pitchFamily="-110" charset="-128"/>
            </a:endParaRPr>
          </a:p>
        </p:txBody>
      </p:sp>
    </p:spTree>
    <p:extLst>
      <p:ext uri="{BB962C8B-B14F-4D97-AF65-F5344CB8AC3E}">
        <p14:creationId xmlns:p14="http://schemas.microsoft.com/office/powerpoint/2010/main" val="124217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319F4C-379A-4B9B-8E1B-6DA6D1FEA852}"/>
              </a:ext>
            </a:extLst>
          </p:cNvPr>
          <p:cNvSpPr>
            <a:spLocks noGrp="1"/>
          </p:cNvSpPr>
          <p:nvPr>
            <p:ph type="sldNum" sz="quarter" idx="4"/>
          </p:nvPr>
        </p:nvSpPr>
        <p:spPr/>
        <p:txBody>
          <a:bodyPr/>
          <a:lstStyle/>
          <a:p>
            <a:pPr>
              <a:defRPr/>
            </a:pPr>
            <a:fld id="{61D36AA1-C76B-46EF-A05C-B330D9E4862B}" type="slidenum">
              <a:rPr lang="en-US" smtClean="0"/>
              <a:pPr>
                <a:defRPr/>
              </a:pPr>
              <a:t>28</a:t>
            </a:fld>
            <a:endParaRPr lang="en-US"/>
          </a:p>
        </p:txBody>
      </p:sp>
      <p:pic>
        <p:nvPicPr>
          <p:cNvPr id="7" name="Picture 6">
            <a:extLst>
              <a:ext uri="{FF2B5EF4-FFF2-40B4-BE49-F238E27FC236}">
                <a16:creationId xmlns:a16="http://schemas.microsoft.com/office/drawing/2014/main" id="{CE0CABDD-CA90-4284-8DE9-3E3D636295C2}"/>
              </a:ext>
            </a:extLst>
          </p:cNvPr>
          <p:cNvPicPr>
            <a:picLocks noChangeAspect="1"/>
          </p:cNvPicPr>
          <p:nvPr/>
        </p:nvPicPr>
        <p:blipFill rotWithShape="1">
          <a:blip r:embed="rId3"/>
          <a:srcRect b="5916"/>
          <a:stretch/>
        </p:blipFill>
        <p:spPr>
          <a:xfrm>
            <a:off x="799286" y="914401"/>
            <a:ext cx="7533802" cy="4724400"/>
          </a:xfrm>
          <a:prstGeom prst="rect">
            <a:avLst/>
          </a:prstGeom>
        </p:spPr>
      </p:pic>
      <p:sp>
        <p:nvSpPr>
          <p:cNvPr id="8" name="TextBox 1">
            <a:extLst>
              <a:ext uri="{FF2B5EF4-FFF2-40B4-BE49-F238E27FC236}">
                <a16:creationId xmlns:a16="http://schemas.microsoft.com/office/drawing/2014/main" id="{3087396C-ED89-407F-A77E-4D26D3CAAE4F}"/>
              </a:ext>
            </a:extLst>
          </p:cNvPr>
          <p:cNvSpPr txBox="1">
            <a:spLocks noChangeArrowheads="1"/>
          </p:cNvSpPr>
          <p:nvPr/>
        </p:nvSpPr>
        <p:spPr bwMode="auto">
          <a:xfrm>
            <a:off x="609600" y="5379204"/>
            <a:ext cx="7086600" cy="685800"/>
          </a:xfrm>
          <a:prstGeom prst="rect">
            <a:avLst/>
          </a:prstGeom>
          <a:noFill/>
          <a:ln w="9525">
            <a:noFill/>
            <a:miter lim="800000"/>
            <a:headEnd/>
            <a:tailEnd/>
          </a:ln>
        </p:spPr>
        <p:txBody>
          <a:bodyPr wrap="none" anchor="ctr"/>
          <a:lstStyle/>
          <a:p>
            <a:r>
              <a:rPr lang="en-US" sz="1100" b="1" dirty="0">
                <a:ea typeface="Osaka" pitchFamily="-110" charset="-128"/>
              </a:rPr>
              <a:t>Source: Laitner et al. (2018) for IPEEC: </a:t>
            </a:r>
            <a:r>
              <a:rPr lang="en-US" sz="1100" b="1" i="1" dirty="0">
                <a:ea typeface="Osaka" pitchFamily="-110" charset="-128"/>
              </a:rPr>
              <a:t>Smart Policies and Programs as Critical Drivers</a:t>
            </a:r>
            <a:r>
              <a:rPr lang="en-US" sz="1100" b="1" dirty="0">
                <a:ea typeface="Osaka" pitchFamily="-110" charset="-128"/>
              </a:rPr>
              <a:t>.</a:t>
            </a:r>
            <a:r>
              <a:rPr lang="en-US" sz="1100" b="1" dirty="0">
                <a:solidFill>
                  <a:schemeClr val="bg1"/>
                </a:solidFill>
                <a:ea typeface="Osaka" pitchFamily="-110" charset="-128"/>
              </a:rPr>
              <a:t> </a:t>
            </a:r>
            <a:r>
              <a:rPr lang="en-US" sz="1100" b="1" dirty="0">
                <a:solidFill>
                  <a:schemeClr val="bg1"/>
                </a:solidFill>
                <a:hlinkClick r:id="rId4"/>
              </a:rPr>
              <a:t>https://tinyurl.com/yb64apo7</a:t>
            </a:r>
            <a:r>
              <a:rPr lang="en-US" sz="1100" b="1" dirty="0">
                <a:solidFill>
                  <a:schemeClr val="bg1"/>
                </a:solidFill>
              </a:rPr>
              <a:t> </a:t>
            </a:r>
            <a:endParaRPr lang="en-US" sz="1100" b="1" dirty="0">
              <a:solidFill>
                <a:schemeClr val="bg1"/>
              </a:solidFill>
              <a:ea typeface="Osaka" pitchFamily="-110" charset="-128"/>
            </a:endParaRPr>
          </a:p>
        </p:txBody>
      </p:sp>
      <p:sp>
        <p:nvSpPr>
          <p:cNvPr id="9" name="Title 1">
            <a:extLst>
              <a:ext uri="{FF2B5EF4-FFF2-40B4-BE49-F238E27FC236}">
                <a16:creationId xmlns:a16="http://schemas.microsoft.com/office/drawing/2014/main" id="{25A8B67F-6231-44AA-BB2D-0C290536480E}"/>
              </a:ext>
            </a:extLst>
          </p:cNvPr>
          <p:cNvSpPr txBox="1">
            <a:spLocks/>
          </p:cNvSpPr>
          <p:nvPr/>
        </p:nvSpPr>
        <p:spPr>
          <a:xfrm>
            <a:off x="241479" y="381000"/>
            <a:ext cx="8673921" cy="762000"/>
          </a:xfrm>
          <a:prstGeom prst="rect">
            <a:avLst/>
          </a:prstGeom>
        </p:spPr>
        <p:txBody>
          <a:bodyPr/>
          <a:lstStyle>
            <a:lvl1pPr algn="ctr" rtl="0" eaLnBrk="0" fontAlgn="base" hangingPunct="0">
              <a:spcBef>
                <a:spcPct val="0"/>
              </a:spcBef>
              <a:spcAft>
                <a:spcPct val="0"/>
              </a:spcAft>
              <a:defRPr sz="3600" b="1">
                <a:solidFill>
                  <a:srgbClr val="002060"/>
                </a:solidFill>
                <a:latin typeface="+mj-lt"/>
                <a:ea typeface="+mj-ea"/>
                <a:cs typeface="+mj-cs"/>
              </a:defRPr>
            </a:lvl1pPr>
            <a:lvl2pPr algn="l" rtl="0" eaLnBrk="0" fontAlgn="base" hangingPunct="0">
              <a:spcBef>
                <a:spcPct val="0"/>
              </a:spcBef>
              <a:spcAft>
                <a:spcPct val="0"/>
              </a:spcAft>
              <a:defRPr sz="3600" b="1">
                <a:solidFill>
                  <a:srgbClr val="323232"/>
                </a:solidFill>
                <a:latin typeface="Arial" charset="0"/>
                <a:ea typeface="Osaka" pitchFamily="-96" charset="-128"/>
              </a:defRPr>
            </a:lvl2pPr>
            <a:lvl3pPr algn="l" rtl="0" eaLnBrk="0" fontAlgn="base" hangingPunct="0">
              <a:spcBef>
                <a:spcPct val="0"/>
              </a:spcBef>
              <a:spcAft>
                <a:spcPct val="0"/>
              </a:spcAft>
              <a:defRPr sz="3600" b="1">
                <a:solidFill>
                  <a:srgbClr val="323232"/>
                </a:solidFill>
                <a:latin typeface="Arial" charset="0"/>
                <a:ea typeface="Osaka" pitchFamily="-96" charset="-128"/>
              </a:defRPr>
            </a:lvl3pPr>
            <a:lvl4pPr algn="l" rtl="0" eaLnBrk="0" fontAlgn="base" hangingPunct="0">
              <a:spcBef>
                <a:spcPct val="0"/>
              </a:spcBef>
              <a:spcAft>
                <a:spcPct val="0"/>
              </a:spcAft>
              <a:defRPr sz="3600" b="1">
                <a:solidFill>
                  <a:srgbClr val="323232"/>
                </a:solidFill>
                <a:latin typeface="Arial" charset="0"/>
                <a:ea typeface="Osaka" pitchFamily="-96" charset="-128"/>
              </a:defRPr>
            </a:lvl4pPr>
            <a:lvl5pPr algn="l" rtl="0" eaLnBrk="0" fontAlgn="base" hangingPunct="0">
              <a:spcBef>
                <a:spcPct val="0"/>
              </a:spcBef>
              <a:spcAft>
                <a:spcPct val="0"/>
              </a:spcAft>
              <a:defRPr sz="3600" b="1">
                <a:solidFill>
                  <a:srgbClr val="323232"/>
                </a:solidFill>
                <a:latin typeface="Arial" charset="0"/>
                <a:ea typeface="Osaka" pitchFamily="-96" charset="-128"/>
              </a:defRPr>
            </a:lvl5pPr>
            <a:lvl6pPr marL="457200" algn="l" rtl="0" fontAlgn="base">
              <a:spcBef>
                <a:spcPct val="0"/>
              </a:spcBef>
              <a:spcAft>
                <a:spcPct val="0"/>
              </a:spcAft>
              <a:defRPr sz="3600" b="1">
                <a:solidFill>
                  <a:srgbClr val="323232"/>
                </a:solidFill>
                <a:latin typeface="Arial" charset="0"/>
                <a:ea typeface="Osaka" pitchFamily="-96" charset="-128"/>
              </a:defRPr>
            </a:lvl6pPr>
            <a:lvl7pPr marL="914400" algn="l" rtl="0" fontAlgn="base">
              <a:spcBef>
                <a:spcPct val="0"/>
              </a:spcBef>
              <a:spcAft>
                <a:spcPct val="0"/>
              </a:spcAft>
              <a:defRPr sz="3600" b="1">
                <a:solidFill>
                  <a:srgbClr val="323232"/>
                </a:solidFill>
                <a:latin typeface="Arial" charset="0"/>
                <a:ea typeface="Osaka" pitchFamily="-96" charset="-128"/>
              </a:defRPr>
            </a:lvl7pPr>
            <a:lvl8pPr marL="1371600" algn="l" rtl="0" fontAlgn="base">
              <a:spcBef>
                <a:spcPct val="0"/>
              </a:spcBef>
              <a:spcAft>
                <a:spcPct val="0"/>
              </a:spcAft>
              <a:defRPr sz="3600" b="1">
                <a:solidFill>
                  <a:srgbClr val="323232"/>
                </a:solidFill>
                <a:latin typeface="Arial" charset="0"/>
                <a:ea typeface="Osaka" pitchFamily="-96" charset="-128"/>
              </a:defRPr>
            </a:lvl8pPr>
            <a:lvl9pPr marL="1828800" algn="l" rtl="0" fontAlgn="base">
              <a:spcBef>
                <a:spcPct val="0"/>
              </a:spcBef>
              <a:spcAft>
                <a:spcPct val="0"/>
              </a:spcAft>
              <a:defRPr sz="3600" b="1">
                <a:solidFill>
                  <a:srgbClr val="323232"/>
                </a:solidFill>
                <a:latin typeface="Arial" charset="0"/>
                <a:ea typeface="Osaka" pitchFamily="-96" charset="-128"/>
              </a:defRPr>
            </a:lvl9pPr>
          </a:lstStyle>
          <a:p>
            <a:r>
              <a:rPr lang="en-US" sz="2200" kern="0" dirty="0">
                <a:effectLst>
                  <a:outerShdw blurRad="38100" dist="38100" dir="2700000" algn="tl">
                    <a:srgbClr val="000000">
                      <a:alpha val="43137"/>
                    </a:srgbClr>
                  </a:outerShdw>
                </a:effectLst>
              </a:rPr>
              <a:t>How Smart Programs and Policies Might Drive Global Savings</a:t>
            </a:r>
            <a:endParaRPr lang="en-US" sz="18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112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65B8CF-B27C-455E-8528-665513F99954}"/>
              </a:ext>
            </a:extLst>
          </p:cNvPr>
          <p:cNvSpPr>
            <a:spLocks noGrp="1"/>
          </p:cNvSpPr>
          <p:nvPr>
            <p:ph type="sldNum" sz="quarter" idx="4"/>
          </p:nvPr>
        </p:nvSpPr>
        <p:spPr/>
        <p:txBody>
          <a:bodyPr/>
          <a:lstStyle/>
          <a:p>
            <a:pPr>
              <a:defRPr/>
            </a:pPr>
            <a:fld id="{61D36AA1-C76B-46EF-A05C-B330D9E4862B}" type="slidenum">
              <a:rPr lang="en-US" smtClean="0"/>
              <a:pPr>
                <a:defRPr/>
              </a:pPr>
              <a:t>2</a:t>
            </a:fld>
            <a:endParaRPr lang="en-US"/>
          </a:p>
        </p:txBody>
      </p:sp>
      <p:sp>
        <p:nvSpPr>
          <p:cNvPr id="3" name="Rectangle 4">
            <a:extLst>
              <a:ext uri="{FF2B5EF4-FFF2-40B4-BE49-F238E27FC236}">
                <a16:creationId xmlns:a16="http://schemas.microsoft.com/office/drawing/2014/main" id="{5226E3CB-C701-40C0-B6C0-8F9D2B3B4890}"/>
              </a:ext>
            </a:extLst>
          </p:cNvPr>
          <p:cNvSpPr>
            <a:spLocks noChangeArrowheads="1"/>
          </p:cNvSpPr>
          <p:nvPr/>
        </p:nvSpPr>
        <p:spPr bwMode="auto">
          <a:xfrm>
            <a:off x="121404" y="1524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600" b="1">
                <a:solidFill>
                  <a:srgbClr val="000099"/>
                </a:solidFill>
                <a:latin typeface="Arial" panose="020B0604020202020204" pitchFamily="34" charset="0"/>
                <a:ea typeface="ＭＳ Ｐゴシック" panose="020B0600070205080204" pitchFamily="34" charset="-128"/>
              </a:defRPr>
            </a:lvl1pPr>
            <a:lvl2pPr marL="742950" indent="-285750" algn="ctr">
              <a:defRPr sz="3600" b="1">
                <a:solidFill>
                  <a:srgbClr val="000099"/>
                </a:solidFill>
                <a:latin typeface="Arial" panose="020B0604020202020204" pitchFamily="34" charset="0"/>
                <a:ea typeface="ＭＳ Ｐゴシック" panose="020B0600070205080204" pitchFamily="34" charset="-128"/>
              </a:defRPr>
            </a:lvl2pPr>
            <a:lvl3pPr marL="1143000" indent="-228600" algn="ctr">
              <a:defRPr sz="3600" b="1">
                <a:solidFill>
                  <a:srgbClr val="000099"/>
                </a:solidFill>
                <a:latin typeface="Arial" panose="020B0604020202020204" pitchFamily="34" charset="0"/>
                <a:ea typeface="ＭＳ Ｐゴシック" panose="020B0600070205080204" pitchFamily="34" charset="-128"/>
              </a:defRPr>
            </a:lvl3pPr>
            <a:lvl4pPr marL="1600200" indent="-228600" algn="ctr">
              <a:defRPr sz="3600" b="1">
                <a:solidFill>
                  <a:srgbClr val="000099"/>
                </a:solidFill>
                <a:latin typeface="Arial" panose="020B0604020202020204" pitchFamily="34" charset="0"/>
                <a:ea typeface="ＭＳ Ｐゴシック" panose="020B0600070205080204" pitchFamily="34" charset="-128"/>
              </a:defRPr>
            </a:lvl4pPr>
            <a:lvl5pPr marL="2057400" indent="-228600" algn="ctr">
              <a:defRPr sz="3600" b="1">
                <a:solidFill>
                  <a:srgbClr val="000099"/>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9pPr>
          </a:lstStyle>
          <a:p>
            <a:r>
              <a:rPr lang="en-US" altLang="en-US" dirty="0">
                <a:solidFill>
                  <a:srgbClr val="002060"/>
                </a:solidFill>
                <a:effectLst>
                  <a:outerShdw blurRad="38100" dist="38100" dir="2700000" algn="tl">
                    <a:srgbClr val="000000">
                      <a:alpha val="43137"/>
                    </a:srgbClr>
                  </a:outerShdw>
                </a:effectLst>
              </a:rPr>
              <a:t>At the Same Time, Acknowledgments</a:t>
            </a:r>
          </a:p>
        </p:txBody>
      </p:sp>
      <p:sp>
        <p:nvSpPr>
          <p:cNvPr id="4" name="Rectangle 5">
            <a:extLst>
              <a:ext uri="{FF2B5EF4-FFF2-40B4-BE49-F238E27FC236}">
                <a16:creationId xmlns:a16="http://schemas.microsoft.com/office/drawing/2014/main" id="{AC964B21-8579-4B13-AC8B-AA292A582345}"/>
              </a:ext>
            </a:extLst>
          </p:cNvPr>
          <p:cNvSpPr>
            <a:spLocks noChangeArrowheads="1"/>
          </p:cNvSpPr>
          <p:nvPr/>
        </p:nvSpPr>
        <p:spPr bwMode="auto">
          <a:xfrm>
            <a:off x="609600" y="1066800"/>
            <a:ext cx="7924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indent="0">
              <a:lnSpc>
                <a:spcPct val="80000"/>
              </a:lnSpc>
              <a:buClr>
                <a:srgbClr val="C00000"/>
              </a:buClr>
              <a:buSzPct val="137000"/>
              <a:buNone/>
            </a:pPr>
            <a:r>
              <a:rPr lang="en-US" altLang="en-US" sz="1880" b="0" dirty="0"/>
              <a:t>This presentation draws on the many ideas that have emerged from wide-ranging interactions and discussions with a variety of friends, colleagues, and collaborators—especially over the last six months. In particular, I would like to acknowledge the many invaluable insights and thoughts from a broad community of “experts” and “nonexperts,” including: Frank </a:t>
            </a:r>
            <a:r>
              <a:rPr lang="en-US" altLang="en-US" sz="1880" dirty="0"/>
              <a:t>Avery, </a:t>
            </a:r>
            <a:r>
              <a:rPr lang="en-US" altLang="en-US" sz="1880" b="0" dirty="0"/>
              <a:t>Bob Ayres, Carol Blatter, Marilyn Brown, Vera Barinova, Jim Barrett, </a:t>
            </a:r>
            <a:r>
              <a:rPr lang="en-US" altLang="en-US" sz="1880" dirty="0"/>
              <a:t>Colette </a:t>
            </a:r>
            <a:r>
              <a:rPr lang="en-US" altLang="en-US" sz="1880" dirty="0" err="1"/>
              <a:t>Pinchon</a:t>
            </a:r>
            <a:r>
              <a:rPr lang="en-US" altLang="en-US" sz="1880" dirty="0"/>
              <a:t> Battle, </a:t>
            </a:r>
            <a:r>
              <a:rPr lang="en-US" altLang="en-US" sz="1880" b="0" dirty="0"/>
              <a:t>Ed </a:t>
            </a:r>
            <a:r>
              <a:rPr lang="en-US" altLang="en-US" sz="1880" b="0" dirty="0" err="1"/>
              <a:t>Beshore</a:t>
            </a:r>
            <a:r>
              <a:rPr lang="en-US" altLang="en-US" sz="1880" b="0" dirty="0"/>
              <a:t>, Clark Bullard, Liz Burke, Jennifer </a:t>
            </a:r>
            <a:r>
              <a:rPr lang="en-US" altLang="en-US" sz="1880" b="0" dirty="0" err="1"/>
              <a:t>Caras</a:t>
            </a:r>
            <a:r>
              <a:rPr lang="en-US" altLang="en-US" sz="1880" b="0" dirty="0"/>
              <a:t>, Ben Champion, </a:t>
            </a:r>
            <a:r>
              <a:rPr lang="en-US" altLang="en-US" sz="1880" dirty="0" err="1"/>
              <a:t>Aimée</a:t>
            </a:r>
            <a:r>
              <a:rPr lang="en-US" altLang="en-US" sz="1880" dirty="0"/>
              <a:t> </a:t>
            </a:r>
            <a:r>
              <a:rPr lang="en-US" altLang="en-US" sz="1880" b="0" dirty="0"/>
              <a:t>Christensen, Jill Cliburn, Marine Cornelis, Courtney </a:t>
            </a:r>
            <a:r>
              <a:rPr lang="en-US" altLang="en-US" sz="1880" b="0" dirty="0" err="1"/>
              <a:t>Crosson</a:t>
            </a:r>
            <a:r>
              <a:rPr lang="en-US" altLang="en-US" sz="1880" b="0" dirty="0"/>
              <a:t>, Michael Crow, Kat Donnelly, </a:t>
            </a:r>
            <a:r>
              <a:rPr lang="en-US" altLang="en-US" sz="1880" dirty="0"/>
              <a:t>Karen Ehrhardt-Martinez, Paul Ekins, Linda </a:t>
            </a:r>
            <a:r>
              <a:rPr lang="en-US" altLang="en-US" sz="1880" dirty="0" err="1"/>
              <a:t>Ellinor</a:t>
            </a:r>
            <a:r>
              <a:rPr lang="en-US" altLang="en-US" sz="1880" dirty="0"/>
              <a:t>, Janine </a:t>
            </a:r>
            <a:r>
              <a:rPr lang="en-US" altLang="en-US" sz="1880" dirty="0" err="1"/>
              <a:t>Finnell</a:t>
            </a:r>
            <a:r>
              <a:rPr lang="en-US" altLang="en-US" sz="1880" dirty="0"/>
              <a:t>, Steven Fawkes, Kyra Epstein, Kathleen Gaffney, Gregg </a:t>
            </a:r>
            <a:r>
              <a:rPr lang="en-US" altLang="en-US" sz="1880" dirty="0" err="1"/>
              <a:t>Garfin</a:t>
            </a:r>
            <a:r>
              <a:rPr lang="en-US" altLang="en-US" sz="1880" dirty="0"/>
              <a:t>, Jeff </a:t>
            </a:r>
            <a:r>
              <a:rPr lang="en-US" altLang="en-US" sz="1880" dirty="0" err="1"/>
              <a:t>Genzer</a:t>
            </a:r>
            <a:r>
              <a:rPr lang="en-US" altLang="en-US" sz="1880" dirty="0"/>
              <a:t>, Rick Gibson, Arnulf </a:t>
            </a:r>
            <a:r>
              <a:rPr lang="en-US" altLang="en-US" sz="1880" dirty="0" err="1"/>
              <a:t>Grübler</a:t>
            </a:r>
            <a:r>
              <a:rPr lang="en-US" altLang="en-US" sz="1880" dirty="0"/>
              <a:t>, Gilets Jaunes, Henry Johnstone, Jonathan Koomey, Reiner Kümmel, Alice Laird, Melissa Laitner, Rob Lamb, Tatiana Lanshina, Benoît Lebot, Michael </a:t>
            </a:r>
            <a:r>
              <a:rPr lang="en-US" altLang="en-US" sz="1880" dirty="0" err="1"/>
              <a:t>Leifman</a:t>
            </a:r>
            <a:r>
              <a:rPr lang="en-US" altLang="en-US" sz="1880" dirty="0"/>
              <a:t>, Claude Lenglet, Diana </a:t>
            </a:r>
            <a:r>
              <a:rPr lang="en-US" altLang="en-US" sz="1880" dirty="0" err="1"/>
              <a:t>Liverman</a:t>
            </a:r>
            <a:r>
              <a:rPr lang="en-US" altLang="en-US" sz="1880" dirty="0"/>
              <a:t>, Oleg Lugovoy, Diane MacEachern, Malcolm McCulloch, Matthew McDonnell, Jim McMahon, Maggie Molina, John Morrill, </a:t>
            </a:r>
            <a:r>
              <a:rPr lang="en-US" altLang="en-US" sz="1880" dirty="0" err="1"/>
              <a:t>Sundarajan</a:t>
            </a:r>
            <a:r>
              <a:rPr lang="en-US" altLang="en-US" sz="1880" dirty="0"/>
              <a:t> </a:t>
            </a:r>
            <a:r>
              <a:rPr lang="en-US" altLang="en-US" sz="1880" dirty="0" err="1"/>
              <a:t>Mutialu</a:t>
            </a:r>
            <a:r>
              <a:rPr lang="en-US" altLang="en-US" sz="1880" dirty="0"/>
              <a:t>, Michael Nobel, David </a:t>
            </a:r>
            <a:r>
              <a:rPr lang="en-US" altLang="en-US" sz="1880" dirty="0" err="1"/>
              <a:t>Osterberg</a:t>
            </a:r>
            <a:r>
              <a:rPr lang="en-US" altLang="en-US" sz="1880" dirty="0"/>
              <a:t>, Vladimir </a:t>
            </a:r>
            <a:r>
              <a:rPr lang="en-US" altLang="en-US" sz="1880" dirty="0" err="1"/>
              <a:t>Postahikov</a:t>
            </a:r>
            <a:r>
              <a:rPr lang="en-US" altLang="en-US" sz="1880" dirty="0"/>
              <a:t>, Graham Richard, Julie Robinson, Sofia Santos, David Schaller, Linda Silverman, Melissa Simon, Erica </a:t>
            </a:r>
            <a:r>
              <a:rPr lang="en-US" altLang="en-US" sz="1880" dirty="0" err="1"/>
              <a:t>Sparhawk</a:t>
            </a:r>
            <a:r>
              <a:rPr lang="en-US" altLang="en-US" sz="1880" dirty="0"/>
              <a:t>, Victoria Steele, Janet Stephenson, Jenny </a:t>
            </a:r>
            <a:r>
              <a:rPr lang="en-US" altLang="en-US" sz="1880" dirty="0" err="1"/>
              <a:t>Thorvaldson</a:t>
            </a:r>
            <a:r>
              <a:rPr lang="en-US" altLang="en-US" sz="1880" dirty="0"/>
              <a:t>, Michael Totten, Natasha </a:t>
            </a:r>
            <a:r>
              <a:rPr lang="en-US" altLang="en-US" sz="1880" dirty="0" err="1"/>
              <a:t>Vidangos</a:t>
            </a:r>
            <a:r>
              <a:rPr lang="en-US" altLang="en-US" sz="1880" dirty="0"/>
              <a:t>, Suzanne </a:t>
            </a:r>
            <a:r>
              <a:rPr lang="en-US" altLang="en-US" sz="1880" b="0" dirty="0"/>
              <a:t>Watson, </a:t>
            </a:r>
            <a:r>
              <a:rPr lang="en-US" altLang="en-US" sz="1880" dirty="0"/>
              <a:t>Judy Weber, Meagan Weiland, Carol Werner, Rob Wilhite, Nancy Winter, Michelle Wyman, </a:t>
            </a:r>
            <a:r>
              <a:rPr lang="en-US" altLang="en-US" sz="1880" b="0" dirty="0"/>
              <a:t>and Dan York.</a:t>
            </a:r>
          </a:p>
        </p:txBody>
      </p:sp>
    </p:spTree>
    <p:extLst>
      <p:ext uri="{BB962C8B-B14F-4D97-AF65-F5344CB8AC3E}">
        <p14:creationId xmlns:p14="http://schemas.microsoft.com/office/powerpoint/2010/main" val="294894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319F4C-379A-4B9B-8E1B-6DA6D1FEA852}"/>
              </a:ext>
            </a:extLst>
          </p:cNvPr>
          <p:cNvSpPr>
            <a:spLocks noGrp="1"/>
          </p:cNvSpPr>
          <p:nvPr>
            <p:ph type="sldNum" sz="quarter" idx="4"/>
          </p:nvPr>
        </p:nvSpPr>
        <p:spPr/>
        <p:txBody>
          <a:bodyPr/>
          <a:lstStyle/>
          <a:p>
            <a:pPr>
              <a:defRPr/>
            </a:pPr>
            <a:fld id="{61D36AA1-C76B-46EF-A05C-B330D9E4862B}" type="slidenum">
              <a:rPr lang="en-US" smtClean="0"/>
              <a:pPr>
                <a:defRPr/>
              </a:pPr>
              <a:t>29</a:t>
            </a:fld>
            <a:endParaRPr lang="en-US"/>
          </a:p>
        </p:txBody>
      </p:sp>
      <p:sp>
        <p:nvSpPr>
          <p:cNvPr id="9" name="Title 1">
            <a:extLst>
              <a:ext uri="{FF2B5EF4-FFF2-40B4-BE49-F238E27FC236}">
                <a16:creationId xmlns:a16="http://schemas.microsoft.com/office/drawing/2014/main" id="{25A8B67F-6231-44AA-BB2D-0C290536480E}"/>
              </a:ext>
            </a:extLst>
          </p:cNvPr>
          <p:cNvSpPr txBox="1">
            <a:spLocks/>
          </p:cNvSpPr>
          <p:nvPr/>
        </p:nvSpPr>
        <p:spPr>
          <a:xfrm>
            <a:off x="241479" y="381000"/>
            <a:ext cx="8673921" cy="762000"/>
          </a:xfrm>
          <a:prstGeom prst="rect">
            <a:avLst/>
          </a:prstGeom>
        </p:spPr>
        <p:txBody>
          <a:bodyPr/>
          <a:lstStyle>
            <a:lvl1pPr algn="ctr" rtl="0" eaLnBrk="0" fontAlgn="base" hangingPunct="0">
              <a:spcBef>
                <a:spcPct val="0"/>
              </a:spcBef>
              <a:spcAft>
                <a:spcPct val="0"/>
              </a:spcAft>
              <a:defRPr sz="3600" b="1">
                <a:solidFill>
                  <a:srgbClr val="002060"/>
                </a:solidFill>
                <a:latin typeface="+mj-lt"/>
                <a:ea typeface="+mj-ea"/>
                <a:cs typeface="+mj-cs"/>
              </a:defRPr>
            </a:lvl1pPr>
            <a:lvl2pPr algn="l" rtl="0" eaLnBrk="0" fontAlgn="base" hangingPunct="0">
              <a:spcBef>
                <a:spcPct val="0"/>
              </a:spcBef>
              <a:spcAft>
                <a:spcPct val="0"/>
              </a:spcAft>
              <a:defRPr sz="3600" b="1">
                <a:solidFill>
                  <a:srgbClr val="323232"/>
                </a:solidFill>
                <a:latin typeface="Arial" charset="0"/>
                <a:ea typeface="Osaka" pitchFamily="-96" charset="-128"/>
              </a:defRPr>
            </a:lvl2pPr>
            <a:lvl3pPr algn="l" rtl="0" eaLnBrk="0" fontAlgn="base" hangingPunct="0">
              <a:spcBef>
                <a:spcPct val="0"/>
              </a:spcBef>
              <a:spcAft>
                <a:spcPct val="0"/>
              </a:spcAft>
              <a:defRPr sz="3600" b="1">
                <a:solidFill>
                  <a:srgbClr val="323232"/>
                </a:solidFill>
                <a:latin typeface="Arial" charset="0"/>
                <a:ea typeface="Osaka" pitchFamily="-96" charset="-128"/>
              </a:defRPr>
            </a:lvl3pPr>
            <a:lvl4pPr algn="l" rtl="0" eaLnBrk="0" fontAlgn="base" hangingPunct="0">
              <a:spcBef>
                <a:spcPct val="0"/>
              </a:spcBef>
              <a:spcAft>
                <a:spcPct val="0"/>
              </a:spcAft>
              <a:defRPr sz="3600" b="1">
                <a:solidFill>
                  <a:srgbClr val="323232"/>
                </a:solidFill>
                <a:latin typeface="Arial" charset="0"/>
                <a:ea typeface="Osaka" pitchFamily="-96" charset="-128"/>
              </a:defRPr>
            </a:lvl4pPr>
            <a:lvl5pPr algn="l" rtl="0" eaLnBrk="0" fontAlgn="base" hangingPunct="0">
              <a:spcBef>
                <a:spcPct val="0"/>
              </a:spcBef>
              <a:spcAft>
                <a:spcPct val="0"/>
              </a:spcAft>
              <a:defRPr sz="3600" b="1">
                <a:solidFill>
                  <a:srgbClr val="323232"/>
                </a:solidFill>
                <a:latin typeface="Arial" charset="0"/>
                <a:ea typeface="Osaka" pitchFamily="-96" charset="-128"/>
              </a:defRPr>
            </a:lvl5pPr>
            <a:lvl6pPr marL="457200" algn="l" rtl="0" fontAlgn="base">
              <a:spcBef>
                <a:spcPct val="0"/>
              </a:spcBef>
              <a:spcAft>
                <a:spcPct val="0"/>
              </a:spcAft>
              <a:defRPr sz="3600" b="1">
                <a:solidFill>
                  <a:srgbClr val="323232"/>
                </a:solidFill>
                <a:latin typeface="Arial" charset="0"/>
                <a:ea typeface="Osaka" pitchFamily="-96" charset="-128"/>
              </a:defRPr>
            </a:lvl6pPr>
            <a:lvl7pPr marL="914400" algn="l" rtl="0" fontAlgn="base">
              <a:spcBef>
                <a:spcPct val="0"/>
              </a:spcBef>
              <a:spcAft>
                <a:spcPct val="0"/>
              </a:spcAft>
              <a:defRPr sz="3600" b="1">
                <a:solidFill>
                  <a:srgbClr val="323232"/>
                </a:solidFill>
                <a:latin typeface="Arial" charset="0"/>
                <a:ea typeface="Osaka" pitchFamily="-96" charset="-128"/>
              </a:defRPr>
            </a:lvl7pPr>
            <a:lvl8pPr marL="1371600" algn="l" rtl="0" fontAlgn="base">
              <a:spcBef>
                <a:spcPct val="0"/>
              </a:spcBef>
              <a:spcAft>
                <a:spcPct val="0"/>
              </a:spcAft>
              <a:defRPr sz="3600" b="1">
                <a:solidFill>
                  <a:srgbClr val="323232"/>
                </a:solidFill>
                <a:latin typeface="Arial" charset="0"/>
                <a:ea typeface="Osaka" pitchFamily="-96" charset="-128"/>
              </a:defRPr>
            </a:lvl8pPr>
            <a:lvl9pPr marL="1828800" algn="l" rtl="0" fontAlgn="base">
              <a:spcBef>
                <a:spcPct val="0"/>
              </a:spcBef>
              <a:spcAft>
                <a:spcPct val="0"/>
              </a:spcAft>
              <a:defRPr sz="3600" b="1">
                <a:solidFill>
                  <a:srgbClr val="323232"/>
                </a:solidFill>
                <a:latin typeface="Arial" charset="0"/>
                <a:ea typeface="Osaka" pitchFamily="-96" charset="-128"/>
              </a:defRPr>
            </a:lvl9pPr>
          </a:lstStyle>
          <a:p>
            <a:r>
              <a:rPr lang="en-US" sz="2200" kern="0" dirty="0">
                <a:effectLst>
                  <a:outerShdw blurRad="38100" dist="38100" dir="2700000" algn="tl">
                    <a:srgbClr val="000000">
                      <a:alpha val="43137"/>
                    </a:srgbClr>
                  </a:outerShdw>
                </a:effectLst>
              </a:rPr>
              <a:t>How a </a:t>
            </a:r>
            <a:r>
              <a:rPr lang="en-US" sz="2200" kern="0" dirty="0" err="1">
                <a:effectLst>
                  <a:outerShdw blurRad="38100" dist="38100" dir="2700000" algn="tl">
                    <a:srgbClr val="000000">
                      <a:alpha val="43137"/>
                    </a:srgbClr>
                  </a:outerShdw>
                </a:effectLst>
              </a:rPr>
              <a:t>Grübler</a:t>
            </a:r>
            <a:r>
              <a:rPr lang="en-US" sz="2200" kern="0" dirty="0">
                <a:effectLst>
                  <a:outerShdw blurRad="38100" dist="38100" dir="2700000" algn="tl">
                    <a:srgbClr val="000000">
                      <a:alpha val="43137"/>
                    </a:srgbClr>
                  </a:outerShdw>
                </a:effectLst>
              </a:rPr>
              <a:t>-Wilson et al. Scenario Might Drive Savings</a:t>
            </a:r>
            <a:endParaRPr lang="en-US" sz="1800" kern="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12AEAD95-FDB9-44E1-AEDF-33057D71BC65}"/>
              </a:ext>
            </a:extLst>
          </p:cNvPr>
          <p:cNvPicPr>
            <a:picLocks noChangeAspect="1"/>
          </p:cNvPicPr>
          <p:nvPr/>
        </p:nvPicPr>
        <p:blipFill>
          <a:blip r:embed="rId3"/>
          <a:stretch>
            <a:fillRect/>
          </a:stretch>
        </p:blipFill>
        <p:spPr>
          <a:xfrm>
            <a:off x="817638" y="1040611"/>
            <a:ext cx="7534656" cy="4750589"/>
          </a:xfrm>
          <a:prstGeom prst="rect">
            <a:avLst/>
          </a:prstGeom>
          <a:ln w="12700">
            <a:solidFill>
              <a:schemeClr val="tx1"/>
            </a:solidFill>
          </a:ln>
        </p:spPr>
      </p:pic>
    </p:spTree>
    <p:extLst>
      <p:ext uri="{BB962C8B-B14F-4D97-AF65-F5344CB8AC3E}">
        <p14:creationId xmlns:p14="http://schemas.microsoft.com/office/powerpoint/2010/main" val="374289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61D36AA1-C76B-46EF-A05C-B330D9E4862B}" type="slidenum">
              <a:rPr lang="en-US" smtClean="0"/>
              <a:pPr>
                <a:defRPr/>
              </a:pPr>
              <a:t>30</a:t>
            </a:fld>
            <a:endParaRPr lang="en-US"/>
          </a:p>
        </p:txBody>
      </p:sp>
      <p:sp>
        <p:nvSpPr>
          <p:cNvPr id="3" name="Rectangle 2"/>
          <p:cNvSpPr txBox="1">
            <a:spLocks noChangeArrowheads="1"/>
          </p:cNvSpPr>
          <p:nvPr/>
        </p:nvSpPr>
        <p:spPr bwMode="auto">
          <a:xfrm>
            <a:off x="330200" y="533400"/>
            <a:ext cx="8458200" cy="609600"/>
          </a:xfrm>
          <a:prstGeom prst="rect">
            <a:avLst/>
          </a:prstGeom>
          <a:noFill/>
          <a:ln w="9525">
            <a:noFill/>
            <a:miter lim="800000"/>
            <a:headEnd/>
            <a:tailEnd/>
          </a:ln>
        </p:spPr>
        <p:txBody>
          <a:bodyPr/>
          <a:lstStyle/>
          <a:p>
            <a:pPr algn="ctr" eaLnBrk="0" hangingPunct="0">
              <a:defRPr/>
            </a:pPr>
            <a:r>
              <a:rPr lang="en-US" sz="3200" b="1" kern="0" dirty="0">
                <a:solidFill>
                  <a:srgbClr val="002060"/>
                </a:solidFill>
                <a:effectLst>
                  <a:outerShdw blurRad="38100" dist="38100" dir="2700000" algn="tl">
                    <a:srgbClr val="000000">
                      <a:alpha val="43137"/>
                    </a:srgbClr>
                  </a:outerShdw>
                </a:effectLst>
                <a:latin typeface="+mj-lt"/>
                <a:ea typeface="+mj-ea"/>
                <a:cs typeface="Osaka"/>
              </a:rPr>
              <a:t>Perhaps the Ultimate Efficiency Resource</a:t>
            </a:r>
          </a:p>
          <a:p>
            <a:pPr algn="ctr" eaLnBrk="0" hangingPunct="0">
              <a:defRPr/>
            </a:pPr>
            <a:r>
              <a:rPr lang="en-US" sz="3200" b="1" kern="0" dirty="0">
                <a:solidFill>
                  <a:srgbClr val="002060"/>
                </a:solidFill>
                <a:effectLst>
                  <a:outerShdw blurRad="38100" dist="38100" dir="2700000" algn="tl">
                    <a:srgbClr val="000000">
                      <a:alpha val="43137"/>
                    </a:srgbClr>
                  </a:outerShdw>
                </a:effectLst>
                <a:latin typeface="+mj-lt"/>
                <a:ea typeface="+mj-ea"/>
                <a:cs typeface="Osaka"/>
              </a:rPr>
              <a:t>To Encourage Among Our Colleagues?</a:t>
            </a:r>
          </a:p>
        </p:txBody>
      </p:sp>
      <p:sp>
        <p:nvSpPr>
          <p:cNvPr id="4" name="Rectangle 3"/>
          <p:cNvSpPr txBox="1">
            <a:spLocks noChangeArrowheads="1"/>
          </p:cNvSpPr>
          <p:nvPr/>
        </p:nvSpPr>
        <p:spPr bwMode="auto">
          <a:xfrm>
            <a:off x="596900" y="1828800"/>
            <a:ext cx="7924800" cy="4114800"/>
          </a:xfrm>
          <a:prstGeom prst="rect">
            <a:avLst/>
          </a:prstGeom>
          <a:noFill/>
          <a:ln w="9525">
            <a:noFill/>
            <a:miter lim="800000"/>
            <a:headEnd/>
            <a:tailEnd/>
          </a:ln>
        </p:spPr>
        <p:txBody>
          <a:bodyPr/>
          <a:lstStyle/>
          <a:p>
            <a:pPr marL="274320" indent="-274320" fontAlgn="auto">
              <a:spcBef>
                <a:spcPts val="600"/>
              </a:spcBef>
              <a:spcAft>
                <a:spcPts val="0"/>
              </a:spcAft>
              <a:buClr>
                <a:srgbClr val="C00000"/>
              </a:buClr>
              <a:buSzPct val="125000"/>
              <a:buFontTx/>
              <a:buChar char="•"/>
              <a:defRPr/>
            </a:pPr>
            <a:r>
              <a:rPr lang="en-US" kern="0" dirty="0">
                <a:solidFill>
                  <a:srgbClr val="323232"/>
                </a:solidFill>
                <a:latin typeface="Helvetica"/>
                <a:ea typeface="+mn-ea"/>
                <a:cs typeface="+mn-cs"/>
              </a:rPr>
              <a:t>Recalling the comment of early Twentieth Century UK essayist, Lionel Strachey, who remarked: </a:t>
            </a:r>
            <a:r>
              <a:rPr lang="en-US" i="1" kern="0" dirty="0">
                <a:solidFill>
                  <a:srgbClr val="002060"/>
                </a:solidFill>
                <a:latin typeface="Helvetica"/>
                <a:ea typeface="+mn-ea"/>
                <a:cs typeface="+mn-cs"/>
              </a:rPr>
              <a:t>“[Too many people] guess because they are in too great a hurry to think.”</a:t>
            </a:r>
          </a:p>
          <a:p>
            <a:pPr marL="274320" indent="-274320" fontAlgn="auto">
              <a:spcBef>
                <a:spcPts val="600"/>
              </a:spcBef>
              <a:spcAft>
                <a:spcPts val="0"/>
              </a:spcAft>
              <a:buClr>
                <a:srgbClr val="C00000"/>
              </a:buClr>
              <a:buSzPct val="125000"/>
              <a:buFontTx/>
              <a:buChar char="•"/>
              <a:defRPr/>
            </a:pPr>
            <a:r>
              <a:rPr lang="en-US" kern="0" dirty="0">
                <a:solidFill>
                  <a:srgbClr val="323232"/>
                </a:solidFill>
                <a:latin typeface="Helvetica"/>
                <a:ea typeface="+mn-ea"/>
                <a:cs typeface="+mn-cs"/>
              </a:rPr>
              <a:t>Jerry Hirschberg, founder and former CEO of Nissan Design, who noted that: </a:t>
            </a:r>
            <a:r>
              <a:rPr lang="en-US" i="1" kern="0" dirty="0">
                <a:solidFill>
                  <a:srgbClr val="002060"/>
                </a:solidFill>
                <a:latin typeface="Helvetica"/>
                <a:ea typeface="+mn-ea"/>
                <a:cs typeface="+mn-cs"/>
              </a:rPr>
              <a:t>“Creativity is not an escape from disciplined thinking. It is an escape with disciplined thinking."</a:t>
            </a:r>
          </a:p>
          <a:p>
            <a:pPr marL="274320" indent="-274320" fontAlgn="auto">
              <a:spcBef>
                <a:spcPts val="600"/>
              </a:spcBef>
              <a:spcAft>
                <a:spcPts val="0"/>
              </a:spcAft>
              <a:buClr>
                <a:srgbClr val="C00000"/>
              </a:buClr>
              <a:buSzPct val="125000"/>
              <a:buFontTx/>
              <a:buChar char="•"/>
              <a:defRPr/>
            </a:pPr>
            <a:r>
              <a:rPr lang="en-US" kern="0" dirty="0">
                <a:solidFill>
                  <a:srgbClr val="323232"/>
                </a:solidFill>
                <a:latin typeface="Helvetica"/>
                <a:ea typeface="+mn-ea"/>
                <a:cs typeface="+mn-cs"/>
              </a:rPr>
              <a:t>And Henry Ford once said, </a:t>
            </a:r>
            <a:r>
              <a:rPr lang="en-US" i="1" kern="0" dirty="0">
                <a:solidFill>
                  <a:srgbClr val="002060"/>
                </a:solidFill>
                <a:latin typeface="Helvetica"/>
                <a:ea typeface="+mn-ea"/>
                <a:cs typeface="+mn-cs"/>
              </a:rPr>
              <a:t>“Thinking is the hardest work there is which is the probable reason why so few engage in it.”</a:t>
            </a:r>
          </a:p>
        </p:txBody>
      </p:sp>
    </p:spTree>
    <p:extLst>
      <p:ext uri="{BB962C8B-B14F-4D97-AF65-F5344CB8AC3E}">
        <p14:creationId xmlns:p14="http://schemas.microsoft.com/office/powerpoint/2010/main" val="186871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54B59B-5283-47ED-88AF-66C0D2532466}"/>
              </a:ext>
            </a:extLst>
          </p:cNvPr>
          <p:cNvSpPr>
            <a:spLocks noGrp="1"/>
          </p:cNvSpPr>
          <p:nvPr>
            <p:ph type="sldNum" sz="quarter" idx="4"/>
          </p:nvPr>
        </p:nvSpPr>
        <p:spPr/>
        <p:txBody>
          <a:bodyPr/>
          <a:lstStyle/>
          <a:p>
            <a:pPr>
              <a:defRPr/>
            </a:pPr>
            <a:fld id="{61D36AA1-C76B-46EF-A05C-B330D9E4862B}" type="slidenum">
              <a:rPr lang="en-US" smtClean="0"/>
              <a:pPr>
                <a:defRPr/>
              </a:pPr>
              <a:t>31</a:t>
            </a:fld>
            <a:endParaRPr lang="en-US"/>
          </a:p>
        </p:txBody>
      </p:sp>
      <p:pic>
        <p:nvPicPr>
          <p:cNvPr id="4" name="Picture 4">
            <a:extLst>
              <a:ext uri="{FF2B5EF4-FFF2-40B4-BE49-F238E27FC236}">
                <a16:creationId xmlns:a16="http://schemas.microsoft.com/office/drawing/2014/main" id="{EC13FF79-A0E1-4FC1-BD57-A8D942886D20}"/>
              </a:ext>
            </a:extLst>
          </p:cNvPr>
          <p:cNvPicPr>
            <a:picLocks noChangeAspect="1" noChangeArrowheads="1"/>
          </p:cNvPicPr>
          <p:nvPr/>
        </p:nvPicPr>
        <p:blipFill rotWithShape="1">
          <a:blip r:embed="rId2" cstate="print"/>
          <a:srcRect b="5109"/>
          <a:stretch/>
        </p:blipFill>
        <p:spPr bwMode="auto">
          <a:xfrm>
            <a:off x="2324637" y="609600"/>
            <a:ext cx="4418703" cy="5105400"/>
          </a:xfrm>
          <a:prstGeom prst="rect">
            <a:avLst/>
          </a:prstGeom>
          <a:noFill/>
          <a:ln w="9525" algn="ctr">
            <a:noFill/>
            <a:miter lim="800000"/>
            <a:headEnd/>
            <a:tailEnd/>
          </a:ln>
        </p:spPr>
      </p:pic>
      <p:pic>
        <p:nvPicPr>
          <p:cNvPr id="5" name="Picture 4">
            <a:extLst>
              <a:ext uri="{FF2B5EF4-FFF2-40B4-BE49-F238E27FC236}">
                <a16:creationId xmlns:a16="http://schemas.microsoft.com/office/drawing/2014/main" id="{795EB2D4-F1B5-4D58-85E2-0FDC8F4678AB}"/>
              </a:ext>
            </a:extLst>
          </p:cNvPr>
          <p:cNvPicPr>
            <a:picLocks noChangeAspect="1" noChangeArrowheads="1"/>
          </p:cNvPicPr>
          <p:nvPr/>
        </p:nvPicPr>
        <p:blipFill rotWithShape="1">
          <a:blip r:embed="rId2" cstate="print"/>
          <a:srcRect t="94891"/>
          <a:stretch/>
        </p:blipFill>
        <p:spPr bwMode="auto">
          <a:xfrm>
            <a:off x="2326909" y="5717272"/>
            <a:ext cx="4418703" cy="274858"/>
          </a:xfrm>
          <a:prstGeom prst="rect">
            <a:avLst/>
          </a:prstGeom>
          <a:noFill/>
          <a:ln w="9525" algn="ctr">
            <a:noFill/>
            <a:miter lim="800000"/>
            <a:headEnd/>
            <a:tailEnd/>
          </a:ln>
        </p:spPr>
      </p:pic>
    </p:spTree>
    <p:extLst>
      <p:ext uri="{BB962C8B-B14F-4D97-AF65-F5344CB8AC3E}">
        <p14:creationId xmlns:p14="http://schemas.microsoft.com/office/powerpoint/2010/main" val="96381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914400" y="1600200"/>
            <a:ext cx="7391400" cy="2209800"/>
          </a:xfrm>
          <a:prstGeom prst="rect">
            <a:avLst/>
          </a:prstGeom>
          <a:noFill/>
          <a:ln w="12700">
            <a:noFill/>
            <a:miter lim="800000"/>
            <a:headEnd/>
            <a:tailEnd/>
          </a:ln>
        </p:spPr>
        <p:txBody>
          <a:bodyPr lIns="90488" tIns="44450" rIns="90488" bIns="44450" anchor="ctr"/>
          <a:lstStyle/>
          <a:p>
            <a:pPr algn="ctr"/>
            <a:r>
              <a:rPr lang="en-US" sz="3600" b="1" i="1" dirty="0">
                <a:solidFill>
                  <a:srgbClr val="002060"/>
                </a:solidFill>
                <a:effectLst>
                  <a:outerShdw blurRad="38100" dist="38100" dir="2700000" algn="tl">
                    <a:srgbClr val="000000">
                      <a:alpha val="43137"/>
                    </a:srgbClr>
                  </a:outerShdw>
                </a:effectLst>
                <a:latin typeface="Calibri" pitchFamily="34" charset="0"/>
                <a:ea typeface="ＭＳ Ｐゴシック" pitchFamily="34" charset="-128"/>
              </a:rPr>
              <a:t>The difficulty lies not with the new ideas, but in escaping the old ones. . .</a:t>
            </a:r>
          </a:p>
        </p:txBody>
      </p:sp>
      <p:sp>
        <p:nvSpPr>
          <p:cNvPr id="28675" name="Rectangle 5"/>
          <p:cNvSpPr>
            <a:spLocks noChangeArrowheads="1"/>
          </p:cNvSpPr>
          <p:nvPr/>
        </p:nvSpPr>
        <p:spPr bwMode="auto">
          <a:xfrm>
            <a:off x="4575999" y="3657600"/>
            <a:ext cx="2967801" cy="459100"/>
          </a:xfrm>
          <a:prstGeom prst="rect">
            <a:avLst/>
          </a:prstGeom>
          <a:noFill/>
          <a:ln w="12700">
            <a:noFill/>
            <a:miter lim="800000"/>
            <a:headEnd/>
            <a:tailEnd/>
          </a:ln>
        </p:spPr>
        <p:txBody>
          <a:bodyPr wrap="none" lIns="90488" tIns="44450" rIns="90488" bIns="44450">
            <a:spAutoFit/>
          </a:bodyPr>
          <a:lstStyle/>
          <a:p>
            <a:r>
              <a:rPr lang="en-US" b="1" i="1" dirty="0">
                <a:solidFill>
                  <a:srgbClr val="008000"/>
                </a:solidFill>
                <a:latin typeface="Calibri" pitchFamily="34" charset="0"/>
                <a:ea typeface="ＭＳ Ｐゴシック" pitchFamily="34" charset="-128"/>
              </a:rPr>
              <a:t>John Maynard Keynes</a:t>
            </a:r>
          </a:p>
        </p:txBody>
      </p:sp>
      <p:sp>
        <p:nvSpPr>
          <p:cNvPr id="5" name="Slide Number Placeholder 4"/>
          <p:cNvSpPr>
            <a:spLocks noGrp="1"/>
          </p:cNvSpPr>
          <p:nvPr>
            <p:ph type="sldNum" sz="quarter" idx="12"/>
          </p:nvPr>
        </p:nvSpPr>
        <p:spPr/>
        <p:txBody>
          <a:bodyPr/>
          <a:lstStyle/>
          <a:p>
            <a:pPr>
              <a:defRPr/>
            </a:pPr>
            <a:fld id="{20DEAAE9-9582-4CA4-B0E0-DA2B2D7355E7}" type="slidenum">
              <a:rPr lang="en-US" smtClean="0">
                <a:solidFill>
                  <a:srgbClr val="FFFFFF">
                    <a:lumMod val="50000"/>
                  </a:srgbClr>
                </a:solidFill>
              </a:rPr>
              <a:pPr>
                <a:defRPr/>
              </a:pPr>
              <a:t>32</a:t>
            </a:fld>
            <a:endParaRPr lang="en-US">
              <a:solidFill>
                <a:srgbClr val="FFFFFF">
                  <a:lumMod val="50000"/>
                </a:srgbClr>
              </a:solidFill>
            </a:endParaRPr>
          </a:p>
        </p:txBody>
      </p:sp>
    </p:spTree>
    <p:extLst>
      <p:ext uri="{BB962C8B-B14F-4D97-AF65-F5344CB8AC3E}">
        <p14:creationId xmlns:p14="http://schemas.microsoft.com/office/powerpoint/2010/main" val="3048553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ChangeArrowheads="1"/>
          </p:cNvSpPr>
          <p:nvPr/>
        </p:nvSpPr>
        <p:spPr bwMode="auto">
          <a:xfrm>
            <a:off x="635000" y="609600"/>
            <a:ext cx="7848600" cy="838200"/>
          </a:xfrm>
          <a:prstGeom prst="rect">
            <a:avLst/>
          </a:prstGeom>
          <a:noFill/>
          <a:ln w="9525">
            <a:noFill/>
            <a:miter lim="800000"/>
            <a:headEnd/>
            <a:tailEnd/>
          </a:ln>
        </p:spPr>
        <p:txBody>
          <a:bodyPr anchor="ctr"/>
          <a:lstStyle/>
          <a:p>
            <a:pPr algn="ctr" eaLnBrk="0" hangingPunct="0">
              <a:defRPr/>
            </a:pPr>
            <a:r>
              <a:rPr lang="en-US" sz="3600" b="1" dirty="0">
                <a:solidFill>
                  <a:srgbClr val="002060"/>
                </a:solidFill>
                <a:effectLst>
                  <a:outerShdw blurRad="38100" dist="38100" dir="2700000" algn="tl">
                    <a:srgbClr val="000000">
                      <a:alpha val="43137"/>
                    </a:srgbClr>
                  </a:outerShdw>
                </a:effectLst>
                <a:latin typeface="Calibri" pitchFamily="34" charset="0"/>
                <a:ea typeface="ＭＳ Ｐゴシック" pitchFamily="34" charset="-128"/>
              </a:rPr>
              <a:t>Contact Information</a:t>
            </a:r>
          </a:p>
        </p:txBody>
      </p:sp>
      <p:sp>
        <p:nvSpPr>
          <p:cNvPr id="5" name="Slide Number Placeholder 4"/>
          <p:cNvSpPr>
            <a:spLocks noGrp="1"/>
          </p:cNvSpPr>
          <p:nvPr>
            <p:ph type="sldNum" sz="quarter" idx="4"/>
          </p:nvPr>
        </p:nvSpPr>
        <p:spPr>
          <a:xfrm>
            <a:off x="7696200" y="6272784"/>
            <a:ext cx="990600" cy="457200"/>
          </a:xfrm>
          <a:prstGeom prst="rect">
            <a:avLst/>
          </a:prstGeom>
        </p:spPr>
        <p:txBody>
          <a:bodyPr/>
          <a:lstStyle/>
          <a:p>
            <a:pPr>
              <a:defRPr/>
            </a:pPr>
            <a:fld id="{7C92B022-E3FF-44E1-A630-C42B04D573F9}" type="slidenum">
              <a:rPr lang="en-US" smtClean="0">
                <a:latin typeface="Calibri" pitchFamily="34" charset="0"/>
              </a:rPr>
              <a:pPr>
                <a:defRPr/>
              </a:pPr>
              <a:t>33</a:t>
            </a:fld>
            <a:endParaRPr lang="en-US" dirty="0">
              <a:latin typeface="Calibri" pitchFamily="34" charset="0"/>
            </a:endParaRPr>
          </a:p>
        </p:txBody>
      </p:sp>
      <p:sp>
        <p:nvSpPr>
          <p:cNvPr id="7" name="Rectangle 5">
            <a:extLst>
              <a:ext uri="{FF2B5EF4-FFF2-40B4-BE49-F238E27FC236}">
                <a16:creationId xmlns:a16="http://schemas.microsoft.com/office/drawing/2014/main" id="{80D9D8AF-C64A-4F1F-91F0-662AABFA813D}"/>
              </a:ext>
            </a:extLst>
          </p:cNvPr>
          <p:cNvSpPr>
            <a:spLocks noChangeArrowheads="1"/>
          </p:cNvSpPr>
          <p:nvPr/>
        </p:nvSpPr>
        <p:spPr bwMode="auto">
          <a:xfrm>
            <a:off x="546100" y="1447800"/>
            <a:ext cx="8062913" cy="4267200"/>
          </a:xfrm>
          <a:prstGeom prst="rect">
            <a:avLst/>
          </a:prstGeom>
          <a:noFill/>
          <a:ln w="9525">
            <a:noFill/>
            <a:miter lim="800000"/>
            <a:headEnd/>
            <a:tailEnd/>
          </a:ln>
        </p:spPr>
        <p:txBody>
          <a:bodyPr/>
          <a:lstStyle/>
          <a:p>
            <a:pPr marL="342900" indent="-342900" algn="ctr" eaLnBrk="0" hangingPunct="0">
              <a:lnSpc>
                <a:spcPct val="80000"/>
              </a:lnSpc>
              <a:spcBef>
                <a:spcPct val="20000"/>
              </a:spcBef>
            </a:pPr>
            <a:r>
              <a:rPr lang="en-US" sz="2000" b="1" dirty="0">
                <a:ea typeface="ＭＳ Ｐゴシック" pitchFamily="34" charset="-128"/>
              </a:rPr>
              <a:t>John A. “Skip” Laitner</a:t>
            </a:r>
          </a:p>
          <a:p>
            <a:pPr marL="342900" indent="-342900" algn="ctr" eaLnBrk="0" hangingPunct="0">
              <a:lnSpc>
                <a:spcPct val="80000"/>
              </a:lnSpc>
              <a:spcBef>
                <a:spcPct val="20000"/>
              </a:spcBef>
            </a:pPr>
            <a:r>
              <a:rPr lang="en-US" sz="2000" dirty="0">
                <a:ea typeface="ＭＳ Ｐゴシック" pitchFamily="34" charset="-128"/>
              </a:rPr>
              <a:t>Principal, Resource Economist and Consultant</a:t>
            </a:r>
          </a:p>
          <a:p>
            <a:pPr marL="342900" indent="-342900" algn="ctr" eaLnBrk="0" hangingPunct="0">
              <a:lnSpc>
                <a:spcPct val="80000"/>
              </a:lnSpc>
              <a:spcBef>
                <a:spcPct val="20000"/>
              </a:spcBef>
            </a:pPr>
            <a:r>
              <a:rPr lang="en-US" sz="2000" b="1" dirty="0">
                <a:solidFill>
                  <a:srgbClr val="002060"/>
                </a:solidFill>
                <a:ea typeface="ＭＳ Ｐゴシック" pitchFamily="34" charset="-128"/>
              </a:rPr>
              <a:t>Economic and Human Dimensions Research Associates</a:t>
            </a:r>
          </a:p>
          <a:p>
            <a:pPr marL="342900" indent="-342900" algn="ctr" eaLnBrk="0" hangingPunct="0">
              <a:lnSpc>
                <a:spcPct val="80000"/>
              </a:lnSpc>
              <a:spcBef>
                <a:spcPct val="20000"/>
              </a:spcBef>
            </a:pPr>
            <a:endParaRPr lang="en-US" sz="1200" b="1" dirty="0">
              <a:solidFill>
                <a:srgbClr val="002060"/>
              </a:solidFill>
              <a:ea typeface="ＭＳ Ｐゴシック" pitchFamily="34" charset="-128"/>
            </a:endParaRPr>
          </a:p>
          <a:p>
            <a:pPr marL="342900" indent="-342900" algn="ctr" eaLnBrk="0" hangingPunct="0">
              <a:lnSpc>
                <a:spcPct val="80000"/>
              </a:lnSpc>
              <a:spcBef>
                <a:spcPct val="20000"/>
              </a:spcBef>
            </a:pPr>
            <a:r>
              <a:rPr lang="en-US" sz="2000" b="1" dirty="0">
                <a:solidFill>
                  <a:srgbClr val="002060"/>
                </a:solidFill>
                <a:ea typeface="ＭＳ Ｐゴシック" pitchFamily="34" charset="-128"/>
              </a:rPr>
              <a:t>Senior Research Economist</a:t>
            </a:r>
          </a:p>
          <a:p>
            <a:pPr marL="342900" indent="-342900" algn="ctr" eaLnBrk="0" hangingPunct="0">
              <a:lnSpc>
                <a:spcPct val="80000"/>
              </a:lnSpc>
              <a:spcBef>
                <a:spcPct val="20000"/>
              </a:spcBef>
            </a:pPr>
            <a:r>
              <a:rPr lang="en-US" sz="2000" b="1" dirty="0">
                <a:solidFill>
                  <a:srgbClr val="002060"/>
                </a:solidFill>
                <a:ea typeface="ＭＳ Ｐゴシック" pitchFamily="34" charset="-128"/>
              </a:rPr>
              <a:t>Russian Presidential Academy of National Economy and Public Administration (RANEPA)</a:t>
            </a:r>
          </a:p>
          <a:p>
            <a:pPr marL="342900" indent="-342900" algn="ctr" eaLnBrk="0" hangingPunct="0">
              <a:lnSpc>
                <a:spcPct val="80000"/>
              </a:lnSpc>
              <a:spcBef>
                <a:spcPct val="20000"/>
              </a:spcBef>
            </a:pPr>
            <a:endParaRPr lang="en-US" sz="2000" b="1" dirty="0">
              <a:solidFill>
                <a:srgbClr val="002060"/>
              </a:solidFill>
              <a:ea typeface="ＭＳ Ｐゴシック" pitchFamily="34" charset="-128"/>
            </a:endParaRPr>
          </a:p>
          <a:p>
            <a:pPr marL="342900" indent="-342900" algn="ctr" eaLnBrk="0" hangingPunct="0">
              <a:lnSpc>
                <a:spcPct val="80000"/>
              </a:lnSpc>
              <a:spcBef>
                <a:spcPct val="20000"/>
              </a:spcBef>
            </a:pPr>
            <a:r>
              <a:rPr lang="en-US" sz="2000" b="1" dirty="0">
                <a:solidFill>
                  <a:srgbClr val="002060"/>
                </a:solidFill>
                <a:ea typeface="ＭＳ Ｐゴシック" pitchFamily="34" charset="-128"/>
              </a:rPr>
              <a:t>Past-President</a:t>
            </a:r>
          </a:p>
          <a:p>
            <a:pPr marL="342900" indent="-342900" algn="ctr" eaLnBrk="0" hangingPunct="0">
              <a:lnSpc>
                <a:spcPct val="80000"/>
              </a:lnSpc>
              <a:spcBef>
                <a:spcPct val="20000"/>
              </a:spcBef>
            </a:pPr>
            <a:r>
              <a:rPr lang="en-US" sz="2000" b="1" dirty="0">
                <a:solidFill>
                  <a:srgbClr val="002060"/>
                </a:solidFill>
                <a:ea typeface="ＭＳ Ｐゴシック" pitchFamily="34" charset="-128"/>
              </a:rPr>
              <a:t>Association for Environmental Studies and Sciences (AESS)</a:t>
            </a:r>
          </a:p>
          <a:p>
            <a:pPr marL="342900" indent="-342900" algn="ctr" eaLnBrk="0" hangingPunct="0">
              <a:lnSpc>
                <a:spcPct val="80000"/>
              </a:lnSpc>
              <a:spcBef>
                <a:spcPct val="20000"/>
              </a:spcBef>
            </a:pPr>
            <a:endParaRPr lang="en-US" sz="2000" b="1" dirty="0">
              <a:solidFill>
                <a:srgbClr val="002060"/>
              </a:solidFill>
              <a:ea typeface="ＭＳ Ｐゴシック" pitchFamily="34" charset="-128"/>
            </a:endParaRPr>
          </a:p>
          <a:p>
            <a:pPr marL="342900" indent="-342900" algn="ctr" eaLnBrk="0" hangingPunct="0">
              <a:lnSpc>
                <a:spcPct val="80000"/>
              </a:lnSpc>
              <a:spcBef>
                <a:spcPct val="20000"/>
              </a:spcBef>
            </a:pPr>
            <a:r>
              <a:rPr lang="en-US" sz="2000" dirty="0">
                <a:ea typeface="ＭＳ Ｐゴシック" pitchFamily="34" charset="-128"/>
              </a:rPr>
              <a:t>Cell: +1 571 332 94 34</a:t>
            </a:r>
          </a:p>
          <a:p>
            <a:pPr marL="342900" indent="-342900" algn="ctr" eaLnBrk="0" hangingPunct="0">
              <a:lnSpc>
                <a:spcPct val="80000"/>
              </a:lnSpc>
              <a:spcBef>
                <a:spcPct val="20000"/>
              </a:spcBef>
            </a:pPr>
            <a:r>
              <a:rPr lang="en-US" sz="2000" dirty="0">
                <a:solidFill>
                  <a:schemeClr val="tx2"/>
                </a:solidFill>
                <a:ea typeface="ＭＳ Ｐゴシック" pitchFamily="34" charset="-128"/>
              </a:rPr>
              <a:t>Email: </a:t>
            </a:r>
            <a:r>
              <a:rPr lang="en-US" sz="2000" dirty="0">
                <a:solidFill>
                  <a:schemeClr val="tx2"/>
                </a:solidFill>
                <a:ea typeface="ＭＳ Ｐゴシック" pitchFamily="34" charset="-128"/>
                <a:hlinkClick r:id="rId3"/>
              </a:rPr>
              <a:t>EconSkip@gmail.com</a:t>
            </a:r>
            <a:endParaRPr lang="en-US" sz="2000" dirty="0">
              <a:solidFill>
                <a:schemeClr val="tx2"/>
              </a:solidFill>
              <a:ea typeface="ＭＳ Ｐゴシック" pitchFamily="34" charset="-128"/>
            </a:endParaRPr>
          </a:p>
          <a:p>
            <a:pPr marL="342900" indent="-342900" algn="ctr">
              <a:lnSpc>
                <a:spcPct val="80000"/>
              </a:lnSpc>
              <a:spcBef>
                <a:spcPct val="20000"/>
              </a:spcBef>
            </a:pPr>
            <a:r>
              <a:rPr lang="en-US" sz="2000" dirty="0">
                <a:solidFill>
                  <a:schemeClr val="tx2"/>
                </a:solidFill>
                <a:ea typeface="ＭＳ Ｐゴシック" pitchFamily="34" charset="-128"/>
              </a:rPr>
              <a:t>Web: </a:t>
            </a:r>
            <a:r>
              <a:rPr lang="en-US" sz="2000" dirty="0">
                <a:solidFill>
                  <a:schemeClr val="tx2"/>
                </a:solidFill>
                <a:ea typeface="ＭＳ Ｐゴシック" pitchFamily="34" charset="-128"/>
                <a:hlinkClick r:id="rId4"/>
              </a:rPr>
              <a:t>https://theresourceimperative.com/</a:t>
            </a:r>
            <a:r>
              <a:rPr lang="en-US" sz="2000" dirty="0">
                <a:solidFill>
                  <a:schemeClr val="tx2"/>
                </a:solidFill>
                <a:ea typeface="ＭＳ Ｐゴシック" pitchFamily="34" charset="-128"/>
              </a:rPr>
              <a:t> </a:t>
            </a:r>
          </a:p>
          <a:p>
            <a:pPr marL="342900" indent="-342900" algn="ctr" eaLnBrk="0" hangingPunct="0">
              <a:lnSpc>
                <a:spcPct val="80000"/>
              </a:lnSpc>
              <a:spcBef>
                <a:spcPct val="20000"/>
              </a:spcBef>
            </a:pPr>
            <a:endParaRPr lang="en-US" sz="2000" dirty="0">
              <a:solidFill>
                <a:schemeClr val="tx2"/>
              </a:solidFill>
              <a:ea typeface="ＭＳ Ｐゴシック"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33DA41-C1C6-4FB9-82E5-EEE72DE1CC47}"/>
              </a:ext>
            </a:extLst>
          </p:cNvPr>
          <p:cNvSpPr>
            <a:spLocks noGrp="1"/>
          </p:cNvSpPr>
          <p:nvPr>
            <p:ph type="sldNum" sz="quarter" idx="4"/>
          </p:nvPr>
        </p:nvSpPr>
        <p:spPr/>
        <p:txBody>
          <a:bodyPr/>
          <a:lstStyle/>
          <a:p>
            <a:pPr>
              <a:defRPr/>
            </a:pPr>
            <a:fld id="{61D36AA1-C76B-46EF-A05C-B330D9E4862B}" type="slidenum">
              <a:rPr lang="en-US" smtClean="0"/>
              <a:pPr>
                <a:defRPr/>
              </a:pPr>
              <a:t>3</a:t>
            </a:fld>
            <a:endParaRPr lang="en-US"/>
          </a:p>
        </p:txBody>
      </p:sp>
      <p:sp>
        <p:nvSpPr>
          <p:cNvPr id="3" name="Rectangle 4">
            <a:extLst>
              <a:ext uri="{FF2B5EF4-FFF2-40B4-BE49-F238E27FC236}">
                <a16:creationId xmlns:a16="http://schemas.microsoft.com/office/drawing/2014/main" id="{3A1D3ACA-99D5-498C-A758-2FBA11F6A724}"/>
              </a:ext>
            </a:extLst>
          </p:cNvPr>
          <p:cNvSpPr>
            <a:spLocks noChangeArrowheads="1"/>
          </p:cNvSpPr>
          <p:nvPr/>
        </p:nvSpPr>
        <p:spPr bwMode="auto">
          <a:xfrm>
            <a:off x="335796" y="18288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600" b="1">
                <a:solidFill>
                  <a:srgbClr val="000099"/>
                </a:solidFill>
                <a:latin typeface="Arial" panose="020B0604020202020204" pitchFamily="34" charset="0"/>
                <a:ea typeface="ＭＳ Ｐゴシック" panose="020B0600070205080204" pitchFamily="34" charset="-128"/>
              </a:defRPr>
            </a:lvl1pPr>
            <a:lvl2pPr marL="742950" indent="-285750" algn="ctr">
              <a:defRPr sz="3600" b="1">
                <a:solidFill>
                  <a:srgbClr val="000099"/>
                </a:solidFill>
                <a:latin typeface="Arial" panose="020B0604020202020204" pitchFamily="34" charset="0"/>
                <a:ea typeface="ＭＳ Ｐゴシック" panose="020B0600070205080204" pitchFamily="34" charset="-128"/>
              </a:defRPr>
            </a:lvl2pPr>
            <a:lvl3pPr marL="1143000" indent="-228600" algn="ctr">
              <a:defRPr sz="3600" b="1">
                <a:solidFill>
                  <a:srgbClr val="000099"/>
                </a:solidFill>
                <a:latin typeface="Arial" panose="020B0604020202020204" pitchFamily="34" charset="0"/>
                <a:ea typeface="ＭＳ Ｐゴシック" panose="020B0600070205080204" pitchFamily="34" charset="-128"/>
              </a:defRPr>
            </a:lvl3pPr>
            <a:lvl4pPr marL="1600200" indent="-228600" algn="ctr">
              <a:defRPr sz="3600" b="1">
                <a:solidFill>
                  <a:srgbClr val="000099"/>
                </a:solidFill>
                <a:latin typeface="Arial" panose="020B0604020202020204" pitchFamily="34" charset="0"/>
                <a:ea typeface="ＭＳ Ｐゴシック" panose="020B0600070205080204" pitchFamily="34" charset="-128"/>
              </a:defRPr>
            </a:lvl4pPr>
            <a:lvl5pPr marL="2057400" indent="-228600" algn="ctr">
              <a:defRPr sz="3600" b="1">
                <a:solidFill>
                  <a:srgbClr val="000099"/>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9pPr>
          </a:lstStyle>
          <a:p>
            <a:r>
              <a:rPr lang="en-US" altLang="en-US" dirty="0">
                <a:solidFill>
                  <a:srgbClr val="002060"/>
                </a:solidFill>
                <a:effectLst>
                  <a:outerShdw blurRad="38100" dist="38100" dir="2700000" algn="tl">
                    <a:srgbClr val="000000">
                      <a:alpha val="43137"/>
                    </a:srgbClr>
                  </a:outerShdw>
                </a:effectLst>
              </a:rPr>
              <a:t>And through these many discussions, we have emerging. . .</a:t>
            </a:r>
          </a:p>
        </p:txBody>
      </p:sp>
    </p:spTree>
    <p:extLst>
      <p:ext uri="{BB962C8B-B14F-4D97-AF65-F5344CB8AC3E}">
        <p14:creationId xmlns:p14="http://schemas.microsoft.com/office/powerpoint/2010/main" val="3705476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732CDF-3C8E-47B4-AAF3-28E959C951E4}"/>
              </a:ext>
            </a:extLst>
          </p:cNvPr>
          <p:cNvSpPr>
            <a:spLocks noGrp="1"/>
          </p:cNvSpPr>
          <p:nvPr>
            <p:ph type="sldNum" sz="quarter" idx="4"/>
          </p:nvPr>
        </p:nvSpPr>
        <p:spPr/>
        <p:txBody>
          <a:bodyPr/>
          <a:lstStyle/>
          <a:p>
            <a:pPr>
              <a:defRPr/>
            </a:pPr>
            <a:fld id="{61D36AA1-C76B-46EF-A05C-B330D9E4862B}" type="slidenum">
              <a:rPr lang="en-US" smtClean="0"/>
              <a:pPr>
                <a:defRPr/>
              </a:pPr>
              <a:t>4</a:t>
            </a:fld>
            <a:endParaRPr lang="en-US"/>
          </a:p>
        </p:txBody>
      </p:sp>
      <p:pic>
        <p:nvPicPr>
          <p:cNvPr id="4" name="Picture 3">
            <a:extLst>
              <a:ext uri="{FF2B5EF4-FFF2-40B4-BE49-F238E27FC236}">
                <a16:creationId xmlns:a16="http://schemas.microsoft.com/office/drawing/2014/main" id="{ABCCB504-4338-40B8-AD2F-51DBF61B2F0B}"/>
              </a:ext>
            </a:extLst>
          </p:cNvPr>
          <p:cNvPicPr>
            <a:picLocks noChangeAspect="1"/>
          </p:cNvPicPr>
          <p:nvPr/>
        </p:nvPicPr>
        <p:blipFill rotWithShape="1">
          <a:blip r:embed="rId2"/>
          <a:srcRect l="23333" t="14445" r="24167" b="7037"/>
          <a:stretch/>
        </p:blipFill>
        <p:spPr>
          <a:xfrm>
            <a:off x="2584" y="-9040"/>
            <a:ext cx="9143999" cy="6858000"/>
          </a:xfrm>
          <a:prstGeom prst="rect">
            <a:avLst/>
          </a:prstGeom>
        </p:spPr>
      </p:pic>
      <p:sp>
        <p:nvSpPr>
          <p:cNvPr id="7" name="TextBox 6">
            <a:extLst>
              <a:ext uri="{FF2B5EF4-FFF2-40B4-BE49-F238E27FC236}">
                <a16:creationId xmlns:a16="http://schemas.microsoft.com/office/drawing/2014/main" id="{ABADA1E6-764F-411A-B78F-FE0F4987335D}"/>
              </a:ext>
            </a:extLst>
          </p:cNvPr>
          <p:cNvSpPr txBox="1"/>
          <p:nvPr/>
        </p:nvSpPr>
        <p:spPr>
          <a:xfrm>
            <a:off x="304800" y="533400"/>
            <a:ext cx="2597186" cy="584775"/>
          </a:xfrm>
          <a:prstGeom prst="rect">
            <a:avLst/>
          </a:prstGeom>
          <a:noFill/>
        </p:spPr>
        <p:txBody>
          <a:bodyPr wrap="none" rtlCol="0">
            <a:spAutoFit/>
          </a:bodyPr>
          <a:lstStyle/>
          <a:p>
            <a:r>
              <a:rPr lang="en-US" sz="3200" b="1" i="1" dirty="0">
                <a:solidFill>
                  <a:schemeClr val="bg1"/>
                </a:solidFill>
                <a:effectLst>
                  <a:outerShdw blurRad="38100" dist="38100" dir="2700000" algn="tl">
                    <a:srgbClr val="000000">
                      <a:alpha val="43137"/>
                    </a:srgbClr>
                  </a:outerShdw>
                </a:effectLst>
                <a:latin typeface="Lucida Calligraphy" panose="03010101010101010101" pitchFamily="66" charset="0"/>
              </a:rPr>
              <a:t>An Energy</a:t>
            </a:r>
          </a:p>
        </p:txBody>
      </p:sp>
      <p:sp>
        <p:nvSpPr>
          <p:cNvPr id="8" name="TextBox 7">
            <a:extLst>
              <a:ext uri="{FF2B5EF4-FFF2-40B4-BE49-F238E27FC236}">
                <a16:creationId xmlns:a16="http://schemas.microsoft.com/office/drawing/2014/main" id="{A24C643A-CEB1-4349-94C8-CF637C967F2F}"/>
              </a:ext>
            </a:extLst>
          </p:cNvPr>
          <p:cNvSpPr txBox="1"/>
          <p:nvPr/>
        </p:nvSpPr>
        <p:spPr>
          <a:xfrm>
            <a:off x="5985705" y="2750403"/>
            <a:ext cx="2015295" cy="830997"/>
          </a:xfrm>
          <a:prstGeom prst="rect">
            <a:avLst/>
          </a:prstGeom>
          <a:noFill/>
        </p:spPr>
        <p:txBody>
          <a:bodyPr wrap="none" rtlCol="0">
            <a:spAutoFit/>
          </a:bodyPr>
          <a:lstStyle/>
          <a:p>
            <a:r>
              <a:rPr lang="en-US" sz="4800" b="1" i="1" dirty="0">
                <a:solidFill>
                  <a:schemeClr val="bg1"/>
                </a:solidFill>
                <a:effectLst>
                  <a:outerShdw blurRad="38100" dist="38100" dir="2700000" algn="tl">
                    <a:srgbClr val="000000">
                      <a:alpha val="43137"/>
                    </a:srgbClr>
                  </a:outerShdw>
                </a:effectLst>
                <a:latin typeface="Lucida Calligraphy" panose="03010101010101010101" pitchFamily="66" charset="0"/>
              </a:rPr>
              <a:t>Word</a:t>
            </a:r>
          </a:p>
        </p:txBody>
      </p:sp>
      <p:sp>
        <p:nvSpPr>
          <p:cNvPr id="9" name="TextBox 8">
            <a:extLst>
              <a:ext uri="{FF2B5EF4-FFF2-40B4-BE49-F238E27FC236}">
                <a16:creationId xmlns:a16="http://schemas.microsoft.com/office/drawing/2014/main" id="{8D8EBD65-3749-4220-BA09-C29458733F98}"/>
              </a:ext>
            </a:extLst>
          </p:cNvPr>
          <p:cNvSpPr txBox="1"/>
          <p:nvPr/>
        </p:nvSpPr>
        <p:spPr>
          <a:xfrm>
            <a:off x="1143000" y="5247382"/>
            <a:ext cx="2624436" cy="1077218"/>
          </a:xfrm>
          <a:prstGeom prst="rect">
            <a:avLst/>
          </a:prstGeom>
          <a:noFill/>
        </p:spPr>
        <p:txBody>
          <a:bodyPr wrap="none" rtlCol="0">
            <a:spAutoFit/>
          </a:bodyPr>
          <a:lstStyle/>
          <a:p>
            <a:r>
              <a:rPr lang="en-US" sz="6400" b="1" i="1" dirty="0">
                <a:solidFill>
                  <a:schemeClr val="bg1"/>
                </a:solidFill>
                <a:effectLst>
                  <a:outerShdw blurRad="38100" dist="38100" dir="2700000" algn="tl">
                    <a:srgbClr val="000000">
                      <a:alpha val="43137"/>
                    </a:srgbClr>
                  </a:outerShdw>
                </a:effectLst>
                <a:latin typeface="Lucida Calligraphy" panose="03010101010101010101" pitchFamily="66" charset="0"/>
              </a:rPr>
              <a:t>Cloud</a:t>
            </a:r>
          </a:p>
        </p:txBody>
      </p:sp>
      <p:sp>
        <p:nvSpPr>
          <p:cNvPr id="10" name="TextBox 9">
            <a:extLst>
              <a:ext uri="{FF2B5EF4-FFF2-40B4-BE49-F238E27FC236}">
                <a16:creationId xmlns:a16="http://schemas.microsoft.com/office/drawing/2014/main" id="{7CCA24F4-801A-4707-A6F1-91BC1900325E}"/>
              </a:ext>
            </a:extLst>
          </p:cNvPr>
          <p:cNvSpPr txBox="1"/>
          <p:nvPr/>
        </p:nvSpPr>
        <p:spPr>
          <a:xfrm>
            <a:off x="2761338" y="4569679"/>
            <a:ext cx="990600" cy="461665"/>
          </a:xfrm>
          <a:prstGeom prst="rect">
            <a:avLst/>
          </a:prstGeom>
          <a:solidFill>
            <a:schemeClr val="accent4">
              <a:lumMod val="85000"/>
              <a:lumOff val="15000"/>
            </a:schemeClr>
          </a:solidFill>
        </p:spPr>
        <p:txBody>
          <a:bodyPr wrap="square" rtlCol="0">
            <a:spAutoFit/>
          </a:bodyPr>
          <a:lstStyle/>
          <a:p>
            <a:r>
              <a:rPr lang="en-US" dirty="0">
                <a:solidFill>
                  <a:srgbClr val="B93107"/>
                </a:solidFill>
                <a:latin typeface="Trebuchet MS" panose="020B0603020202020204" pitchFamily="34" charset="0"/>
              </a:rPr>
              <a:t>Silos</a:t>
            </a:r>
          </a:p>
        </p:txBody>
      </p:sp>
      <p:sp>
        <p:nvSpPr>
          <p:cNvPr id="11" name="Oval 10">
            <a:extLst>
              <a:ext uri="{FF2B5EF4-FFF2-40B4-BE49-F238E27FC236}">
                <a16:creationId xmlns:a16="http://schemas.microsoft.com/office/drawing/2014/main" id="{D901041F-D233-4555-852E-8206DC7EC1DC}"/>
              </a:ext>
            </a:extLst>
          </p:cNvPr>
          <p:cNvSpPr/>
          <p:nvPr/>
        </p:nvSpPr>
        <p:spPr bwMode="auto">
          <a:xfrm>
            <a:off x="2514600" y="4343400"/>
            <a:ext cx="1237338" cy="903982"/>
          </a:xfrm>
          <a:prstGeom prst="ellipse">
            <a:avLst/>
          </a:prstGeom>
          <a:noFill/>
          <a:ln w="41275" cap="flat" cmpd="sng" algn="ctr">
            <a:solidFill>
              <a:srgbClr val="B9310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96" charset="-128"/>
            </a:endParaRPr>
          </a:p>
        </p:txBody>
      </p:sp>
      <p:sp>
        <p:nvSpPr>
          <p:cNvPr id="12" name="Oval 11">
            <a:extLst>
              <a:ext uri="{FF2B5EF4-FFF2-40B4-BE49-F238E27FC236}">
                <a16:creationId xmlns:a16="http://schemas.microsoft.com/office/drawing/2014/main" id="{E7DAD009-7473-41A7-85CA-B5F0D273FE4A}"/>
              </a:ext>
            </a:extLst>
          </p:cNvPr>
          <p:cNvSpPr>
            <a:spLocks noChangeAspect="1"/>
          </p:cNvSpPr>
          <p:nvPr/>
        </p:nvSpPr>
        <p:spPr bwMode="auto">
          <a:xfrm rot="18527769">
            <a:off x="5363970" y="1835700"/>
            <a:ext cx="1002244" cy="732224"/>
          </a:xfrm>
          <a:prstGeom prst="ellipse">
            <a:avLst/>
          </a:prstGeom>
          <a:noFill/>
          <a:ln w="41275" cap="flat" cmpd="sng" algn="ctr">
            <a:solidFill>
              <a:srgbClr val="B9310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96" charset="-128"/>
            </a:endParaRPr>
          </a:p>
        </p:txBody>
      </p:sp>
    </p:spTree>
    <p:extLst>
      <p:ext uri="{BB962C8B-B14F-4D97-AF65-F5344CB8AC3E}">
        <p14:creationId xmlns:p14="http://schemas.microsoft.com/office/powerpoint/2010/main" val="37812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0" nodeType="clickEffect">
                                  <p:stCondLst>
                                    <p:cond delay="0"/>
                                  </p:stCondLst>
                                  <p:childTnLst>
                                    <p:animScale>
                                      <p:cBhvr>
                                        <p:cTn id="23" dur="2000" fill="hold"/>
                                        <p:tgtEl>
                                          <p:spTgt spid="10"/>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82965-C705-4354-99C3-10F8EC4DEF35}"/>
              </a:ext>
            </a:extLst>
          </p:cNvPr>
          <p:cNvSpPr>
            <a:spLocks noGrp="1"/>
          </p:cNvSpPr>
          <p:nvPr>
            <p:ph type="title"/>
          </p:nvPr>
        </p:nvSpPr>
        <p:spPr>
          <a:xfrm>
            <a:off x="381000" y="458490"/>
            <a:ext cx="7924800" cy="1143000"/>
          </a:xfrm>
        </p:spPr>
        <p:txBody>
          <a:bodyPr/>
          <a:lstStyle/>
          <a:p>
            <a:pPr algn="l"/>
            <a:r>
              <a:rPr lang="en-US" dirty="0"/>
              <a:t> Yes, Silos… </a:t>
            </a:r>
          </a:p>
        </p:txBody>
      </p:sp>
      <p:sp>
        <p:nvSpPr>
          <p:cNvPr id="3" name="Content Placeholder 2">
            <a:extLst>
              <a:ext uri="{FF2B5EF4-FFF2-40B4-BE49-F238E27FC236}">
                <a16:creationId xmlns:a16="http://schemas.microsoft.com/office/drawing/2014/main" id="{FA50371E-D48E-431B-A4FB-BBB1E13117A4}"/>
              </a:ext>
            </a:extLst>
          </p:cNvPr>
          <p:cNvSpPr>
            <a:spLocks noGrp="1"/>
          </p:cNvSpPr>
          <p:nvPr>
            <p:ph idx="1"/>
          </p:nvPr>
        </p:nvSpPr>
        <p:spPr>
          <a:xfrm>
            <a:off x="563106" y="1112004"/>
            <a:ext cx="8077200" cy="5107656"/>
          </a:xfrm>
        </p:spPr>
        <p:txBody>
          <a:bodyPr/>
          <a:lstStyle/>
          <a:p>
            <a:pPr marL="457200" indent="-457200">
              <a:buClr>
                <a:srgbClr val="A11801"/>
              </a:buClr>
              <a:buSzPct val="137000"/>
              <a:buFont typeface="Arial" panose="020B0604020202020204" pitchFamily="34" charset="0"/>
              <a:buChar char="•"/>
            </a:pPr>
            <a:r>
              <a:rPr lang="en-US" sz="2300" dirty="0">
                <a:solidFill>
                  <a:schemeClr val="tx1"/>
                </a:solidFill>
              </a:rPr>
              <a:t>By culture, income, and locale</a:t>
            </a:r>
          </a:p>
          <a:p>
            <a:pPr marL="457200" indent="-457200">
              <a:buClr>
                <a:srgbClr val="A11801"/>
              </a:buClr>
              <a:buSzPct val="137000"/>
              <a:buFont typeface="Arial" panose="020B0604020202020204" pitchFamily="34" charset="0"/>
              <a:buChar char="•"/>
            </a:pPr>
            <a:r>
              <a:rPr lang="en-US" sz="2300" dirty="0">
                <a:solidFill>
                  <a:schemeClr val="tx1"/>
                </a:solidFill>
              </a:rPr>
              <a:t>By scale and institutional perspective</a:t>
            </a:r>
          </a:p>
          <a:p>
            <a:pPr marL="457200" indent="-457200">
              <a:buClr>
                <a:srgbClr val="A11801"/>
              </a:buClr>
              <a:buSzPct val="137000"/>
              <a:buFont typeface="Arial" panose="020B0604020202020204" pitchFamily="34" charset="0"/>
              <a:buChar char="•"/>
            </a:pPr>
            <a:r>
              <a:rPr lang="en-US" sz="2300" dirty="0">
                <a:solidFill>
                  <a:schemeClr val="tx1"/>
                </a:solidFill>
              </a:rPr>
              <a:t>By legal or regional jurisdictions</a:t>
            </a:r>
          </a:p>
          <a:p>
            <a:pPr marL="457200" indent="-457200">
              <a:buClr>
                <a:srgbClr val="A11801"/>
              </a:buClr>
              <a:buSzPct val="137000"/>
              <a:buFont typeface="Arial" panose="020B0604020202020204" pitchFamily="34" charset="0"/>
              <a:buChar char="•"/>
            </a:pPr>
            <a:r>
              <a:rPr lang="en-US" sz="2300" dirty="0">
                <a:solidFill>
                  <a:schemeClr val="tx1"/>
                </a:solidFill>
              </a:rPr>
              <a:t>Also by discipline, job, or perceived opportunity (among many others). . .</a:t>
            </a:r>
          </a:p>
          <a:p>
            <a:pPr marL="457200" indent="-457200">
              <a:buClr>
                <a:srgbClr val="A11801"/>
              </a:buClr>
              <a:buSzPct val="137000"/>
              <a:buFont typeface="Arial" panose="020B0604020202020204" pitchFamily="34" charset="0"/>
              <a:buChar char="•"/>
            </a:pPr>
            <a:r>
              <a:rPr lang="en-US" sz="2300" dirty="0">
                <a:solidFill>
                  <a:schemeClr val="tx1"/>
                </a:solidFill>
              </a:rPr>
              <a:t>All underscoring the need for better dialogue and interaction that stimulates imagination, and that builds trust, all with a more appropriate common understanding of the “energy/resource imperative.” </a:t>
            </a:r>
          </a:p>
          <a:p>
            <a:pPr marL="457200" indent="-457200">
              <a:buClr>
                <a:srgbClr val="A11801"/>
              </a:buClr>
              <a:buSzPct val="137000"/>
              <a:buFont typeface="Arial" panose="020B0604020202020204" pitchFamily="34" charset="0"/>
              <a:buChar char="•"/>
            </a:pPr>
            <a:r>
              <a:rPr lang="en-US" sz="2300" dirty="0">
                <a:solidFill>
                  <a:schemeClr val="tx1"/>
                </a:solidFill>
              </a:rPr>
              <a:t>And with some of the beginnings of this discussion, I want to acknowledge my colleagues with IIASA and RITE, and all participants in a 3 day deep-dive workshop, as we began a badly-needed collaboration and dialogue!</a:t>
            </a:r>
          </a:p>
        </p:txBody>
      </p:sp>
      <p:sp>
        <p:nvSpPr>
          <p:cNvPr id="4" name="Slide Number Placeholder 3">
            <a:extLst>
              <a:ext uri="{FF2B5EF4-FFF2-40B4-BE49-F238E27FC236}">
                <a16:creationId xmlns:a16="http://schemas.microsoft.com/office/drawing/2014/main" id="{723E4ADB-8230-4ED5-95EB-EFE1BED828B6}"/>
              </a:ext>
            </a:extLst>
          </p:cNvPr>
          <p:cNvSpPr>
            <a:spLocks noGrp="1"/>
          </p:cNvSpPr>
          <p:nvPr>
            <p:ph type="sldNum" sz="quarter" idx="4"/>
          </p:nvPr>
        </p:nvSpPr>
        <p:spPr/>
        <p:txBody>
          <a:bodyPr/>
          <a:lstStyle/>
          <a:p>
            <a:pPr>
              <a:defRPr/>
            </a:pPr>
            <a:fld id="{61D36AA1-C76B-46EF-A05C-B330D9E4862B}" type="slidenum">
              <a:rPr lang="en-US" smtClean="0"/>
              <a:pPr>
                <a:defRPr/>
              </a:pPr>
              <a:t>5</a:t>
            </a:fld>
            <a:endParaRPr lang="en-US"/>
          </a:p>
        </p:txBody>
      </p:sp>
      <p:sp>
        <p:nvSpPr>
          <p:cNvPr id="5" name="Title 1">
            <a:extLst>
              <a:ext uri="{FF2B5EF4-FFF2-40B4-BE49-F238E27FC236}">
                <a16:creationId xmlns:a16="http://schemas.microsoft.com/office/drawing/2014/main" id="{F7E1FD52-882F-4CBC-BF9D-68D3CA115F7F}"/>
              </a:ext>
            </a:extLst>
          </p:cNvPr>
          <p:cNvSpPr txBox="1">
            <a:spLocks/>
          </p:cNvSpPr>
          <p:nvPr/>
        </p:nvSpPr>
        <p:spPr bwMode="auto">
          <a:xfrm>
            <a:off x="865326" y="479166"/>
            <a:ext cx="7924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b="1">
                <a:solidFill>
                  <a:srgbClr val="002060"/>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rgbClr val="323232"/>
                </a:solidFill>
                <a:latin typeface="Arial" charset="0"/>
                <a:ea typeface="Osaka" pitchFamily="-96" charset="-128"/>
              </a:defRPr>
            </a:lvl2pPr>
            <a:lvl3pPr algn="l" rtl="0" eaLnBrk="0" fontAlgn="base" hangingPunct="0">
              <a:spcBef>
                <a:spcPct val="0"/>
              </a:spcBef>
              <a:spcAft>
                <a:spcPct val="0"/>
              </a:spcAft>
              <a:defRPr sz="3600" b="1">
                <a:solidFill>
                  <a:srgbClr val="323232"/>
                </a:solidFill>
                <a:latin typeface="Arial" charset="0"/>
                <a:ea typeface="Osaka" pitchFamily="-96" charset="-128"/>
              </a:defRPr>
            </a:lvl3pPr>
            <a:lvl4pPr algn="l" rtl="0" eaLnBrk="0" fontAlgn="base" hangingPunct="0">
              <a:spcBef>
                <a:spcPct val="0"/>
              </a:spcBef>
              <a:spcAft>
                <a:spcPct val="0"/>
              </a:spcAft>
              <a:defRPr sz="3600" b="1">
                <a:solidFill>
                  <a:srgbClr val="323232"/>
                </a:solidFill>
                <a:latin typeface="Arial" charset="0"/>
                <a:ea typeface="Osaka" pitchFamily="-96" charset="-128"/>
              </a:defRPr>
            </a:lvl4pPr>
            <a:lvl5pPr algn="l" rtl="0" eaLnBrk="0" fontAlgn="base" hangingPunct="0">
              <a:spcBef>
                <a:spcPct val="0"/>
              </a:spcBef>
              <a:spcAft>
                <a:spcPct val="0"/>
              </a:spcAft>
              <a:defRPr sz="3600" b="1">
                <a:solidFill>
                  <a:srgbClr val="323232"/>
                </a:solidFill>
                <a:latin typeface="Arial" charset="0"/>
                <a:ea typeface="Osaka" pitchFamily="-96" charset="-128"/>
              </a:defRPr>
            </a:lvl5pPr>
            <a:lvl6pPr marL="457200" algn="l" rtl="0" fontAlgn="base">
              <a:spcBef>
                <a:spcPct val="0"/>
              </a:spcBef>
              <a:spcAft>
                <a:spcPct val="0"/>
              </a:spcAft>
              <a:defRPr sz="3600" b="1">
                <a:solidFill>
                  <a:srgbClr val="323232"/>
                </a:solidFill>
                <a:latin typeface="Arial" charset="0"/>
                <a:ea typeface="Osaka" pitchFamily="-96" charset="-128"/>
              </a:defRPr>
            </a:lvl6pPr>
            <a:lvl7pPr marL="914400" algn="l" rtl="0" fontAlgn="base">
              <a:spcBef>
                <a:spcPct val="0"/>
              </a:spcBef>
              <a:spcAft>
                <a:spcPct val="0"/>
              </a:spcAft>
              <a:defRPr sz="3600" b="1">
                <a:solidFill>
                  <a:srgbClr val="323232"/>
                </a:solidFill>
                <a:latin typeface="Arial" charset="0"/>
                <a:ea typeface="Osaka" pitchFamily="-96" charset="-128"/>
              </a:defRPr>
            </a:lvl7pPr>
            <a:lvl8pPr marL="1371600" algn="l" rtl="0" fontAlgn="base">
              <a:spcBef>
                <a:spcPct val="0"/>
              </a:spcBef>
              <a:spcAft>
                <a:spcPct val="0"/>
              </a:spcAft>
              <a:defRPr sz="3600" b="1">
                <a:solidFill>
                  <a:srgbClr val="323232"/>
                </a:solidFill>
                <a:latin typeface="Arial" charset="0"/>
                <a:ea typeface="Osaka" pitchFamily="-96" charset="-128"/>
              </a:defRPr>
            </a:lvl8pPr>
            <a:lvl9pPr marL="1828800" algn="l" rtl="0" fontAlgn="base">
              <a:spcBef>
                <a:spcPct val="0"/>
              </a:spcBef>
              <a:spcAft>
                <a:spcPct val="0"/>
              </a:spcAft>
              <a:defRPr sz="3600" b="1">
                <a:solidFill>
                  <a:srgbClr val="323232"/>
                </a:solidFill>
                <a:latin typeface="Arial" charset="0"/>
                <a:ea typeface="Osaka" pitchFamily="-96" charset="-128"/>
              </a:defRPr>
            </a:lvl9pPr>
          </a:lstStyle>
          <a:p>
            <a:r>
              <a:rPr lang="en-US" kern="0" dirty="0"/>
              <a:t>                  Rooted in many contexts</a:t>
            </a:r>
          </a:p>
        </p:txBody>
      </p:sp>
    </p:spTree>
    <p:extLst>
      <p:ext uri="{BB962C8B-B14F-4D97-AF65-F5344CB8AC3E}">
        <p14:creationId xmlns:p14="http://schemas.microsoft.com/office/powerpoint/2010/main" val="55075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26B8-B2D9-4331-824D-D71D95F87FB3}"/>
              </a:ext>
            </a:extLst>
          </p:cNvPr>
          <p:cNvSpPr>
            <a:spLocks noGrp="1"/>
          </p:cNvSpPr>
          <p:nvPr>
            <p:ph type="title"/>
          </p:nvPr>
        </p:nvSpPr>
        <p:spPr>
          <a:xfrm>
            <a:off x="762000" y="457200"/>
            <a:ext cx="7924800" cy="1143000"/>
          </a:xfrm>
        </p:spPr>
        <p:txBody>
          <a:bodyPr/>
          <a:lstStyle/>
          <a:p>
            <a:r>
              <a:rPr lang="en-US" dirty="0"/>
              <a:t>Three Big Takeaways of Rethinking Energy Demand in Nara, Japan</a:t>
            </a:r>
          </a:p>
        </p:txBody>
      </p:sp>
      <p:sp>
        <p:nvSpPr>
          <p:cNvPr id="3" name="Content Placeholder 2">
            <a:extLst>
              <a:ext uri="{FF2B5EF4-FFF2-40B4-BE49-F238E27FC236}">
                <a16:creationId xmlns:a16="http://schemas.microsoft.com/office/drawing/2014/main" id="{2F086338-CCA3-4839-9B87-0E2766135799}"/>
              </a:ext>
            </a:extLst>
          </p:cNvPr>
          <p:cNvSpPr>
            <a:spLocks noGrp="1"/>
          </p:cNvSpPr>
          <p:nvPr>
            <p:ph idx="1"/>
          </p:nvPr>
        </p:nvSpPr>
        <p:spPr>
          <a:xfrm>
            <a:off x="533400" y="1752600"/>
            <a:ext cx="7924800" cy="4114800"/>
          </a:xfrm>
        </p:spPr>
        <p:txBody>
          <a:bodyPr/>
          <a:lstStyle/>
          <a:p>
            <a:pPr marL="457200" indent="-457200">
              <a:buClr>
                <a:srgbClr val="B93107"/>
              </a:buClr>
              <a:buSzPct val="137000"/>
              <a:buFont typeface="Arial" panose="020B0604020202020204" pitchFamily="34" charset="0"/>
              <a:buChar char="•"/>
            </a:pPr>
            <a:r>
              <a:rPr lang="en-US" sz="2700" dirty="0"/>
              <a:t>Strong need for new metrics and insights to really understand our social, economic, and environmental well-being – other than GDP.</a:t>
            </a:r>
          </a:p>
          <a:p>
            <a:pPr marL="457200" indent="-457200">
              <a:buClr>
                <a:srgbClr val="B93107"/>
              </a:buClr>
              <a:buSzPct val="137000"/>
              <a:buFont typeface="Arial" panose="020B0604020202020204" pitchFamily="34" charset="0"/>
              <a:buChar char="•"/>
            </a:pPr>
            <a:r>
              <a:rPr lang="en-US" sz="2700" dirty="0"/>
              <a:t>Given the above, a social-economic imperative of moving from merely “energy efficiency” and “renewable resources” to building greater </a:t>
            </a:r>
            <a:r>
              <a:rPr lang="en-US" sz="2700" b="1" i="1" dirty="0">
                <a:solidFill>
                  <a:srgbClr val="002060"/>
                </a:solidFill>
              </a:rPr>
              <a:t>Energy and Resource Productivity.</a:t>
            </a:r>
          </a:p>
          <a:p>
            <a:pPr marL="457200" indent="-457200">
              <a:buClr>
                <a:srgbClr val="B93107"/>
              </a:buClr>
              <a:buSzPct val="137000"/>
              <a:buFont typeface="Arial" panose="020B0604020202020204" pitchFamily="34" charset="0"/>
              <a:buChar char="•"/>
            </a:pPr>
            <a:r>
              <a:rPr lang="en-US" sz="2700" dirty="0"/>
              <a:t>The social, cultural, and behavioral elements must be among the key solutions to a healthy climate and a robust and sustainable economy.</a:t>
            </a:r>
          </a:p>
          <a:p>
            <a:pPr marL="457200" indent="-457200">
              <a:buClr>
                <a:srgbClr val="B93107"/>
              </a:buClr>
              <a:buSzPct val="137000"/>
              <a:buFont typeface="Arial" panose="020B0604020202020204" pitchFamily="34" charset="0"/>
              <a:buChar char="•"/>
            </a:pPr>
            <a:endParaRPr lang="en-US" sz="2700" dirty="0"/>
          </a:p>
        </p:txBody>
      </p:sp>
      <p:sp>
        <p:nvSpPr>
          <p:cNvPr id="4" name="Slide Number Placeholder 3">
            <a:extLst>
              <a:ext uri="{FF2B5EF4-FFF2-40B4-BE49-F238E27FC236}">
                <a16:creationId xmlns:a16="http://schemas.microsoft.com/office/drawing/2014/main" id="{D9389D8B-7903-4959-8D7E-F1156229BC39}"/>
              </a:ext>
            </a:extLst>
          </p:cNvPr>
          <p:cNvSpPr>
            <a:spLocks noGrp="1"/>
          </p:cNvSpPr>
          <p:nvPr>
            <p:ph type="sldNum" sz="quarter" idx="4"/>
          </p:nvPr>
        </p:nvSpPr>
        <p:spPr/>
        <p:txBody>
          <a:bodyPr/>
          <a:lstStyle/>
          <a:p>
            <a:pPr>
              <a:defRPr/>
            </a:pPr>
            <a:fld id="{61D36AA1-C76B-46EF-A05C-B330D9E4862B}" type="slidenum">
              <a:rPr lang="en-US" smtClean="0"/>
              <a:pPr>
                <a:defRPr/>
              </a:pPr>
              <a:t>6</a:t>
            </a:fld>
            <a:endParaRPr lang="en-US"/>
          </a:p>
        </p:txBody>
      </p:sp>
    </p:spTree>
    <p:extLst>
      <p:ext uri="{BB962C8B-B14F-4D97-AF65-F5344CB8AC3E}">
        <p14:creationId xmlns:p14="http://schemas.microsoft.com/office/powerpoint/2010/main" val="165665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53D51-EF14-45DB-89B6-B8EA79F9ABA7}"/>
              </a:ext>
            </a:extLst>
          </p:cNvPr>
          <p:cNvSpPr>
            <a:spLocks noGrp="1"/>
          </p:cNvSpPr>
          <p:nvPr>
            <p:ph type="sldNum" sz="quarter" idx="4"/>
          </p:nvPr>
        </p:nvSpPr>
        <p:spPr/>
        <p:txBody>
          <a:bodyPr/>
          <a:lstStyle/>
          <a:p>
            <a:pPr>
              <a:defRPr/>
            </a:pPr>
            <a:fld id="{61D36AA1-C76B-46EF-A05C-B330D9E4862B}" type="slidenum">
              <a:rPr lang="en-US" smtClean="0"/>
              <a:pPr>
                <a:defRPr/>
              </a:pPr>
              <a:t>7</a:t>
            </a:fld>
            <a:endParaRPr lang="en-US"/>
          </a:p>
        </p:txBody>
      </p:sp>
      <p:sp>
        <p:nvSpPr>
          <p:cNvPr id="3" name="Text Box 4">
            <a:extLst>
              <a:ext uri="{FF2B5EF4-FFF2-40B4-BE49-F238E27FC236}">
                <a16:creationId xmlns:a16="http://schemas.microsoft.com/office/drawing/2014/main" id="{D7EFB0AB-7AEE-41D6-92FD-C3B98A81E5BE}"/>
              </a:ext>
            </a:extLst>
          </p:cNvPr>
          <p:cNvSpPr txBox="1">
            <a:spLocks noChangeArrowheads="1"/>
          </p:cNvSpPr>
          <p:nvPr/>
        </p:nvSpPr>
        <p:spPr bwMode="auto">
          <a:xfrm>
            <a:off x="1744973" y="1995488"/>
            <a:ext cx="5673348" cy="2308324"/>
          </a:xfrm>
          <a:prstGeom prst="rect">
            <a:avLst/>
          </a:prstGeom>
          <a:noFill/>
          <a:ln w="9525">
            <a:noFill/>
            <a:miter lim="800000"/>
            <a:headEnd/>
            <a:tailEnd/>
          </a:ln>
          <a:effectLst/>
        </p:spPr>
        <p:txBody>
          <a:bodyPr wrap="none">
            <a:spAutoFit/>
          </a:bodyPr>
          <a:lstStyle/>
          <a:p>
            <a:pPr algn="ctr"/>
            <a:r>
              <a:rPr lang="en-US" sz="4800" b="1" dirty="0">
                <a:solidFill>
                  <a:srgbClr val="C00000"/>
                </a:solidFill>
                <a:effectLst>
                  <a:outerShdw blurRad="38100" dist="38100" dir="2700000" algn="tl">
                    <a:srgbClr val="000000">
                      <a:alpha val="43137"/>
                    </a:srgbClr>
                  </a:outerShdw>
                </a:effectLst>
                <a:ea typeface="MS PGothic" pitchFamily="34" charset="-128"/>
              </a:rPr>
              <a:t>$4,010,120,735,147</a:t>
            </a:r>
          </a:p>
          <a:p>
            <a:pPr algn="ctr"/>
            <a:endParaRPr lang="en-US" sz="4800" b="1" dirty="0">
              <a:solidFill>
                <a:srgbClr val="C00000"/>
              </a:solidFill>
              <a:effectLst>
                <a:outerShdw blurRad="38100" dist="38100" dir="2700000" algn="tl">
                  <a:srgbClr val="000000">
                    <a:alpha val="43137"/>
                  </a:srgbClr>
                </a:outerShdw>
              </a:effectLst>
              <a:ea typeface="MS PGothic" pitchFamily="34" charset="-128"/>
            </a:endParaRPr>
          </a:p>
          <a:p>
            <a:pPr algn="ctr"/>
            <a:endParaRPr lang="en-US" sz="4800" b="1" dirty="0">
              <a:solidFill>
                <a:srgbClr val="C00000"/>
              </a:solidFill>
              <a:effectLst>
                <a:outerShdw blurRad="38100" dist="38100" dir="2700000" algn="tl">
                  <a:srgbClr val="000000">
                    <a:alpha val="43137"/>
                  </a:srgbClr>
                </a:outerShdw>
              </a:effectLst>
              <a:ea typeface="MS PGothic" pitchFamily="34" charset="-128"/>
            </a:endParaRPr>
          </a:p>
        </p:txBody>
      </p:sp>
      <p:sp>
        <p:nvSpPr>
          <p:cNvPr id="4" name="Text Box 5">
            <a:extLst>
              <a:ext uri="{FF2B5EF4-FFF2-40B4-BE49-F238E27FC236}">
                <a16:creationId xmlns:a16="http://schemas.microsoft.com/office/drawing/2014/main" id="{D32A4AB3-84B3-42CA-857E-B6F26ECE43BD}"/>
              </a:ext>
            </a:extLst>
          </p:cNvPr>
          <p:cNvSpPr txBox="1">
            <a:spLocks noChangeArrowheads="1"/>
          </p:cNvSpPr>
          <p:nvPr/>
        </p:nvSpPr>
        <p:spPr bwMode="auto">
          <a:xfrm>
            <a:off x="632739" y="2947116"/>
            <a:ext cx="7848600" cy="1938992"/>
          </a:xfrm>
          <a:prstGeom prst="rect">
            <a:avLst/>
          </a:prstGeom>
          <a:noFill/>
          <a:ln w="9525">
            <a:noFill/>
            <a:miter lim="800000"/>
            <a:headEnd/>
            <a:tailEnd/>
          </a:ln>
        </p:spPr>
        <p:txBody>
          <a:bodyPr wrap="square">
            <a:spAutoFit/>
          </a:bodyPr>
          <a:lstStyle/>
          <a:p>
            <a:pPr algn="ctr"/>
            <a:r>
              <a:rPr lang="en-US" sz="2400" b="1" i="1" dirty="0">
                <a:solidFill>
                  <a:srgbClr val="002060"/>
                </a:solidFill>
                <a:ea typeface="MS PGothic" pitchFamily="34" charset="-128"/>
              </a:rPr>
              <a:t>My working estimate of the cumulative lost energy bill savings in the U.S. economy since the 1992 Rio Summit by </a:t>
            </a:r>
            <a:r>
              <a:rPr lang="en-US" sz="2400" b="1" i="1" u="sng" dirty="0">
                <a:solidFill>
                  <a:srgbClr val="002060"/>
                </a:solidFill>
                <a:ea typeface="MS PGothic" pitchFamily="34" charset="-128"/>
              </a:rPr>
              <a:t>not</a:t>
            </a:r>
            <a:r>
              <a:rPr lang="en-US" sz="2400" b="1" i="1" dirty="0">
                <a:solidFill>
                  <a:srgbClr val="002060"/>
                </a:solidFill>
                <a:ea typeface="MS PGothic" pitchFamily="34" charset="-128"/>
              </a:rPr>
              <a:t> adopting smart energy policies averaging 3% energy productivity gains per year!</a:t>
            </a:r>
          </a:p>
          <a:p>
            <a:pPr algn="ctr"/>
            <a:endParaRPr lang="en-US" sz="2400" b="1" i="1" dirty="0">
              <a:solidFill>
                <a:srgbClr val="002060"/>
              </a:solidFill>
              <a:ea typeface="MS PGothic" pitchFamily="34" charset="-128"/>
            </a:endParaRPr>
          </a:p>
        </p:txBody>
      </p:sp>
      <p:sp>
        <p:nvSpPr>
          <p:cNvPr id="5" name="Text Box 6">
            <a:extLst>
              <a:ext uri="{FF2B5EF4-FFF2-40B4-BE49-F238E27FC236}">
                <a16:creationId xmlns:a16="http://schemas.microsoft.com/office/drawing/2014/main" id="{0592CB9D-632D-4036-976E-D5F66008FD5B}"/>
              </a:ext>
            </a:extLst>
          </p:cNvPr>
          <p:cNvSpPr txBox="1">
            <a:spLocks noChangeArrowheads="1"/>
          </p:cNvSpPr>
          <p:nvPr/>
        </p:nvSpPr>
        <p:spPr bwMode="auto">
          <a:xfrm>
            <a:off x="1124922" y="4655403"/>
            <a:ext cx="6934200" cy="830997"/>
          </a:xfrm>
          <a:prstGeom prst="rect">
            <a:avLst/>
          </a:prstGeom>
          <a:noFill/>
          <a:ln w="9525">
            <a:noFill/>
            <a:miter lim="800000"/>
            <a:headEnd/>
            <a:tailEnd/>
          </a:ln>
        </p:spPr>
        <p:txBody>
          <a:bodyPr wrap="square">
            <a:spAutoFit/>
          </a:bodyPr>
          <a:lstStyle/>
          <a:p>
            <a:pPr algn="ctr"/>
            <a:r>
              <a:rPr lang="en-US" sz="2400" b="1" i="1" dirty="0">
                <a:solidFill>
                  <a:srgbClr val="002060"/>
                </a:solidFill>
                <a:ea typeface="MS PGothic" pitchFamily="34" charset="-128"/>
              </a:rPr>
              <a:t>As of about 3:00 PM EST January 11, 2019. . .</a:t>
            </a:r>
          </a:p>
          <a:p>
            <a:pPr algn="ctr"/>
            <a:endParaRPr lang="en-US" sz="2400" dirty="0">
              <a:solidFill>
                <a:srgbClr val="002060"/>
              </a:solidFill>
              <a:latin typeface="Times New Roman" pitchFamily="18" charset="0"/>
              <a:ea typeface="MS PGothic" pitchFamily="34" charset="-128"/>
            </a:endParaRPr>
          </a:p>
        </p:txBody>
      </p:sp>
      <p:sp>
        <p:nvSpPr>
          <p:cNvPr id="6" name="Rectangle 5">
            <a:extLst>
              <a:ext uri="{FF2B5EF4-FFF2-40B4-BE49-F238E27FC236}">
                <a16:creationId xmlns:a16="http://schemas.microsoft.com/office/drawing/2014/main" id="{1C46F2D0-0555-45D6-8ED7-415A29D092C6}"/>
              </a:ext>
            </a:extLst>
          </p:cNvPr>
          <p:cNvSpPr>
            <a:spLocks noChangeArrowheads="1"/>
          </p:cNvSpPr>
          <p:nvPr/>
        </p:nvSpPr>
        <p:spPr bwMode="auto">
          <a:xfrm>
            <a:off x="431442" y="1066800"/>
            <a:ext cx="8305800" cy="838200"/>
          </a:xfrm>
          <a:prstGeom prst="rect">
            <a:avLst/>
          </a:prstGeom>
          <a:noFill/>
          <a:ln w="9525">
            <a:noFill/>
            <a:miter lim="800000"/>
            <a:headEnd/>
            <a:tailEnd/>
          </a:ln>
          <a:effectLst/>
        </p:spPr>
        <p:txBody>
          <a:bodyPr anchor="ctr"/>
          <a:lstStyle/>
          <a:p>
            <a:pPr algn="ctr"/>
            <a:r>
              <a:rPr lang="en-US" sz="4800" b="1" dirty="0">
                <a:solidFill>
                  <a:srgbClr val="002060"/>
                </a:solidFill>
                <a:effectLst>
                  <a:outerShdw blurRad="38100" dist="38100" dir="2700000" algn="tl">
                    <a:srgbClr val="000000">
                      <a:alpha val="43137"/>
                    </a:srgbClr>
                  </a:outerShdw>
                </a:effectLst>
                <a:latin typeface="Arial" pitchFamily="34" charset="0"/>
              </a:rPr>
              <a:t>What is. . .</a:t>
            </a:r>
          </a:p>
        </p:txBody>
      </p:sp>
    </p:spTree>
    <p:extLst>
      <p:ext uri="{BB962C8B-B14F-4D97-AF65-F5344CB8AC3E}">
        <p14:creationId xmlns:p14="http://schemas.microsoft.com/office/powerpoint/2010/main" val="358008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1065-9D1C-4321-80A4-957D60E8E224}"/>
              </a:ext>
            </a:extLst>
          </p:cNvPr>
          <p:cNvSpPr>
            <a:spLocks noGrp="1"/>
          </p:cNvSpPr>
          <p:nvPr>
            <p:ph type="title"/>
          </p:nvPr>
        </p:nvSpPr>
        <p:spPr>
          <a:xfrm>
            <a:off x="304800" y="609600"/>
            <a:ext cx="8610599" cy="1143000"/>
          </a:xfrm>
        </p:spPr>
        <p:txBody>
          <a:bodyPr/>
          <a:lstStyle/>
          <a:p>
            <a:r>
              <a:rPr lang="en-US" sz="3100" dirty="0"/>
              <a:t>Quintessential Sextet for a Robust and Sustainable Social/Economic Well-Being</a:t>
            </a:r>
          </a:p>
        </p:txBody>
      </p:sp>
      <p:sp>
        <p:nvSpPr>
          <p:cNvPr id="3" name="Content Placeholder 2">
            <a:extLst>
              <a:ext uri="{FF2B5EF4-FFF2-40B4-BE49-F238E27FC236}">
                <a16:creationId xmlns:a16="http://schemas.microsoft.com/office/drawing/2014/main" id="{3F947E8B-C0F4-4D24-A711-BB0B5BE06825}"/>
              </a:ext>
            </a:extLst>
          </p:cNvPr>
          <p:cNvSpPr>
            <a:spLocks noGrp="1"/>
          </p:cNvSpPr>
          <p:nvPr>
            <p:ph idx="1"/>
          </p:nvPr>
        </p:nvSpPr>
        <p:spPr>
          <a:xfrm>
            <a:off x="762000" y="1752600"/>
            <a:ext cx="7924800" cy="4114800"/>
          </a:xfrm>
        </p:spPr>
        <p:txBody>
          <a:bodyPr/>
          <a:lstStyle/>
          <a:p>
            <a:pPr marL="457200" indent="-457200">
              <a:buClr>
                <a:srgbClr val="C00000"/>
              </a:buClr>
              <a:buSzPct val="130000"/>
              <a:buFont typeface="Arial" panose="020B0604020202020204" pitchFamily="34" charset="0"/>
              <a:buChar char="•"/>
            </a:pPr>
            <a:r>
              <a:rPr lang="en-US" sz="2800" dirty="0"/>
              <a:t>Breaking out of our many silos with renewed trust and a shared vision</a:t>
            </a:r>
          </a:p>
          <a:p>
            <a:pPr marL="457200" indent="-457200">
              <a:buClr>
                <a:srgbClr val="C00000"/>
              </a:buClr>
              <a:buSzPct val="130000"/>
              <a:buFont typeface="Arial" panose="020B0604020202020204" pitchFamily="34" charset="0"/>
              <a:buChar char="•"/>
            </a:pPr>
            <a:r>
              <a:rPr lang="en-US" sz="2800" dirty="0"/>
              <a:t>Negative emissions capacity</a:t>
            </a:r>
          </a:p>
          <a:p>
            <a:pPr marL="457200" indent="-457200">
              <a:buClr>
                <a:srgbClr val="C00000"/>
              </a:buClr>
              <a:buSzPct val="130000"/>
              <a:buFont typeface="Arial" panose="020B0604020202020204" pitchFamily="34" charset="0"/>
              <a:buChar char="•"/>
            </a:pPr>
            <a:r>
              <a:rPr lang="en-US" sz="2800" dirty="0"/>
              <a:t>Greater resource and energy productivity</a:t>
            </a:r>
          </a:p>
          <a:p>
            <a:pPr marL="457200" indent="-457200">
              <a:buClr>
                <a:srgbClr val="C00000"/>
              </a:buClr>
              <a:buSzPct val="130000"/>
              <a:buFont typeface="Arial" panose="020B0604020202020204" pitchFamily="34" charset="0"/>
              <a:buChar char="•"/>
            </a:pPr>
            <a:r>
              <a:rPr lang="en-US" sz="2800" dirty="0"/>
              <a:t>Renewable energy systems and technologies</a:t>
            </a:r>
          </a:p>
          <a:p>
            <a:pPr marL="457200" indent="-457200">
              <a:buClr>
                <a:srgbClr val="C00000"/>
              </a:buClr>
              <a:buSzPct val="130000"/>
              <a:buFont typeface="Arial" panose="020B0604020202020204" pitchFamily="34" charset="0"/>
              <a:buChar char="•"/>
            </a:pPr>
            <a:r>
              <a:rPr lang="en-US" sz="2800" dirty="0"/>
              <a:t>Storage of information, energy, and resources</a:t>
            </a:r>
          </a:p>
          <a:p>
            <a:pPr marL="457200" indent="-457200">
              <a:buClr>
                <a:srgbClr val="C00000"/>
              </a:buClr>
              <a:buSzPct val="130000"/>
              <a:buFont typeface="Arial" panose="020B0604020202020204" pitchFamily="34" charset="0"/>
              <a:buChar char="•"/>
            </a:pPr>
            <a:r>
              <a:rPr lang="en-US" sz="2800" dirty="0"/>
              <a:t>Information platform to manage the resources and to optimize their many possible outcomes</a:t>
            </a:r>
          </a:p>
        </p:txBody>
      </p:sp>
      <p:sp>
        <p:nvSpPr>
          <p:cNvPr id="4" name="Slide Number Placeholder 3">
            <a:extLst>
              <a:ext uri="{FF2B5EF4-FFF2-40B4-BE49-F238E27FC236}">
                <a16:creationId xmlns:a16="http://schemas.microsoft.com/office/drawing/2014/main" id="{17775C6D-EF47-4D23-B0F1-9A7A36420166}"/>
              </a:ext>
            </a:extLst>
          </p:cNvPr>
          <p:cNvSpPr>
            <a:spLocks noGrp="1"/>
          </p:cNvSpPr>
          <p:nvPr>
            <p:ph type="sldNum" sz="quarter" idx="4"/>
          </p:nvPr>
        </p:nvSpPr>
        <p:spPr/>
        <p:txBody>
          <a:bodyPr/>
          <a:lstStyle/>
          <a:p>
            <a:pPr>
              <a:defRPr/>
            </a:pPr>
            <a:fld id="{61D36AA1-C76B-46EF-A05C-B330D9E4862B}" type="slidenum">
              <a:rPr lang="en-US" smtClean="0"/>
              <a:pPr>
                <a:defRPr/>
              </a:pPr>
              <a:t>8</a:t>
            </a:fld>
            <a:endParaRPr lang="en-US"/>
          </a:p>
        </p:txBody>
      </p:sp>
      <p:sp>
        <p:nvSpPr>
          <p:cNvPr id="5" name="Text Box 10">
            <a:extLst>
              <a:ext uri="{FF2B5EF4-FFF2-40B4-BE49-F238E27FC236}">
                <a16:creationId xmlns:a16="http://schemas.microsoft.com/office/drawing/2014/main" id="{6A5CB17F-0F98-499F-9907-ECA19E8BE7C9}"/>
              </a:ext>
            </a:extLst>
          </p:cNvPr>
          <p:cNvSpPr txBox="1">
            <a:spLocks noChangeArrowheads="1"/>
          </p:cNvSpPr>
          <p:nvPr/>
        </p:nvSpPr>
        <p:spPr bwMode="auto">
          <a:xfrm>
            <a:off x="7733977" y="3047246"/>
            <a:ext cx="361950" cy="641350"/>
          </a:xfrm>
          <a:prstGeom prst="rect">
            <a:avLst/>
          </a:prstGeom>
          <a:noFill/>
          <a:ln w="9525" algn="ctr">
            <a:noFill/>
            <a:miter lim="800000"/>
            <a:headEnd/>
            <a:tailEnd/>
          </a:ln>
          <a:effectLst/>
        </p:spPr>
        <p:txBody>
          <a:bodyPr wrap="square">
            <a:spAutoFit/>
          </a:bodyPr>
          <a:lstStyle/>
          <a:p>
            <a:pPr algn="ctr">
              <a:defRPr/>
            </a:pPr>
            <a:r>
              <a:rPr lang="en-US" sz="3600" b="1" dirty="0">
                <a:latin typeface="+mj-lt"/>
                <a:ea typeface="ＭＳ Ｐゴシック" pitchFamily="-128" charset="-128"/>
              </a:rPr>
              <a:t>*</a:t>
            </a:r>
          </a:p>
        </p:txBody>
      </p:sp>
      <p:sp>
        <p:nvSpPr>
          <p:cNvPr id="6" name="Text Box 11">
            <a:extLst>
              <a:ext uri="{FF2B5EF4-FFF2-40B4-BE49-F238E27FC236}">
                <a16:creationId xmlns:a16="http://schemas.microsoft.com/office/drawing/2014/main" id="{9F74703B-14AD-418B-8728-5DC6B8EDA4ED}"/>
              </a:ext>
            </a:extLst>
          </p:cNvPr>
          <p:cNvSpPr txBox="1">
            <a:spLocks noChangeArrowheads="1"/>
          </p:cNvSpPr>
          <p:nvPr/>
        </p:nvSpPr>
        <p:spPr bwMode="auto">
          <a:xfrm>
            <a:off x="1189494" y="5818148"/>
            <a:ext cx="5897106" cy="338554"/>
          </a:xfrm>
          <a:prstGeom prst="rect">
            <a:avLst/>
          </a:prstGeom>
          <a:noFill/>
          <a:ln w="9525" algn="ctr">
            <a:noFill/>
            <a:miter lim="800000"/>
            <a:headEnd/>
            <a:tailEnd/>
          </a:ln>
          <a:effectLst/>
        </p:spPr>
        <p:txBody>
          <a:bodyPr wrap="square">
            <a:spAutoFit/>
          </a:bodyPr>
          <a:lstStyle/>
          <a:p>
            <a:r>
              <a:rPr lang="en-US" sz="1600" b="1" dirty="0">
                <a:latin typeface="+mn-lt"/>
                <a:ea typeface="MS PGothic" pitchFamily="34" charset="-128"/>
              </a:rPr>
              <a:t>* The thing on which we will focus this talk here today. . . </a:t>
            </a:r>
          </a:p>
        </p:txBody>
      </p:sp>
    </p:spTree>
    <p:extLst>
      <p:ext uri="{BB962C8B-B14F-4D97-AF65-F5344CB8AC3E}">
        <p14:creationId xmlns:p14="http://schemas.microsoft.com/office/powerpoint/2010/main" val="78497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dissolv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mph" presetSubtype="2" fill="hold" nodeType="clickEffect">
                                  <p:stCondLst>
                                    <p:cond delay="0"/>
                                  </p:stCondLst>
                                  <p:childTnLst>
                                    <p:animClr clrSpc="rgb" dir="cw">
                                      <p:cBhvr override="childStyle">
                                        <p:cTn id="37" dur="2000" fill="hold"/>
                                        <p:tgtEl>
                                          <p:spTgt spid="3">
                                            <p:txEl>
                                              <p:pRg st="2" end="2"/>
                                            </p:txEl>
                                          </p:spTgt>
                                        </p:tgtEl>
                                        <p:attrNameLst>
                                          <p:attrName>style.color</p:attrName>
                                        </p:attrNameLst>
                                      </p:cBhvr>
                                      <p:to>
                                        <a:schemeClr val="accent2"/>
                                      </p:to>
                                    </p:animClr>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ACEEE_Presentation">
  <a:themeElements>
    <a:clrScheme name="ACEEE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CEEE_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96" charset="-128"/>
          </a:defRPr>
        </a:defPPr>
      </a:lstStyle>
    </a:lnDef>
  </a:objectDefaults>
  <a:extraClrSchemeLst>
    <a:extraClrScheme>
      <a:clrScheme name="ACEEE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EEE_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EEE_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EEE_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EEE_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EEE_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EEE_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EEE_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EEE_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EEE_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EEE_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EEE_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Osaka"/>
      <a:cs typeface=""/>
    </a:majorFont>
    <a:minorFont>
      <a:latin typeface="Helvetic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ACEEE_Presentation</Template>
  <TotalTime>143443</TotalTime>
  <Words>2492</Words>
  <Application>Microsoft Office PowerPoint</Application>
  <PresentationFormat>On-screen Show (4:3)</PresentationFormat>
  <Paragraphs>230</Paragraphs>
  <Slides>34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Helvetica</vt:lpstr>
      <vt:lpstr>Lucida Calligraphy</vt:lpstr>
      <vt:lpstr>Times New Roman</vt:lpstr>
      <vt:lpstr>Trebuchet MS</vt:lpstr>
      <vt:lpstr>ACEEE_Presentation</vt:lpstr>
      <vt:lpstr>John A. “Skip” Laitner  In Conversation with EESI and Colleagues   Rethinking Energy Demand    Washington, DC January 11, 2019 </vt:lpstr>
      <vt:lpstr>PowerPoint Presentation</vt:lpstr>
      <vt:lpstr>PowerPoint Presentation</vt:lpstr>
      <vt:lpstr>PowerPoint Presentation</vt:lpstr>
      <vt:lpstr>PowerPoint Presentation</vt:lpstr>
      <vt:lpstr> Yes, Silos… </vt:lpstr>
      <vt:lpstr>Three Big Takeaways of Rethinking Energy Demand in Nara, Japan</vt:lpstr>
      <vt:lpstr>PowerPoint Presentation</vt:lpstr>
      <vt:lpstr>Quintessential Sextet for a Robust and Sustainable Social/Economic Well-Being</vt:lpstr>
      <vt:lpstr>PowerPoint Presentation</vt:lpstr>
      <vt:lpstr>PowerPoint Presentation</vt:lpstr>
      <vt:lpstr>Growth of the U.S. Economy: Depending on the Way We Look at the Problem</vt:lpstr>
      <vt:lpstr>PowerPoint Presentation</vt:lpstr>
      <vt:lpstr>PowerPoint Presentation</vt:lpstr>
      <vt:lpstr>PowerPoint Presentation</vt:lpstr>
      <vt:lpstr>PowerPoint Presentation</vt:lpstr>
      <vt:lpstr>Three Intermediate Waste Perspectives</vt:lpstr>
      <vt:lpstr>(1) The Scale of Waste in the U.S.</vt:lpstr>
      <vt:lpstr>PowerPoint Presentation</vt:lpstr>
      <vt:lpstr>(3) Key Energy Linkages Which Impact Overall Energy Productivity</vt:lpstr>
      <vt:lpstr>PowerPoint Presentation</vt:lpstr>
      <vt:lpstr>PowerPoint Presentation</vt:lpstr>
      <vt:lpstr>PowerPoint Presentation</vt:lpstr>
      <vt:lpstr>PowerPoint Presentation</vt:lpstr>
      <vt:lpstr>Given That?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Skip Laitner</dc:creator>
  <cp:lastModifiedBy>Skip Laitner</cp:lastModifiedBy>
  <cp:revision>826</cp:revision>
  <dcterms:created xsi:type="dcterms:W3CDTF">2008-06-26T17:05:01Z</dcterms:created>
  <dcterms:modified xsi:type="dcterms:W3CDTF">2019-01-10T17:19:24Z</dcterms:modified>
</cp:coreProperties>
</file>