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79" r:id="rId1"/>
  </p:sldMasterIdLst>
  <p:notesMasterIdLst>
    <p:notesMasterId r:id="rId26"/>
  </p:notesMasterIdLst>
  <p:sldIdLst>
    <p:sldId id="319" r:id="rId2"/>
    <p:sldId id="634" r:id="rId3"/>
    <p:sldId id="635" r:id="rId4"/>
    <p:sldId id="626" r:id="rId5"/>
    <p:sldId id="629" r:id="rId6"/>
    <p:sldId id="628" r:id="rId7"/>
    <p:sldId id="623" r:id="rId8"/>
    <p:sldId id="630" r:id="rId9"/>
    <p:sldId id="614" r:id="rId10"/>
    <p:sldId id="625" r:id="rId11"/>
    <p:sldId id="616" r:id="rId12"/>
    <p:sldId id="613" r:id="rId13"/>
    <p:sldId id="605" r:id="rId14"/>
    <p:sldId id="615" r:id="rId15"/>
    <p:sldId id="610" r:id="rId16"/>
    <p:sldId id="622" r:id="rId17"/>
    <p:sldId id="636" r:id="rId18"/>
    <p:sldId id="581" r:id="rId19"/>
    <p:sldId id="633" r:id="rId20"/>
    <p:sldId id="637" r:id="rId21"/>
    <p:sldId id="543" r:id="rId22"/>
    <p:sldId id="638" r:id="rId23"/>
    <p:sldId id="598" r:id="rId24"/>
    <p:sldId id="446" r:id="rId2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5pPr>
    <a:lvl6pPr marL="2286000" algn="l" defTabSz="914400" rtl="0" eaLnBrk="1" latinLnBrk="0" hangingPunct="1">
      <a:defRPr sz="2400" kern="1200">
        <a:solidFill>
          <a:schemeClr val="tx1"/>
        </a:solidFill>
        <a:latin typeface="Arial" charset="0"/>
        <a:ea typeface="ヒラギノ角ゴ Pro W3" pitchFamily="-96" charset="-128"/>
        <a:cs typeface="+mn-cs"/>
      </a:defRPr>
    </a:lvl6pPr>
    <a:lvl7pPr marL="2743200" algn="l" defTabSz="914400" rtl="0" eaLnBrk="1" latinLnBrk="0" hangingPunct="1">
      <a:defRPr sz="2400" kern="1200">
        <a:solidFill>
          <a:schemeClr val="tx1"/>
        </a:solidFill>
        <a:latin typeface="Arial" charset="0"/>
        <a:ea typeface="ヒラギノ角ゴ Pro W3" pitchFamily="-96" charset="-128"/>
        <a:cs typeface="+mn-cs"/>
      </a:defRPr>
    </a:lvl7pPr>
    <a:lvl8pPr marL="3200400" algn="l" defTabSz="914400" rtl="0" eaLnBrk="1" latinLnBrk="0" hangingPunct="1">
      <a:defRPr sz="2400" kern="1200">
        <a:solidFill>
          <a:schemeClr val="tx1"/>
        </a:solidFill>
        <a:latin typeface="Arial" charset="0"/>
        <a:ea typeface="ヒラギノ角ゴ Pro W3" pitchFamily="-96" charset="-128"/>
        <a:cs typeface="+mn-cs"/>
      </a:defRPr>
    </a:lvl8pPr>
    <a:lvl9pPr marL="3657600" algn="l" defTabSz="914400" rtl="0" eaLnBrk="1" latinLnBrk="0" hangingPunct="1">
      <a:defRPr sz="2400" kern="1200">
        <a:solidFill>
          <a:schemeClr val="tx1"/>
        </a:solidFill>
        <a:latin typeface="Arial" charset="0"/>
        <a:ea typeface="ヒラギノ角ゴ Pro W3" pitchFamily="-9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3107"/>
    <a:srgbClr val="ED7D31"/>
    <a:srgbClr val="002060"/>
    <a:srgbClr val="323232"/>
    <a:srgbClr val="A11801"/>
    <a:srgbClr val="008000"/>
    <a:srgbClr val="595959"/>
    <a:srgbClr val="CC3399"/>
    <a:srgbClr val="D9D9D9"/>
    <a:srgbClr val="558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766" autoAdjust="0"/>
    <p:restoredTop sz="93725" autoAdjust="0"/>
  </p:normalViewPr>
  <p:slideViewPr>
    <p:cSldViewPr>
      <p:cViewPr varScale="1">
        <p:scale>
          <a:sx n="62" d="100"/>
          <a:sy n="62" d="100"/>
        </p:scale>
        <p:origin x="90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2558802745814952E-2"/>
          <c:y val="5.3549382716049365E-2"/>
          <c:w val="0.8657906824147269"/>
          <c:h val="0.80698551569943977"/>
        </c:manualLayout>
      </c:layout>
      <c:lineChart>
        <c:grouping val="standard"/>
        <c:varyColors val="0"/>
        <c:ser>
          <c:idx val="0"/>
          <c:order val="0"/>
          <c:tx>
            <c:strRef>
              <c:f>Sheet1!$A$2</c:f>
              <c:strCache>
                <c:ptCount val="1"/>
                <c:pt idx="0">
                  <c:v>Conventional Models of 1980s</c:v>
                </c:pt>
              </c:strCache>
            </c:strRef>
          </c:tx>
          <c:spPr>
            <a:ln w="31750">
              <a:solidFill>
                <a:srgbClr val="C0504D"/>
              </a:solidFill>
            </a:ln>
          </c:spPr>
          <c:marker>
            <c:symbol val="none"/>
          </c:marker>
          <c:cat>
            <c:strRef>
              <c:f>Sheet1!$B$1:$CD$1</c:f>
              <c:strCache>
                <c:ptCount val="8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1">
                  <c:v>2041</c:v>
                </c:pt>
                <c:pt idx="72">
                  <c:v>2042</c:v>
                </c:pt>
                <c:pt idx="73">
                  <c:v>2043</c:v>
                </c:pt>
                <c:pt idx="74">
                  <c:v>2044</c:v>
                </c:pt>
                <c:pt idx="75">
                  <c:v>2045</c:v>
                </c:pt>
                <c:pt idx="76">
                  <c:v>2046</c:v>
                </c:pt>
                <c:pt idx="77">
                  <c:v>2047</c:v>
                </c:pt>
                <c:pt idx="78">
                  <c:v>2048</c:v>
                </c:pt>
                <c:pt idx="79">
                  <c:v>2049</c:v>
                </c:pt>
                <c:pt idx="80">
                  <c:v>2050</c:v>
                </c:pt>
              </c:strCache>
            </c:strRef>
          </c:cat>
          <c:val>
            <c:numRef>
              <c:f>Sheet1!$B$2:$CD$2</c:f>
              <c:numCache>
                <c:formatCode>General</c:formatCode>
                <c:ptCount val="81"/>
                <c:pt idx="10">
                  <c:v>78.099999999999994</c:v>
                </c:pt>
                <c:pt idx="11">
                  <c:v>80.7</c:v>
                </c:pt>
                <c:pt idx="12">
                  <c:v>83.4</c:v>
                </c:pt>
                <c:pt idx="13">
                  <c:v>86.1</c:v>
                </c:pt>
                <c:pt idx="14">
                  <c:v>89</c:v>
                </c:pt>
                <c:pt idx="15">
                  <c:v>91.9</c:v>
                </c:pt>
                <c:pt idx="16">
                  <c:v>95</c:v>
                </c:pt>
                <c:pt idx="17">
                  <c:v>98.1</c:v>
                </c:pt>
                <c:pt idx="18">
                  <c:v>101.4</c:v>
                </c:pt>
                <c:pt idx="19">
                  <c:v>104.8</c:v>
                </c:pt>
                <c:pt idx="20">
                  <c:v>108.2</c:v>
                </c:pt>
                <c:pt idx="21">
                  <c:v>111.8</c:v>
                </c:pt>
                <c:pt idx="22">
                  <c:v>115.5</c:v>
                </c:pt>
                <c:pt idx="23">
                  <c:v>119.4</c:v>
                </c:pt>
                <c:pt idx="24">
                  <c:v>123.3</c:v>
                </c:pt>
                <c:pt idx="25">
                  <c:v>127.4</c:v>
                </c:pt>
                <c:pt idx="26">
                  <c:v>131.6</c:v>
                </c:pt>
                <c:pt idx="27">
                  <c:v>136</c:v>
                </c:pt>
                <c:pt idx="28">
                  <c:v>140.5</c:v>
                </c:pt>
                <c:pt idx="29">
                  <c:v>145.19999999999999</c:v>
                </c:pt>
                <c:pt idx="30">
                  <c:v>150</c:v>
                </c:pt>
              </c:numCache>
            </c:numRef>
          </c:val>
          <c:smooth val="0"/>
          <c:extLst>
            <c:ext xmlns:c16="http://schemas.microsoft.com/office/drawing/2014/chart" uri="{C3380CC4-5D6E-409C-BE32-E72D297353CC}">
              <c16:uniqueId val="{00000000-A79D-4628-8FA0-542F5EB21BE6}"/>
            </c:ext>
          </c:extLst>
        </c:ser>
        <c:ser>
          <c:idx val="1"/>
          <c:order val="1"/>
          <c:tx>
            <c:strRef>
              <c:f>Sheet1!$A$3</c:f>
              <c:strCache>
                <c:ptCount val="1"/>
                <c:pt idx="0">
                  <c:v>Low Future</c:v>
                </c:pt>
              </c:strCache>
            </c:strRef>
          </c:tx>
          <c:spPr>
            <a:ln w="31750">
              <a:solidFill>
                <a:srgbClr val="008000"/>
              </a:solidFill>
            </a:ln>
          </c:spPr>
          <c:marker>
            <c:symbol val="none"/>
          </c:marker>
          <c:cat>
            <c:strRef>
              <c:f>Sheet1!$B$1:$CD$1</c:f>
              <c:strCache>
                <c:ptCount val="8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1">
                  <c:v>2041</c:v>
                </c:pt>
                <c:pt idx="72">
                  <c:v>2042</c:v>
                </c:pt>
                <c:pt idx="73">
                  <c:v>2043</c:v>
                </c:pt>
                <c:pt idx="74">
                  <c:v>2044</c:v>
                </c:pt>
                <c:pt idx="75">
                  <c:v>2045</c:v>
                </c:pt>
                <c:pt idx="76">
                  <c:v>2046</c:v>
                </c:pt>
                <c:pt idx="77">
                  <c:v>2047</c:v>
                </c:pt>
                <c:pt idx="78">
                  <c:v>2048</c:v>
                </c:pt>
                <c:pt idx="79">
                  <c:v>2049</c:v>
                </c:pt>
                <c:pt idx="80">
                  <c:v>2050</c:v>
                </c:pt>
              </c:strCache>
            </c:strRef>
          </c:cat>
          <c:val>
            <c:numRef>
              <c:f>Sheet1!$B$3:$CD$3</c:f>
              <c:numCache>
                <c:formatCode>General</c:formatCode>
                <c:ptCount val="81"/>
                <c:pt idx="10">
                  <c:v>78.099999999999994</c:v>
                </c:pt>
                <c:pt idx="11">
                  <c:v>79.7</c:v>
                </c:pt>
                <c:pt idx="12">
                  <c:v>81.3</c:v>
                </c:pt>
                <c:pt idx="13">
                  <c:v>82.7</c:v>
                </c:pt>
                <c:pt idx="14">
                  <c:v>84</c:v>
                </c:pt>
                <c:pt idx="15">
                  <c:v>85.2</c:v>
                </c:pt>
                <c:pt idx="16">
                  <c:v>86.3</c:v>
                </c:pt>
                <c:pt idx="17">
                  <c:v>87.3</c:v>
                </c:pt>
                <c:pt idx="18">
                  <c:v>88.3</c:v>
                </c:pt>
                <c:pt idx="19">
                  <c:v>89.1</c:v>
                </c:pt>
                <c:pt idx="20">
                  <c:v>89.8</c:v>
                </c:pt>
                <c:pt idx="21">
                  <c:v>90.5</c:v>
                </c:pt>
                <c:pt idx="22">
                  <c:v>91.1</c:v>
                </c:pt>
                <c:pt idx="23">
                  <c:v>91.5</c:v>
                </c:pt>
                <c:pt idx="24">
                  <c:v>91.9</c:v>
                </c:pt>
                <c:pt idx="25">
                  <c:v>92.3</c:v>
                </c:pt>
                <c:pt idx="26">
                  <c:v>92.5</c:v>
                </c:pt>
                <c:pt idx="27">
                  <c:v>92.7</c:v>
                </c:pt>
                <c:pt idx="28">
                  <c:v>92.8</c:v>
                </c:pt>
                <c:pt idx="29">
                  <c:v>92.9</c:v>
                </c:pt>
                <c:pt idx="30">
                  <c:v>92.8</c:v>
                </c:pt>
                <c:pt idx="31">
                  <c:v>92.7</c:v>
                </c:pt>
                <c:pt idx="32">
                  <c:v>92.6</c:v>
                </c:pt>
                <c:pt idx="33">
                  <c:v>92.4</c:v>
                </c:pt>
                <c:pt idx="34">
                  <c:v>92.1</c:v>
                </c:pt>
                <c:pt idx="35">
                  <c:v>91.8</c:v>
                </c:pt>
                <c:pt idx="36">
                  <c:v>91.4</c:v>
                </c:pt>
                <c:pt idx="37">
                  <c:v>91</c:v>
                </c:pt>
                <c:pt idx="38">
                  <c:v>90.5</c:v>
                </c:pt>
                <c:pt idx="39">
                  <c:v>90</c:v>
                </c:pt>
                <c:pt idx="40">
                  <c:v>89.5</c:v>
                </c:pt>
                <c:pt idx="41">
                  <c:v>88.9</c:v>
                </c:pt>
                <c:pt idx="42">
                  <c:v>88.2</c:v>
                </c:pt>
                <c:pt idx="43">
                  <c:v>87.6</c:v>
                </c:pt>
                <c:pt idx="44">
                  <c:v>86.9</c:v>
                </c:pt>
                <c:pt idx="45">
                  <c:v>86.1</c:v>
                </c:pt>
                <c:pt idx="46">
                  <c:v>85.4</c:v>
                </c:pt>
                <c:pt idx="47">
                  <c:v>84.6</c:v>
                </c:pt>
                <c:pt idx="48">
                  <c:v>83.8</c:v>
                </c:pt>
                <c:pt idx="49">
                  <c:v>83</c:v>
                </c:pt>
                <c:pt idx="50">
                  <c:v>82.1</c:v>
                </c:pt>
                <c:pt idx="51">
                  <c:v>81.3</c:v>
                </c:pt>
                <c:pt idx="52">
                  <c:v>80.400000000000006</c:v>
                </c:pt>
                <c:pt idx="53">
                  <c:v>79.5</c:v>
                </c:pt>
                <c:pt idx="54">
                  <c:v>78.599999999999994</c:v>
                </c:pt>
                <c:pt idx="55">
                  <c:v>77.7</c:v>
                </c:pt>
                <c:pt idx="56">
                  <c:v>76.8</c:v>
                </c:pt>
                <c:pt idx="57">
                  <c:v>75.900000000000006</c:v>
                </c:pt>
                <c:pt idx="58">
                  <c:v>75</c:v>
                </c:pt>
                <c:pt idx="59">
                  <c:v>74.099999999999994</c:v>
                </c:pt>
                <c:pt idx="60">
                  <c:v>73.2</c:v>
                </c:pt>
                <c:pt idx="61">
                  <c:v>72.3</c:v>
                </c:pt>
                <c:pt idx="62">
                  <c:v>71.400000000000006</c:v>
                </c:pt>
                <c:pt idx="63">
                  <c:v>70.5</c:v>
                </c:pt>
                <c:pt idx="64">
                  <c:v>69.7</c:v>
                </c:pt>
                <c:pt idx="65">
                  <c:v>68.900000000000006</c:v>
                </c:pt>
                <c:pt idx="66">
                  <c:v>68</c:v>
                </c:pt>
                <c:pt idx="67">
                  <c:v>67.2</c:v>
                </c:pt>
                <c:pt idx="68">
                  <c:v>66.5</c:v>
                </c:pt>
                <c:pt idx="69">
                  <c:v>65.7</c:v>
                </c:pt>
                <c:pt idx="70">
                  <c:v>65</c:v>
                </c:pt>
                <c:pt idx="71">
                  <c:v>64.3</c:v>
                </c:pt>
                <c:pt idx="72">
                  <c:v>63.7</c:v>
                </c:pt>
                <c:pt idx="73">
                  <c:v>63.1</c:v>
                </c:pt>
                <c:pt idx="74">
                  <c:v>62.5</c:v>
                </c:pt>
                <c:pt idx="75">
                  <c:v>62</c:v>
                </c:pt>
                <c:pt idx="76">
                  <c:v>61.5</c:v>
                </c:pt>
                <c:pt idx="77">
                  <c:v>61</c:v>
                </c:pt>
                <c:pt idx="78">
                  <c:v>60.6</c:v>
                </c:pt>
                <c:pt idx="79">
                  <c:v>60.3</c:v>
                </c:pt>
                <c:pt idx="80">
                  <c:v>60</c:v>
                </c:pt>
              </c:numCache>
            </c:numRef>
          </c:val>
          <c:smooth val="0"/>
          <c:extLst>
            <c:ext xmlns:c16="http://schemas.microsoft.com/office/drawing/2014/chart" uri="{C3380CC4-5D6E-409C-BE32-E72D297353CC}">
              <c16:uniqueId val="{00000001-A79D-4628-8FA0-542F5EB21BE6}"/>
            </c:ext>
          </c:extLst>
        </c:ser>
        <c:ser>
          <c:idx val="2"/>
          <c:order val="2"/>
          <c:tx>
            <c:strRef>
              <c:f>Sheet1!$A$4</c:f>
              <c:strCache>
                <c:ptCount val="1"/>
                <c:pt idx="0">
                  <c:v>Historical</c:v>
                </c:pt>
              </c:strCache>
            </c:strRef>
          </c:tx>
          <c:spPr>
            <a:ln>
              <a:solidFill>
                <a:srgbClr val="CC3300"/>
              </a:solidFill>
            </a:ln>
          </c:spPr>
          <c:marker>
            <c:symbol val="none"/>
          </c:marker>
          <c:cat>
            <c:strRef>
              <c:f>Sheet1!$B$1:$CD$1</c:f>
              <c:strCache>
                <c:ptCount val="8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1">
                  <c:v>2041</c:v>
                </c:pt>
                <c:pt idx="72">
                  <c:v>2042</c:v>
                </c:pt>
                <c:pt idx="73">
                  <c:v>2043</c:v>
                </c:pt>
                <c:pt idx="74">
                  <c:v>2044</c:v>
                </c:pt>
                <c:pt idx="75">
                  <c:v>2045</c:v>
                </c:pt>
                <c:pt idx="76">
                  <c:v>2046</c:v>
                </c:pt>
                <c:pt idx="77">
                  <c:v>2047</c:v>
                </c:pt>
                <c:pt idx="78">
                  <c:v>2048</c:v>
                </c:pt>
                <c:pt idx="79">
                  <c:v>2049</c:v>
                </c:pt>
                <c:pt idx="80">
                  <c:v>2050</c:v>
                </c:pt>
              </c:strCache>
            </c:strRef>
          </c:cat>
          <c:val>
            <c:numRef>
              <c:f>Sheet1!$B$4:$CD$4</c:f>
              <c:numCache>
                <c:formatCode>0.000</c:formatCode>
                <c:ptCount val="81"/>
                <c:pt idx="0">
                  <c:v>67.838324999999998</c:v>
                </c:pt>
                <c:pt idx="1">
                  <c:v>69.282843</c:v>
                </c:pt>
                <c:pt idx="2">
                  <c:v>72.687866999999997</c:v>
                </c:pt>
                <c:pt idx="3">
                  <c:v>75.683689999999999</c:v>
                </c:pt>
                <c:pt idx="4">
                  <c:v>73.962368999999995</c:v>
                </c:pt>
                <c:pt idx="5">
                  <c:v>71.964552999999995</c:v>
                </c:pt>
                <c:pt idx="6">
                  <c:v>75.974825999999993</c:v>
                </c:pt>
                <c:pt idx="7">
                  <c:v>77.961330000000004</c:v>
                </c:pt>
                <c:pt idx="8">
                  <c:v>79.950406000000001</c:v>
                </c:pt>
                <c:pt idx="9">
                  <c:v>80.858583999999993</c:v>
                </c:pt>
                <c:pt idx="10">
                  <c:v>78.066668000000007</c:v>
                </c:pt>
                <c:pt idx="11">
                  <c:v>76.105776000000006</c:v>
                </c:pt>
                <c:pt idx="12">
                  <c:v>73.099185000000006</c:v>
                </c:pt>
                <c:pt idx="13">
                  <c:v>72.970566000000005</c:v>
                </c:pt>
                <c:pt idx="14">
                  <c:v>76.631701000000007</c:v>
                </c:pt>
                <c:pt idx="15">
                  <c:v>76.392385000000004</c:v>
                </c:pt>
                <c:pt idx="16">
                  <c:v>76.647004999999993</c:v>
                </c:pt>
                <c:pt idx="17">
                  <c:v>79.054456000000002</c:v>
                </c:pt>
                <c:pt idx="18">
                  <c:v>82.709171999999995</c:v>
                </c:pt>
                <c:pt idx="19">
                  <c:v>84.785325</c:v>
                </c:pt>
                <c:pt idx="20">
                  <c:v>84.484553000000005</c:v>
                </c:pt>
                <c:pt idx="21">
                  <c:v>84.437217000000004</c:v>
                </c:pt>
                <c:pt idx="22">
                  <c:v>85.782166000000004</c:v>
                </c:pt>
                <c:pt idx="23">
                  <c:v>87.365525000000005</c:v>
                </c:pt>
                <c:pt idx="24">
                  <c:v>89.087340999999995</c:v>
                </c:pt>
                <c:pt idx="25">
                  <c:v>91.030608000000001</c:v>
                </c:pt>
                <c:pt idx="26">
                  <c:v>94.020527999999999</c:v>
                </c:pt>
                <c:pt idx="27">
                  <c:v>94.600341</c:v>
                </c:pt>
                <c:pt idx="28">
                  <c:v>95.017737999999994</c:v>
                </c:pt>
                <c:pt idx="29">
                  <c:v>96.648392000000001</c:v>
                </c:pt>
                <c:pt idx="30">
                  <c:v>98.816545000000005</c:v>
                </c:pt>
                <c:pt idx="31">
                  <c:v>96.169668999999999</c:v>
                </c:pt>
                <c:pt idx="32">
                  <c:v>97.643478000000002</c:v>
                </c:pt>
                <c:pt idx="33">
                  <c:v>97.917503999999994</c:v>
                </c:pt>
                <c:pt idx="34">
                  <c:v>100.089702</c:v>
                </c:pt>
                <c:pt idx="35">
                  <c:v>100.187721</c:v>
                </c:pt>
                <c:pt idx="36">
                  <c:v>99.484489999999994</c:v>
                </c:pt>
                <c:pt idx="37">
                  <c:v>101.014753</c:v>
                </c:pt>
                <c:pt idx="38">
                  <c:v>98.890754999999999</c:v>
                </c:pt>
                <c:pt idx="39">
                  <c:v>94.117614000000003</c:v>
                </c:pt>
                <c:pt idx="40">
                  <c:v>97.580056999999996</c:v>
                </c:pt>
                <c:pt idx="41">
                  <c:v>96.976026000000005</c:v>
                </c:pt>
                <c:pt idx="42">
                  <c:v>94.534976</c:v>
                </c:pt>
                <c:pt idx="43">
                  <c:v>97.340440999999998</c:v>
                </c:pt>
                <c:pt idx="44">
                  <c:v>98.490661000000003</c:v>
                </c:pt>
                <c:pt idx="45">
                  <c:v>97.526033999999996</c:v>
                </c:pt>
                <c:pt idx="46">
                  <c:v>97.581918999999999</c:v>
                </c:pt>
                <c:pt idx="47">
                  <c:v>97.735387000000003</c:v>
                </c:pt>
              </c:numCache>
            </c:numRef>
          </c:val>
          <c:smooth val="0"/>
          <c:extLst>
            <c:ext xmlns:c16="http://schemas.microsoft.com/office/drawing/2014/chart" uri="{C3380CC4-5D6E-409C-BE32-E72D297353CC}">
              <c16:uniqueId val="{00000002-A79D-4628-8FA0-542F5EB21BE6}"/>
            </c:ext>
          </c:extLst>
        </c:ser>
        <c:ser>
          <c:idx val="3"/>
          <c:order val="3"/>
          <c:tx>
            <c:strRef>
              <c:f>Sheet1!$A$5</c:f>
              <c:strCache>
                <c:ptCount val="1"/>
                <c:pt idx="0">
                  <c:v>AEO 2005</c:v>
                </c:pt>
              </c:strCache>
            </c:strRef>
          </c:tx>
          <c:spPr>
            <a:ln w="31750">
              <a:solidFill>
                <a:srgbClr val="7030A0"/>
              </a:solidFill>
            </a:ln>
          </c:spPr>
          <c:marker>
            <c:symbol val="none"/>
          </c:marker>
          <c:cat>
            <c:strRef>
              <c:f>Sheet1!$B$1:$CD$1</c:f>
              <c:strCache>
                <c:ptCount val="8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1">
                  <c:v>2041</c:v>
                </c:pt>
                <c:pt idx="72">
                  <c:v>2042</c:v>
                </c:pt>
                <c:pt idx="73">
                  <c:v>2043</c:v>
                </c:pt>
                <c:pt idx="74">
                  <c:v>2044</c:v>
                </c:pt>
                <c:pt idx="75">
                  <c:v>2045</c:v>
                </c:pt>
                <c:pt idx="76">
                  <c:v>2046</c:v>
                </c:pt>
                <c:pt idx="77">
                  <c:v>2047</c:v>
                </c:pt>
                <c:pt idx="78">
                  <c:v>2048</c:v>
                </c:pt>
                <c:pt idx="79">
                  <c:v>2049</c:v>
                </c:pt>
                <c:pt idx="80">
                  <c:v>2050</c:v>
                </c:pt>
              </c:strCache>
            </c:strRef>
          </c:cat>
          <c:val>
            <c:numRef>
              <c:f>Sheet1!$B$5:$CD$5</c:f>
              <c:numCache>
                <c:formatCode>General</c:formatCode>
                <c:ptCount val="81"/>
                <c:pt idx="34" formatCode="0.0">
                  <c:v>99.814880371093807</c:v>
                </c:pt>
                <c:pt idx="35" formatCode="0.0">
                  <c:v>101.846641540527</c:v>
                </c:pt>
                <c:pt idx="36" formatCode="0.0">
                  <c:v>103.583938598633</c:v>
                </c:pt>
                <c:pt idx="37" formatCode="0.0">
                  <c:v>105.569816589355</c:v>
                </c:pt>
                <c:pt idx="38" formatCode="0.0">
                  <c:v>107.805862426758</c:v>
                </c:pt>
                <c:pt idx="39" formatCode="0.0">
                  <c:v>109.683403015137</c:v>
                </c:pt>
                <c:pt idx="40" formatCode="0.0">
                  <c:v>111.274658203125</c:v>
                </c:pt>
                <c:pt idx="41" formatCode="0.0">
                  <c:v>112.860961914063</c:v>
                </c:pt>
                <c:pt idx="42" formatCode="0.0">
                  <c:v>114.34368896484401</c:v>
                </c:pt>
                <c:pt idx="43" formatCode="0.0">
                  <c:v>115.60529327392599</c:v>
                </c:pt>
                <c:pt idx="44" formatCode="0.0">
                  <c:v>117.08489227294901</c:v>
                </c:pt>
                <c:pt idx="45" formatCode="0.0">
                  <c:v>118.294242858887</c:v>
                </c:pt>
                <c:pt idx="46" formatCode="0.0">
                  <c:v>119.63932800293</c:v>
                </c:pt>
                <c:pt idx="47" formatCode="0.0">
                  <c:v>121.25921630859401</c:v>
                </c:pt>
                <c:pt idx="48" formatCode="0.0">
                  <c:v>122.78208160400401</c:v>
                </c:pt>
                <c:pt idx="49" formatCode="0.0">
                  <c:v>124.21157073974599</c:v>
                </c:pt>
                <c:pt idx="50" formatCode="0.0">
                  <c:v>125.60179138183599</c:v>
                </c:pt>
                <c:pt idx="51" formatCode="0.0">
                  <c:v>126.900840759277</c:v>
                </c:pt>
                <c:pt idx="52" formatCode="0.0">
                  <c:v>128.30511474609401</c:v>
                </c:pt>
                <c:pt idx="53" formatCode="0.0">
                  <c:v>129.85362243652301</c:v>
                </c:pt>
                <c:pt idx="54" formatCode="0.0">
                  <c:v>131.59901428222699</c:v>
                </c:pt>
                <c:pt idx="55" formatCode="0.0">
                  <c:v>133.17884826660199</c:v>
                </c:pt>
              </c:numCache>
            </c:numRef>
          </c:val>
          <c:smooth val="0"/>
          <c:extLst>
            <c:ext xmlns:c16="http://schemas.microsoft.com/office/drawing/2014/chart" uri="{C3380CC4-5D6E-409C-BE32-E72D297353CC}">
              <c16:uniqueId val="{00000003-A79D-4628-8FA0-542F5EB21BE6}"/>
            </c:ext>
          </c:extLst>
        </c:ser>
        <c:ser>
          <c:idx val="4"/>
          <c:order val="4"/>
          <c:tx>
            <c:strRef>
              <c:f>Sheet1!$A$6</c:f>
              <c:strCache>
                <c:ptCount val="1"/>
                <c:pt idx="0">
                  <c:v>AEO 2018</c:v>
                </c:pt>
              </c:strCache>
            </c:strRef>
          </c:tx>
          <c:spPr>
            <a:ln w="31750">
              <a:solidFill>
                <a:srgbClr val="C0504D"/>
              </a:solidFill>
            </a:ln>
          </c:spPr>
          <c:marker>
            <c:symbol val="none"/>
          </c:marker>
          <c:cat>
            <c:strRef>
              <c:f>Sheet1!$B$1:$CD$1</c:f>
              <c:strCache>
                <c:ptCount val="8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1">
                  <c:v>2041</c:v>
                </c:pt>
                <c:pt idx="72">
                  <c:v>2042</c:v>
                </c:pt>
                <c:pt idx="73">
                  <c:v>2043</c:v>
                </c:pt>
                <c:pt idx="74">
                  <c:v>2044</c:v>
                </c:pt>
                <c:pt idx="75">
                  <c:v>2045</c:v>
                </c:pt>
                <c:pt idx="76">
                  <c:v>2046</c:v>
                </c:pt>
                <c:pt idx="77">
                  <c:v>2047</c:v>
                </c:pt>
                <c:pt idx="78">
                  <c:v>2048</c:v>
                </c:pt>
                <c:pt idx="79">
                  <c:v>2049</c:v>
                </c:pt>
                <c:pt idx="80">
                  <c:v>2050</c:v>
                </c:pt>
              </c:strCache>
            </c:strRef>
          </c:cat>
          <c:val>
            <c:numRef>
              <c:f>Sheet1!$B$6:$CD$6</c:f>
              <c:numCache>
                <c:formatCode>General</c:formatCode>
                <c:ptCount val="81"/>
                <c:pt idx="47" formatCode="0.000">
                  <c:v>97.735387000000003</c:v>
                </c:pt>
                <c:pt idx="48" formatCode="#,##0.00">
                  <c:v>99.003510000000006</c:v>
                </c:pt>
                <c:pt idx="49" formatCode="#,##0.00">
                  <c:v>99.916518999999994</c:v>
                </c:pt>
                <c:pt idx="50" formatCode="#,##0.00">
                  <c:v>100.25625599999999</c:v>
                </c:pt>
                <c:pt idx="51" formatCode="#,##0.00">
                  <c:v>100.236366</c:v>
                </c:pt>
                <c:pt idx="52" formatCode="#,##0.00">
                  <c:v>100.159927</c:v>
                </c:pt>
                <c:pt idx="53" formatCode="#,##0.00">
                  <c:v>100.125061</c:v>
                </c:pt>
                <c:pt idx="54" formatCode="#,##0.00">
                  <c:v>100.233673</c:v>
                </c:pt>
                <c:pt idx="55" formatCode="#,##0.00">
                  <c:v>100.10307299999999</c:v>
                </c:pt>
                <c:pt idx="56" formatCode="#,##0.00">
                  <c:v>100.052589</c:v>
                </c:pt>
                <c:pt idx="57" formatCode="#,##0.00">
                  <c:v>100.200096</c:v>
                </c:pt>
                <c:pt idx="58" formatCode="#,##0.00">
                  <c:v>100.429993</c:v>
                </c:pt>
                <c:pt idx="59" formatCode="#,##0.00">
                  <c:v>100.603027</c:v>
                </c:pt>
                <c:pt idx="60" formatCode="#,##0.00">
                  <c:v>100.69779200000001</c:v>
                </c:pt>
                <c:pt idx="61" formatCode="#,##0.00">
                  <c:v>100.835449</c:v>
                </c:pt>
                <c:pt idx="62" formatCode="#,##0.00">
                  <c:v>100.978973</c:v>
                </c:pt>
                <c:pt idx="63" formatCode="#,##0.00">
                  <c:v>101.200478</c:v>
                </c:pt>
                <c:pt idx="64" formatCode="#,##0.00">
                  <c:v>101.454781</c:v>
                </c:pt>
                <c:pt idx="65" formatCode="#,##0.00">
                  <c:v>101.801956</c:v>
                </c:pt>
                <c:pt idx="66" formatCode="#,##0.00">
                  <c:v>102.149231</c:v>
                </c:pt>
                <c:pt idx="67" formatCode="#,##0.00">
                  <c:v>102.595428</c:v>
                </c:pt>
                <c:pt idx="68" formatCode="#,##0.00">
                  <c:v>103.106865</c:v>
                </c:pt>
                <c:pt idx="69" formatCode="#,##0.00">
                  <c:v>103.549149</c:v>
                </c:pt>
                <c:pt idx="70" formatCode="#,##0.00">
                  <c:v>103.97788199999999</c:v>
                </c:pt>
                <c:pt idx="71" formatCode="#,##0.00">
                  <c:v>104.416901</c:v>
                </c:pt>
                <c:pt idx="72" formatCode="#,##0.00">
                  <c:v>104.796013</c:v>
                </c:pt>
                <c:pt idx="73" formatCode="#,##0.00">
                  <c:v>105.261253</c:v>
                </c:pt>
                <c:pt idx="74" formatCode="#,##0.00">
                  <c:v>105.74189800000001</c:v>
                </c:pt>
                <c:pt idx="75" formatCode="#,##0.00">
                  <c:v>106.220337</c:v>
                </c:pt>
                <c:pt idx="76" formatCode="#,##0.00">
                  <c:v>106.729218</c:v>
                </c:pt>
                <c:pt idx="77" formatCode="#,##0.00">
                  <c:v>107.308533</c:v>
                </c:pt>
                <c:pt idx="78" formatCode="#,##0.00">
                  <c:v>107.89666699999999</c:v>
                </c:pt>
                <c:pt idx="79" formatCode="#,##0.00">
                  <c:v>108.475632</c:v>
                </c:pt>
                <c:pt idx="80" formatCode="#,##0.00">
                  <c:v>109.026741</c:v>
                </c:pt>
              </c:numCache>
            </c:numRef>
          </c:val>
          <c:smooth val="0"/>
          <c:extLst>
            <c:ext xmlns:c16="http://schemas.microsoft.com/office/drawing/2014/chart" uri="{C3380CC4-5D6E-409C-BE32-E72D297353CC}">
              <c16:uniqueId val="{00000004-A79D-4628-8FA0-542F5EB21BE6}"/>
            </c:ext>
          </c:extLst>
        </c:ser>
        <c:dLbls>
          <c:showLegendKey val="0"/>
          <c:showVal val="0"/>
          <c:showCatName val="0"/>
          <c:showSerName val="0"/>
          <c:showPercent val="0"/>
          <c:showBubbleSize val="0"/>
        </c:dLbls>
        <c:smooth val="0"/>
        <c:axId val="209857152"/>
        <c:axId val="209871232"/>
      </c:lineChart>
      <c:catAx>
        <c:axId val="209857152"/>
        <c:scaling>
          <c:orientation val="minMax"/>
        </c:scaling>
        <c:delete val="0"/>
        <c:axPos val="b"/>
        <c:numFmt formatCode="General" sourceLinked="1"/>
        <c:majorTickMark val="out"/>
        <c:minorTickMark val="none"/>
        <c:tickLblPos val="nextTo"/>
        <c:txPr>
          <a:bodyPr/>
          <a:lstStyle/>
          <a:p>
            <a:pPr>
              <a:defRPr sz="1400" b="1"/>
            </a:pPr>
            <a:endParaRPr lang="en-US"/>
          </a:p>
        </c:txPr>
        <c:crossAx val="209871232"/>
        <c:crosses val="autoZero"/>
        <c:auto val="1"/>
        <c:lblAlgn val="ctr"/>
        <c:lblOffset val="100"/>
        <c:tickLblSkip val="10"/>
        <c:noMultiLvlLbl val="0"/>
      </c:catAx>
      <c:valAx>
        <c:axId val="209871232"/>
        <c:scaling>
          <c:orientation val="minMax"/>
          <c:min val="40"/>
        </c:scaling>
        <c:delete val="0"/>
        <c:axPos val="l"/>
        <c:numFmt formatCode="General" sourceLinked="1"/>
        <c:majorTickMark val="out"/>
        <c:minorTickMark val="none"/>
        <c:tickLblPos val="nextTo"/>
        <c:txPr>
          <a:bodyPr/>
          <a:lstStyle/>
          <a:p>
            <a:pPr>
              <a:defRPr sz="1400" b="1"/>
            </a:pPr>
            <a:endParaRPr lang="en-US"/>
          </a:p>
        </c:txPr>
        <c:crossAx val="209857152"/>
        <c:crosses val="autoZero"/>
        <c:crossBetween val="between"/>
      </c:valAx>
      <c:spPr>
        <a:noFill/>
        <a:ln w="25398">
          <a:noFill/>
        </a:ln>
      </c:spPr>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7"/>
            <c:spPr>
              <a:solidFill>
                <a:srgbClr val="0070C0"/>
              </a:solidFill>
              <a:ln w="9525">
                <a:solidFill>
                  <a:srgbClr val="0070C0"/>
                </a:solidFill>
              </a:ln>
              <a:effectLst/>
            </c:spPr>
          </c:marker>
          <c:trendline>
            <c:spPr>
              <a:ln w="41275" cap="rnd">
                <a:solidFill>
                  <a:srgbClr val="C00000"/>
                </a:solidFill>
                <a:prstDash val="sysDot"/>
              </a:ln>
              <a:effectLst/>
            </c:spPr>
            <c:trendlineType val="poly"/>
            <c:order val="2"/>
            <c:dispRSqr val="0"/>
            <c:dispEq val="0"/>
          </c:trendline>
          <c:trendline>
            <c:spPr>
              <a:ln w="19050" cap="rnd">
                <a:solidFill>
                  <a:schemeClr val="accent1"/>
                </a:solidFill>
                <a:prstDash val="sysDot"/>
              </a:ln>
              <a:effectLst/>
            </c:spPr>
            <c:trendlineType val="poly"/>
            <c:order val="2"/>
            <c:dispRSqr val="0"/>
            <c:dispEq val="0"/>
          </c:trendline>
          <c:xVal>
            <c:numRef>
              <c:f>Sheet1!$A$2:$A$70</c:f>
              <c:numCache>
                <c:formatCode>0.0</c:formatCode>
                <c:ptCount val="69"/>
                <c:pt idx="0">
                  <c:v>63.09</c:v>
                </c:pt>
                <c:pt idx="1">
                  <c:v>63.83</c:v>
                </c:pt>
                <c:pt idx="2">
                  <c:v>66.84</c:v>
                </c:pt>
                <c:pt idx="3">
                  <c:v>68.27</c:v>
                </c:pt>
                <c:pt idx="4">
                  <c:v>69.790000000000006</c:v>
                </c:pt>
                <c:pt idx="5">
                  <c:v>68.12</c:v>
                </c:pt>
                <c:pt idx="6">
                  <c:v>67</c:v>
                </c:pt>
                <c:pt idx="7">
                  <c:v>68.349999999999994</c:v>
                </c:pt>
                <c:pt idx="8">
                  <c:v>68.08</c:v>
                </c:pt>
                <c:pt idx="9">
                  <c:v>69.73</c:v>
                </c:pt>
                <c:pt idx="10">
                  <c:v>68.95</c:v>
                </c:pt>
                <c:pt idx="11">
                  <c:v>69.7</c:v>
                </c:pt>
                <c:pt idx="12">
                  <c:v>70.739999999999995</c:v>
                </c:pt>
                <c:pt idx="13">
                  <c:v>71.11</c:v>
                </c:pt>
                <c:pt idx="14">
                  <c:v>72.06</c:v>
                </c:pt>
                <c:pt idx="15">
                  <c:v>73.62</c:v>
                </c:pt>
                <c:pt idx="16">
                  <c:v>74.349999999999994</c:v>
                </c:pt>
                <c:pt idx="17">
                  <c:v>73.94</c:v>
                </c:pt>
                <c:pt idx="18">
                  <c:v>73.2</c:v>
                </c:pt>
                <c:pt idx="19">
                  <c:v>71.819999999999993</c:v>
                </c:pt>
                <c:pt idx="20">
                  <c:v>69.61</c:v>
                </c:pt>
                <c:pt idx="21">
                  <c:v>70.400000000000006</c:v>
                </c:pt>
                <c:pt idx="22">
                  <c:v>70.63</c:v>
                </c:pt>
                <c:pt idx="23">
                  <c:v>71.67</c:v>
                </c:pt>
                <c:pt idx="24">
                  <c:v>72.959999999999994</c:v>
                </c:pt>
                <c:pt idx="25">
                  <c:v>74.83</c:v>
                </c:pt>
                <c:pt idx="26">
                  <c:v>74.7</c:v>
                </c:pt>
                <c:pt idx="27">
                  <c:v>76.150000000000006</c:v>
                </c:pt>
                <c:pt idx="28">
                  <c:v>78.39</c:v>
                </c:pt>
                <c:pt idx="29">
                  <c:v>79.97</c:v>
                </c:pt>
                <c:pt idx="30">
                  <c:v>82.63</c:v>
                </c:pt>
                <c:pt idx="31">
                  <c:v>86.95</c:v>
                </c:pt>
                <c:pt idx="32">
                  <c:v>88.8</c:v>
                </c:pt>
                <c:pt idx="33">
                  <c:v>93.08</c:v>
                </c:pt>
                <c:pt idx="34">
                  <c:v>95.07</c:v>
                </c:pt>
                <c:pt idx="35">
                  <c:v>99.41</c:v>
                </c:pt>
                <c:pt idx="36">
                  <c:v>102.55</c:v>
                </c:pt>
                <c:pt idx="37">
                  <c:v>102.87</c:v>
                </c:pt>
                <c:pt idx="38">
                  <c:v>102.46</c:v>
                </c:pt>
                <c:pt idx="39">
                  <c:v>103.63</c:v>
                </c:pt>
                <c:pt idx="40">
                  <c:v>106</c:v>
                </c:pt>
                <c:pt idx="41">
                  <c:v>105.98</c:v>
                </c:pt>
                <c:pt idx="42">
                  <c:v>108.02</c:v>
                </c:pt>
                <c:pt idx="43">
                  <c:v>108.98</c:v>
                </c:pt>
                <c:pt idx="44">
                  <c:v>111.19</c:v>
                </c:pt>
                <c:pt idx="45">
                  <c:v>111.77</c:v>
                </c:pt>
                <c:pt idx="46">
                  <c:v>112.33</c:v>
                </c:pt>
                <c:pt idx="47">
                  <c:v>116.65</c:v>
                </c:pt>
                <c:pt idx="48">
                  <c:v>121.3</c:v>
                </c:pt>
                <c:pt idx="49">
                  <c:v>124.84</c:v>
                </c:pt>
                <c:pt idx="50">
                  <c:v>127.1</c:v>
                </c:pt>
                <c:pt idx="51">
                  <c:v>131.87</c:v>
                </c:pt>
                <c:pt idx="52">
                  <c:v>132.19999999999999</c:v>
                </c:pt>
                <c:pt idx="53">
                  <c:v>135.5</c:v>
                </c:pt>
                <c:pt idx="54">
                  <c:v>137.51</c:v>
                </c:pt>
                <c:pt idx="55">
                  <c:v>141.94</c:v>
                </c:pt>
                <c:pt idx="56">
                  <c:v>146.68</c:v>
                </c:pt>
                <c:pt idx="57">
                  <c:v>146.80000000000001</c:v>
                </c:pt>
                <c:pt idx="58">
                  <c:v>149.96</c:v>
                </c:pt>
                <c:pt idx="59">
                  <c:v>153.19999999999999</c:v>
                </c:pt>
                <c:pt idx="60">
                  <c:v>151.51</c:v>
                </c:pt>
                <c:pt idx="61">
                  <c:v>154.88999999999999</c:v>
                </c:pt>
                <c:pt idx="62">
                  <c:v>162.44</c:v>
                </c:pt>
                <c:pt idx="63">
                  <c:v>160.38999999999999</c:v>
                </c:pt>
                <c:pt idx="64">
                  <c:v>162.59</c:v>
                </c:pt>
                <c:pt idx="65">
                  <c:v>168.89</c:v>
                </c:pt>
                <c:pt idx="66">
                  <c:v>171.34</c:v>
                </c:pt>
                <c:pt idx="67" formatCode="General">
                  <c:v>174.71</c:v>
                </c:pt>
                <c:pt idx="68" formatCode="General">
                  <c:v>179.05</c:v>
                </c:pt>
              </c:numCache>
            </c:numRef>
          </c:xVal>
          <c:yVal>
            <c:numRef>
              <c:f>Sheet1!$B$2:$B$70</c:f>
              <c:numCache>
                <c:formatCode>#,##0</c:formatCode>
                <c:ptCount val="69"/>
                <c:pt idx="0">
                  <c:v>10033</c:v>
                </c:pt>
                <c:pt idx="1">
                  <c:v>10197</c:v>
                </c:pt>
                <c:pt idx="2">
                  <c:v>10371</c:v>
                </c:pt>
                <c:pt idx="3">
                  <c:v>10697</c:v>
                </c:pt>
                <c:pt idx="4">
                  <c:v>10661</c:v>
                </c:pt>
                <c:pt idx="5">
                  <c:v>11172</c:v>
                </c:pt>
                <c:pt idx="6">
                  <c:v>11502</c:v>
                </c:pt>
                <c:pt idx="7">
                  <c:v>11589</c:v>
                </c:pt>
                <c:pt idx="8">
                  <c:v>11519</c:v>
                </c:pt>
                <c:pt idx="9">
                  <c:v>11811</c:v>
                </c:pt>
                <c:pt idx="10">
                  <c:v>11877</c:v>
                </c:pt>
                <c:pt idx="11">
                  <c:v>12097</c:v>
                </c:pt>
                <c:pt idx="12">
                  <c:v>12482</c:v>
                </c:pt>
                <c:pt idx="13">
                  <c:v>12766</c:v>
                </c:pt>
                <c:pt idx="14">
                  <c:v>13485</c:v>
                </c:pt>
                <c:pt idx="15">
                  <c:v>14144</c:v>
                </c:pt>
                <c:pt idx="16">
                  <c:v>14726</c:v>
                </c:pt>
                <c:pt idx="17">
                  <c:v>15198</c:v>
                </c:pt>
                <c:pt idx="18">
                  <c:v>15728</c:v>
                </c:pt>
                <c:pt idx="19">
                  <c:v>16102</c:v>
                </c:pt>
                <c:pt idx="20">
                  <c:v>16643</c:v>
                </c:pt>
                <c:pt idx="21">
                  <c:v>17191</c:v>
                </c:pt>
                <c:pt idx="22">
                  <c:v>17821</c:v>
                </c:pt>
                <c:pt idx="23">
                  <c:v>18725</c:v>
                </c:pt>
                <c:pt idx="24">
                  <c:v>18343</c:v>
                </c:pt>
                <c:pt idx="25">
                  <c:v>18613</c:v>
                </c:pt>
                <c:pt idx="26">
                  <c:v>19002</c:v>
                </c:pt>
                <c:pt idx="27">
                  <c:v>19406</c:v>
                </c:pt>
                <c:pt idx="28">
                  <c:v>20080</c:v>
                </c:pt>
                <c:pt idx="29">
                  <c:v>20248</c:v>
                </c:pt>
                <c:pt idx="30">
                  <c:v>20158</c:v>
                </c:pt>
                <c:pt idx="31">
                  <c:v>20458</c:v>
                </c:pt>
                <c:pt idx="32">
                  <c:v>20685</c:v>
                </c:pt>
                <c:pt idx="33">
                  <c:v>21214</c:v>
                </c:pt>
                <c:pt idx="34">
                  <c:v>22480</c:v>
                </c:pt>
                <c:pt idx="35">
                  <c:v>22960</c:v>
                </c:pt>
                <c:pt idx="36">
                  <c:v>23632</c:v>
                </c:pt>
                <c:pt idx="37">
                  <c:v>23929</c:v>
                </c:pt>
                <c:pt idx="38">
                  <c:v>24826</c:v>
                </c:pt>
                <c:pt idx="39">
                  <c:v>25340</c:v>
                </c:pt>
                <c:pt idx="40">
                  <c:v>25555</c:v>
                </c:pt>
                <c:pt idx="41">
                  <c:v>25395</c:v>
                </c:pt>
                <c:pt idx="42">
                  <c:v>26133</c:v>
                </c:pt>
                <c:pt idx="43">
                  <c:v>26216</c:v>
                </c:pt>
                <c:pt idx="44">
                  <c:v>26611</c:v>
                </c:pt>
                <c:pt idx="45">
                  <c:v>27180</c:v>
                </c:pt>
                <c:pt idx="46">
                  <c:v>27719</c:v>
                </c:pt>
                <c:pt idx="47">
                  <c:v>28397</c:v>
                </c:pt>
                <c:pt idx="48">
                  <c:v>29723</c:v>
                </c:pt>
                <c:pt idx="49">
                  <c:v>30350</c:v>
                </c:pt>
                <c:pt idx="50">
                  <c:v>31524</c:v>
                </c:pt>
                <c:pt idx="51">
                  <c:v>32075</c:v>
                </c:pt>
                <c:pt idx="52">
                  <c:v>32754</c:v>
                </c:pt>
                <c:pt idx="53">
                  <c:v>33342</c:v>
                </c:pt>
                <c:pt idx="54">
                  <c:v>34221</c:v>
                </c:pt>
                <c:pt idx="55">
                  <c:v>34424</c:v>
                </c:pt>
                <c:pt idx="56">
                  <c:v>35458</c:v>
                </c:pt>
                <c:pt idx="57">
                  <c:v>35866</c:v>
                </c:pt>
                <c:pt idx="58">
                  <c:v>36078</c:v>
                </c:pt>
                <c:pt idx="59">
                  <c:v>35616</c:v>
                </c:pt>
                <c:pt idx="60">
                  <c:v>35685</c:v>
                </c:pt>
                <c:pt idx="61">
                  <c:v>36307</c:v>
                </c:pt>
                <c:pt idx="62">
                  <c:v>37180</c:v>
                </c:pt>
                <c:pt idx="63">
                  <c:v>36411</c:v>
                </c:pt>
                <c:pt idx="64">
                  <c:v>37433</c:v>
                </c:pt>
                <c:pt idx="65">
                  <c:v>38702</c:v>
                </c:pt>
                <c:pt idx="66">
                  <c:v>38954</c:v>
                </c:pt>
                <c:pt idx="67">
                  <c:v>39155</c:v>
                </c:pt>
                <c:pt idx="68">
                  <c:v>39813</c:v>
                </c:pt>
              </c:numCache>
            </c:numRef>
          </c:yVal>
          <c:smooth val="0"/>
          <c:extLst>
            <c:ext xmlns:c16="http://schemas.microsoft.com/office/drawing/2014/chart" uri="{C3380CC4-5D6E-409C-BE32-E72D297353CC}">
              <c16:uniqueId val="{00000002-D27F-414F-8E18-6479A7D7B172}"/>
            </c:ext>
          </c:extLst>
        </c:ser>
        <c:dLbls>
          <c:showLegendKey val="0"/>
          <c:showVal val="0"/>
          <c:showCatName val="0"/>
          <c:showSerName val="0"/>
          <c:showPercent val="0"/>
          <c:showBubbleSize val="0"/>
        </c:dLbls>
        <c:axId val="606309544"/>
        <c:axId val="606313808"/>
      </c:scatterChart>
      <c:valAx>
        <c:axId val="606309544"/>
        <c:scaling>
          <c:orientation val="minMax"/>
          <c:min val="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b="1" i="0" baseline="0" dirty="0">
                    <a:solidFill>
                      <a:schemeClr val="tx1"/>
                    </a:solidFill>
                    <a:effectLst/>
                  </a:rPr>
                  <a:t>Energy Productivity (2009 $ GDP/MBtu of Energy)</a:t>
                </a:r>
                <a:endParaRPr lang="en-US" sz="1600" dirty="0">
                  <a:solidFill>
                    <a:schemeClr val="tx1"/>
                  </a:solidFill>
                  <a:effectLst/>
                </a:endParaRP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06313808"/>
        <c:crosses val="autoZero"/>
        <c:crossBetween val="midCat"/>
        <c:majorUnit val="20"/>
      </c:valAx>
      <c:valAx>
        <c:axId val="606313808"/>
        <c:scaling>
          <c:orientation val="minMax"/>
          <c:max val="5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b="1" i="0" baseline="0" dirty="0">
                    <a:solidFill>
                      <a:schemeClr val="tx1"/>
                    </a:solidFill>
                    <a:effectLst/>
                  </a:rPr>
                  <a:t>Per Capita Income (2009 Dollars)</a:t>
                </a:r>
                <a:endParaRPr lang="en-US" sz="1600" dirty="0">
                  <a:solidFill>
                    <a:schemeClr val="tx1"/>
                  </a:solidFill>
                  <a:effectLst/>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06309544"/>
        <c:crosses val="autoZero"/>
        <c:crossBetween val="midCat"/>
        <c:majorUnit val="10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3731"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3733"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3734"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3735"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FD7CE990-6645-45AF-A147-553AA0AA96D0}" type="slidenum">
              <a:rPr lang="en-US"/>
              <a:pPr>
                <a:defRPr/>
              </a:pPr>
              <a:t>‹#›</a:t>
            </a:fld>
            <a:endParaRPr lang="en-US"/>
          </a:p>
        </p:txBody>
      </p:sp>
    </p:spTree>
    <p:extLst>
      <p:ext uri="{BB962C8B-B14F-4D97-AF65-F5344CB8AC3E}">
        <p14:creationId xmlns:p14="http://schemas.microsoft.com/office/powerpoint/2010/main" val="39482290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9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9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9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9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9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CE990-6645-45AF-A147-553AA0AA96D0}" type="slidenum">
              <a:rPr lang="en-US" smtClean="0"/>
              <a:pPr>
                <a:defRPr/>
              </a:pPr>
              <a:t>0</a:t>
            </a:fld>
            <a:endParaRPr lang="en-US"/>
          </a:p>
        </p:txBody>
      </p:sp>
    </p:spTree>
    <p:extLst>
      <p:ext uri="{BB962C8B-B14F-4D97-AF65-F5344CB8AC3E}">
        <p14:creationId xmlns:p14="http://schemas.microsoft.com/office/powerpoint/2010/main" val="1279516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CE990-6645-45AF-A147-553AA0AA96D0}" type="slidenum">
              <a:rPr lang="en-US" smtClean="0"/>
              <a:pPr>
                <a:defRPr/>
              </a:pPr>
              <a:t>20</a:t>
            </a:fld>
            <a:endParaRPr lang="en-US"/>
          </a:p>
        </p:txBody>
      </p:sp>
    </p:spTree>
    <p:extLst>
      <p:ext uri="{BB962C8B-B14F-4D97-AF65-F5344CB8AC3E}">
        <p14:creationId xmlns:p14="http://schemas.microsoft.com/office/powerpoint/2010/main" val="3595198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CE990-6645-45AF-A147-553AA0AA96D0}" type="slidenum">
              <a:rPr lang="en-US" smtClean="0"/>
              <a:pPr>
                <a:defRPr/>
              </a:pPr>
              <a:t>22</a:t>
            </a:fld>
            <a:endParaRPr lang="en-US"/>
          </a:p>
        </p:txBody>
      </p:sp>
    </p:spTree>
    <p:extLst>
      <p:ext uri="{BB962C8B-B14F-4D97-AF65-F5344CB8AC3E}">
        <p14:creationId xmlns:p14="http://schemas.microsoft.com/office/powerpoint/2010/main" val="1260817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CE990-6645-45AF-A147-553AA0AA96D0}" type="slidenum">
              <a:rPr lang="en-US" smtClean="0"/>
              <a:pPr>
                <a:defRPr/>
              </a:pPr>
              <a:t>23</a:t>
            </a:fld>
            <a:endParaRPr lang="en-US"/>
          </a:p>
        </p:txBody>
      </p:sp>
    </p:spTree>
    <p:extLst>
      <p:ext uri="{BB962C8B-B14F-4D97-AF65-F5344CB8AC3E}">
        <p14:creationId xmlns:p14="http://schemas.microsoft.com/office/powerpoint/2010/main" val="3741694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CE990-6645-45AF-A147-553AA0AA96D0}" type="slidenum">
              <a:rPr lang="en-US" smtClean="0"/>
              <a:pPr>
                <a:defRPr/>
              </a:pPr>
              <a:t>8</a:t>
            </a:fld>
            <a:endParaRPr lang="en-US"/>
          </a:p>
        </p:txBody>
      </p:sp>
    </p:spTree>
    <p:extLst>
      <p:ext uri="{BB962C8B-B14F-4D97-AF65-F5344CB8AC3E}">
        <p14:creationId xmlns:p14="http://schemas.microsoft.com/office/powerpoint/2010/main" val="3605873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CE990-6645-45AF-A147-553AA0AA96D0}" type="slidenum">
              <a:rPr lang="en-US" smtClean="0"/>
              <a:pPr>
                <a:defRPr/>
              </a:pPr>
              <a:t>10</a:t>
            </a:fld>
            <a:endParaRPr lang="en-US"/>
          </a:p>
        </p:txBody>
      </p:sp>
    </p:spTree>
    <p:extLst>
      <p:ext uri="{BB962C8B-B14F-4D97-AF65-F5344CB8AC3E}">
        <p14:creationId xmlns:p14="http://schemas.microsoft.com/office/powerpoint/2010/main" val="4231979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CE990-6645-45AF-A147-553AA0AA96D0}" type="slidenum">
              <a:rPr lang="en-US" smtClean="0"/>
              <a:pPr>
                <a:defRPr/>
              </a:pPr>
              <a:t>11</a:t>
            </a:fld>
            <a:endParaRPr lang="en-US"/>
          </a:p>
        </p:txBody>
      </p:sp>
    </p:spTree>
    <p:extLst>
      <p:ext uri="{BB962C8B-B14F-4D97-AF65-F5344CB8AC3E}">
        <p14:creationId xmlns:p14="http://schemas.microsoft.com/office/powerpoint/2010/main" val="1397069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CE990-6645-45AF-A147-553AA0AA96D0}" type="slidenum">
              <a:rPr lang="en-US" smtClean="0"/>
              <a:pPr>
                <a:defRPr/>
              </a:pPr>
              <a:t>12</a:t>
            </a:fld>
            <a:endParaRPr lang="en-US"/>
          </a:p>
        </p:txBody>
      </p:sp>
    </p:spTree>
    <p:extLst>
      <p:ext uri="{BB962C8B-B14F-4D97-AF65-F5344CB8AC3E}">
        <p14:creationId xmlns:p14="http://schemas.microsoft.com/office/powerpoint/2010/main" val="985919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CE990-6645-45AF-A147-553AA0AA96D0}" type="slidenum">
              <a:rPr lang="en-US" smtClean="0"/>
              <a:pPr>
                <a:defRPr/>
              </a:pPr>
              <a:t>13</a:t>
            </a:fld>
            <a:endParaRPr lang="en-US"/>
          </a:p>
        </p:txBody>
      </p:sp>
    </p:spTree>
    <p:extLst>
      <p:ext uri="{BB962C8B-B14F-4D97-AF65-F5344CB8AC3E}">
        <p14:creationId xmlns:p14="http://schemas.microsoft.com/office/powerpoint/2010/main" val="4238890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CE990-6645-45AF-A147-553AA0AA96D0}" type="slidenum">
              <a:rPr lang="en-US" smtClean="0"/>
              <a:pPr>
                <a:defRPr/>
              </a:pPr>
              <a:t>14</a:t>
            </a:fld>
            <a:endParaRPr lang="en-US"/>
          </a:p>
        </p:txBody>
      </p:sp>
    </p:spTree>
    <p:extLst>
      <p:ext uri="{BB962C8B-B14F-4D97-AF65-F5344CB8AC3E}">
        <p14:creationId xmlns:p14="http://schemas.microsoft.com/office/powerpoint/2010/main" val="3696886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CE990-6645-45AF-A147-553AA0AA96D0}" type="slidenum">
              <a:rPr lang="en-US" smtClean="0"/>
              <a:pPr>
                <a:defRPr/>
              </a:pPr>
              <a:t>17</a:t>
            </a:fld>
            <a:endParaRPr lang="en-US"/>
          </a:p>
        </p:txBody>
      </p:sp>
    </p:spTree>
    <p:extLst>
      <p:ext uri="{BB962C8B-B14F-4D97-AF65-F5344CB8AC3E}">
        <p14:creationId xmlns:p14="http://schemas.microsoft.com/office/powerpoint/2010/main" val="1758976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D7CE990-6645-45AF-A147-553AA0AA96D0}" type="slidenum">
              <a:rPr lang="en-US" smtClean="0"/>
              <a:pPr>
                <a:defRPr/>
              </a:pPr>
              <a:t>18</a:t>
            </a:fld>
            <a:endParaRPr lang="en-US"/>
          </a:p>
        </p:txBody>
      </p:sp>
    </p:spTree>
    <p:extLst>
      <p:ext uri="{BB962C8B-B14F-4D97-AF65-F5344CB8AC3E}">
        <p14:creationId xmlns:p14="http://schemas.microsoft.com/office/powerpoint/2010/main" val="3257010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1028700" y="2057400"/>
            <a:ext cx="7086600" cy="1371600"/>
          </a:xfrm>
        </p:spPr>
        <p:txBody>
          <a:bodyPr/>
          <a:lstStyle>
            <a:lvl1pPr algn="ctr">
              <a:defRPr>
                <a:solidFill>
                  <a:srgbClr val="002060"/>
                </a:solidFill>
                <a:effectLst>
                  <a:outerShdw blurRad="38100" dist="38100" dir="2700000" algn="tl">
                    <a:srgbClr val="000000">
                      <a:alpha val="43137"/>
                    </a:srgbClr>
                  </a:outerShdw>
                </a:effectLst>
              </a:defRPr>
            </a:lvl1pPr>
          </a:lstStyle>
          <a:p>
            <a:pPr lvl="0"/>
            <a:r>
              <a:rPr lang="en-US" noProof="0"/>
              <a:t>Click to edit Master title style</a:t>
            </a:r>
          </a:p>
        </p:txBody>
      </p:sp>
      <p:sp>
        <p:nvSpPr>
          <p:cNvPr id="33795" name="Rectangle 3"/>
          <p:cNvSpPr>
            <a:spLocks noGrp="1" noChangeArrowheads="1"/>
          </p:cNvSpPr>
          <p:nvPr>
            <p:ph type="subTitle" idx="1"/>
          </p:nvPr>
        </p:nvSpPr>
        <p:spPr>
          <a:xfrm>
            <a:off x="1028700" y="3810000"/>
            <a:ext cx="7086600" cy="1828800"/>
          </a:xfrm>
        </p:spPr>
        <p:txBody>
          <a:bodyPr/>
          <a:lstStyle>
            <a:lvl1pPr marL="0" indent="0" algn="ctr">
              <a:defRPr>
                <a:solidFill>
                  <a:srgbClr val="002060"/>
                </a:solidFill>
              </a:defRPr>
            </a:lvl1pPr>
          </a:lstStyle>
          <a:p>
            <a:pPr lvl="0"/>
            <a:r>
              <a:rPr lang="en-US" noProof="0" dirty="0"/>
              <a:t>Click to edit Master subtitle style</a:t>
            </a:r>
          </a:p>
        </p:txBody>
      </p:sp>
      <p:sp>
        <p:nvSpPr>
          <p:cNvPr id="43009" name="Rectangle 1"/>
          <p:cNvSpPr>
            <a:spLocks noChangeArrowheads="1"/>
          </p:cNvSpPr>
          <p:nvPr userDrawn="1"/>
        </p:nvSpPr>
        <p:spPr bwMode="auto">
          <a:xfrm>
            <a:off x="914400" y="441811"/>
            <a:ext cx="57912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800" b="1" i="0" u="none" strike="noStrike" cap="none" normalizeH="0" baseline="0" dirty="0">
                <a:ln>
                  <a:noFill/>
                </a:ln>
                <a:solidFill>
                  <a:srgbClr val="1F497D"/>
                </a:solidFill>
                <a:effectLst/>
                <a:latin typeface="Calibri" pitchFamily="34" charset="0"/>
                <a:ea typeface="Calibri" pitchFamily="34" charset="0"/>
                <a:cs typeface="Calibri" pitchFamily="34" charset="0"/>
              </a:rPr>
              <a:t>Economic and Human Dimensions Research Associates </a:t>
            </a:r>
            <a:r>
              <a:rPr kumimoji="0" lang="en-US" sz="1800" b="1" i="0" u="none" strike="noStrike" cap="none" normalizeH="0" baseline="0" dirty="0">
                <a:ln>
                  <a:noFill/>
                </a:ln>
                <a:solidFill>
                  <a:srgbClr val="C00000"/>
                </a:solidFill>
                <a:effectLst/>
                <a:latin typeface="Calibri" pitchFamily="34" charset="0"/>
                <a:ea typeface="Calibri" pitchFamily="34" charset="0"/>
                <a:cs typeface="Calibri" pitchFamily="34" charset="0"/>
              </a:rPr>
              <a: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rgbClr val="002060"/>
                </a:solidFill>
                <a:effectLst>
                  <a:outerShdw blurRad="38100" dist="38100" dir="2700000" algn="tl">
                    <a:srgbClr val="000000">
                      <a:alpha val="43137"/>
                    </a:srgbClr>
                  </a:outerShdw>
                </a:effectLst>
              </a:defRPr>
            </a:lvl1pPr>
          </a:lstStyle>
          <a:p>
            <a:r>
              <a:rPr lang="en-US"/>
              <a:t>Click to edit Master title style</a:t>
            </a:r>
          </a:p>
        </p:txBody>
      </p:sp>
      <p:sp>
        <p:nvSpPr>
          <p:cNvPr id="3" name="Content Placeholder 2"/>
          <p:cNvSpPr>
            <a:spLocks noGrp="1"/>
          </p:cNvSpPr>
          <p:nvPr>
            <p:ph idx="1"/>
          </p:nvPr>
        </p:nvSpPr>
        <p:spPr/>
        <p:txBody>
          <a:bodyPr/>
          <a:lstStyle>
            <a:lvl2pPr>
              <a:buClr>
                <a:srgbClr val="C00000"/>
              </a:buClr>
              <a:buSzPct val="120000"/>
              <a:buFont typeface="Arial" pitchFamily="34" charset="0"/>
              <a:buChar char="•"/>
              <a:defRPr/>
            </a:lvl2pPr>
            <a:lvl3pPr>
              <a:buClr>
                <a:srgbClr val="C00000"/>
              </a:buClr>
              <a:buSzPct val="120000"/>
              <a:buFont typeface="Arial"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
          <p:cNvSpPr>
            <a:spLocks noChangeArrowheads="1"/>
          </p:cNvSpPr>
          <p:nvPr userDrawn="1"/>
        </p:nvSpPr>
        <p:spPr bwMode="auto">
          <a:xfrm>
            <a:off x="661065" y="6242447"/>
            <a:ext cx="5092035" cy="6155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600" b="1" i="0" u="none" strike="noStrike" cap="none" normalizeH="0" baseline="0" dirty="0">
                <a:ln>
                  <a:noFill/>
                </a:ln>
                <a:solidFill>
                  <a:srgbClr val="1F497D"/>
                </a:solidFill>
                <a:effectLst/>
                <a:latin typeface="Calibri" pitchFamily="34" charset="0"/>
                <a:ea typeface="Calibri" pitchFamily="34" charset="0"/>
                <a:cs typeface="Calibri" pitchFamily="34" charset="0"/>
              </a:rPr>
              <a:t>Economic and Human Dimensions Research Associates </a:t>
            </a:r>
            <a:r>
              <a:rPr kumimoji="0" lang="en-US" sz="1600" b="1" i="0" u="none" strike="noStrike" cap="none" normalizeH="0" baseline="0" dirty="0">
                <a:ln>
                  <a:noFill/>
                </a:ln>
                <a:solidFill>
                  <a:srgbClr val="C00000"/>
                </a:solidFill>
                <a:effectLst/>
                <a:latin typeface="Calibri" pitchFamily="34" charset="0"/>
                <a:ea typeface="Calibri" pitchFamily="34" charset="0"/>
                <a:cs typeface="Calibri" pitchFamily="34" charset="0"/>
              </a:rPr>
              <a:t>::..</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 name="Rectangle 6"/>
          <p:cNvSpPr>
            <a:spLocks noGrp="1" noChangeArrowheads="1"/>
          </p:cNvSpPr>
          <p:nvPr>
            <p:ph type="sldNum" sz="quarter" idx="4"/>
          </p:nvPr>
        </p:nvSpPr>
        <p:spPr>
          <a:xfrm>
            <a:off x="7696200" y="6271332"/>
            <a:ext cx="990600" cy="457200"/>
          </a:xfrm>
          <a:prstGeom prst="rect">
            <a:avLst/>
          </a:prstGeom>
        </p:spPr>
        <p:txBody>
          <a:bodyPr anchor="t"/>
          <a:lstStyle>
            <a:lvl1pPr algn="r">
              <a:defRPr sz="1600">
                <a:solidFill>
                  <a:schemeClr val="bg1">
                    <a:lumMod val="50000"/>
                  </a:schemeClr>
                </a:solidFill>
                <a:latin typeface="Calibri" panose="020F0502020204030204" pitchFamily="34" charset="0"/>
              </a:defRPr>
            </a:lvl1pPr>
          </a:lstStyle>
          <a:p>
            <a:pPr>
              <a:defRPr/>
            </a:pPr>
            <a:fld id="{61D36AA1-C76B-46EF-A05C-B330D9E4862B}"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rgbClr val="002060"/>
                </a:solidFill>
                <a:effectLst>
                  <a:outerShdw blurRad="38100" dist="38100" dir="2700000" algn="tl">
                    <a:srgbClr val="000000">
                      <a:alpha val="43137"/>
                    </a:srgbClr>
                  </a:outerShdw>
                </a:effectLst>
              </a:defRPr>
            </a:lvl1pPr>
          </a:lstStyle>
          <a:p>
            <a:r>
              <a:rPr lang="en-US"/>
              <a:t>Click to edit Master title style</a:t>
            </a:r>
          </a:p>
        </p:txBody>
      </p:sp>
      <p:sp>
        <p:nvSpPr>
          <p:cNvPr id="3" name="Content Placeholder 2"/>
          <p:cNvSpPr>
            <a:spLocks noGrp="1"/>
          </p:cNvSpPr>
          <p:nvPr>
            <p:ph sz="half" idx="1"/>
          </p:nvPr>
        </p:nvSpPr>
        <p:spPr>
          <a:xfrm>
            <a:off x="762000" y="1981200"/>
            <a:ext cx="3886200" cy="4114800"/>
          </a:xfrm>
        </p:spPr>
        <p:txBody>
          <a:bodyPr/>
          <a:lstStyle>
            <a:lvl1pPr>
              <a:defRPr sz="2800"/>
            </a:lvl1pPr>
            <a:lvl2pPr>
              <a:buClr>
                <a:srgbClr val="C00000"/>
              </a:buClr>
              <a:buSzPct val="12000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0600" y="1981200"/>
            <a:ext cx="3886200" cy="4114800"/>
          </a:xfrm>
        </p:spPr>
        <p:txBody>
          <a:bodyPr/>
          <a:lstStyle>
            <a:lvl1pPr>
              <a:defRPr sz="2800"/>
            </a:lvl1pPr>
            <a:lvl2pPr>
              <a:buClr>
                <a:srgbClr val="C00000"/>
              </a:buClr>
              <a:buSzPct val="120000"/>
              <a:buFont typeface="Arial" pitchFamily="34" charset="0"/>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6"/>
          <p:cNvSpPr>
            <a:spLocks noGrp="1" noChangeArrowheads="1"/>
          </p:cNvSpPr>
          <p:nvPr>
            <p:ph type="sldNum" sz="quarter" idx="4"/>
          </p:nvPr>
        </p:nvSpPr>
        <p:spPr>
          <a:xfrm>
            <a:off x="7696200" y="6271332"/>
            <a:ext cx="990600" cy="457200"/>
          </a:xfrm>
          <a:prstGeom prst="rect">
            <a:avLst/>
          </a:prstGeom>
        </p:spPr>
        <p:txBody>
          <a:bodyPr anchor="t"/>
          <a:lstStyle>
            <a:lvl1pPr algn="r">
              <a:defRPr sz="1600">
                <a:solidFill>
                  <a:schemeClr val="bg1">
                    <a:lumMod val="50000"/>
                  </a:schemeClr>
                </a:solidFill>
                <a:latin typeface="Calibri" panose="020F0502020204030204" pitchFamily="34" charset="0"/>
              </a:defRPr>
            </a:lvl1pPr>
          </a:lstStyle>
          <a:p>
            <a:pPr>
              <a:defRPr/>
            </a:pPr>
            <a:fld id="{61D36AA1-C76B-46EF-A05C-B330D9E4862B}"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rgbClr val="002060"/>
                </a:solidFill>
                <a:effectLst>
                  <a:outerShdw blurRad="38100" dist="38100" dir="2700000" algn="tl">
                    <a:srgbClr val="000000">
                      <a:alpha val="43137"/>
                    </a:srgbClr>
                  </a:outerShdw>
                </a:effectLst>
              </a:defRPr>
            </a:lvl1pPr>
          </a:lstStyle>
          <a:p>
            <a:r>
              <a:rPr lang="en-US"/>
              <a:t>Click to edit Master title style</a:t>
            </a:r>
          </a:p>
        </p:txBody>
      </p:sp>
      <p:sp>
        <p:nvSpPr>
          <p:cNvPr id="9" name="Rectangle 1"/>
          <p:cNvSpPr>
            <a:spLocks noChangeArrowheads="1"/>
          </p:cNvSpPr>
          <p:nvPr userDrawn="1"/>
        </p:nvSpPr>
        <p:spPr bwMode="auto">
          <a:xfrm>
            <a:off x="661065" y="6242447"/>
            <a:ext cx="5092035" cy="6155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600" b="1" i="0" u="none" strike="noStrike" cap="none" normalizeH="0" baseline="0" dirty="0">
                <a:ln>
                  <a:noFill/>
                </a:ln>
                <a:solidFill>
                  <a:srgbClr val="1F497D"/>
                </a:solidFill>
                <a:effectLst/>
                <a:latin typeface="Calibri" pitchFamily="34" charset="0"/>
                <a:ea typeface="Calibri" pitchFamily="34" charset="0"/>
                <a:cs typeface="Calibri" pitchFamily="34" charset="0"/>
              </a:rPr>
              <a:t>Economic and Human Dimensions Research Associates </a:t>
            </a:r>
            <a:r>
              <a:rPr kumimoji="0" lang="en-US" sz="1600" b="1" i="0" u="none" strike="noStrike" cap="none" normalizeH="0" baseline="0" dirty="0">
                <a:ln>
                  <a:noFill/>
                </a:ln>
                <a:solidFill>
                  <a:srgbClr val="C00000"/>
                </a:solidFill>
                <a:effectLst/>
                <a:latin typeface="Calibri" pitchFamily="34" charset="0"/>
                <a:ea typeface="Calibri" pitchFamily="34" charset="0"/>
                <a:cs typeface="Calibri" pitchFamily="34" charset="0"/>
              </a:rPr>
              <a:t>::..</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 name="Rectangle 6"/>
          <p:cNvSpPr>
            <a:spLocks noGrp="1" noChangeArrowheads="1"/>
          </p:cNvSpPr>
          <p:nvPr>
            <p:ph type="sldNum" sz="quarter" idx="4"/>
          </p:nvPr>
        </p:nvSpPr>
        <p:spPr>
          <a:xfrm>
            <a:off x="7696200" y="6271332"/>
            <a:ext cx="990600" cy="457200"/>
          </a:xfrm>
          <a:prstGeom prst="rect">
            <a:avLst/>
          </a:prstGeom>
        </p:spPr>
        <p:txBody>
          <a:bodyPr anchor="t"/>
          <a:lstStyle>
            <a:lvl1pPr algn="r">
              <a:defRPr sz="1600">
                <a:solidFill>
                  <a:schemeClr val="bg1">
                    <a:lumMod val="50000"/>
                  </a:schemeClr>
                </a:solidFill>
                <a:latin typeface="Calibri" panose="020F0502020204030204" pitchFamily="34" charset="0"/>
              </a:defRPr>
            </a:lvl1pPr>
          </a:lstStyle>
          <a:p>
            <a:pPr>
              <a:defRPr/>
            </a:pPr>
            <a:fld id="{61D36AA1-C76B-46EF-A05C-B330D9E4862B}"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1"/>
          <p:cNvSpPr>
            <a:spLocks noChangeArrowheads="1"/>
          </p:cNvSpPr>
          <p:nvPr userDrawn="1"/>
        </p:nvSpPr>
        <p:spPr bwMode="auto">
          <a:xfrm>
            <a:off x="661065" y="6242447"/>
            <a:ext cx="5092035" cy="6155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600" b="1" i="0" u="none" strike="noStrike" cap="none" normalizeH="0" baseline="0" dirty="0">
                <a:ln>
                  <a:noFill/>
                </a:ln>
                <a:solidFill>
                  <a:srgbClr val="1F497D"/>
                </a:solidFill>
                <a:effectLst/>
                <a:latin typeface="Calibri" pitchFamily="34" charset="0"/>
                <a:ea typeface="Calibri" pitchFamily="34" charset="0"/>
                <a:cs typeface="Calibri" pitchFamily="34" charset="0"/>
              </a:rPr>
              <a:t>Economic and Human Dimensions Research Associates </a:t>
            </a:r>
            <a:r>
              <a:rPr kumimoji="0" lang="en-US" sz="1600" b="1" i="0" u="none" strike="noStrike" cap="none" normalizeH="0" baseline="0" dirty="0">
                <a:ln>
                  <a:noFill/>
                </a:ln>
                <a:solidFill>
                  <a:srgbClr val="C00000"/>
                </a:solidFill>
                <a:effectLst/>
                <a:latin typeface="Calibri" pitchFamily="34" charset="0"/>
                <a:ea typeface="Calibri" pitchFamily="34" charset="0"/>
                <a:cs typeface="Calibri" pitchFamily="34" charset="0"/>
              </a:rPr>
              <a:t>::..</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6"/>
          <p:cNvSpPr>
            <a:spLocks noGrp="1" noChangeArrowheads="1"/>
          </p:cNvSpPr>
          <p:nvPr>
            <p:ph type="sldNum" sz="quarter" idx="4"/>
          </p:nvPr>
        </p:nvSpPr>
        <p:spPr>
          <a:xfrm>
            <a:off x="7696200" y="6271332"/>
            <a:ext cx="990600" cy="457200"/>
          </a:xfrm>
          <a:prstGeom prst="rect">
            <a:avLst/>
          </a:prstGeom>
        </p:spPr>
        <p:txBody>
          <a:bodyPr anchor="t"/>
          <a:lstStyle>
            <a:lvl1pPr algn="r">
              <a:defRPr sz="1600">
                <a:solidFill>
                  <a:schemeClr val="bg1">
                    <a:lumMod val="50000"/>
                  </a:schemeClr>
                </a:solidFill>
                <a:latin typeface="Calibri" panose="020F0502020204030204" pitchFamily="34" charset="0"/>
              </a:defRPr>
            </a:lvl1pPr>
          </a:lstStyle>
          <a:p>
            <a:pPr>
              <a:defRPr/>
            </a:pPr>
            <a:fld id="{61D36AA1-C76B-46EF-A05C-B330D9E4862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762000" y="609600"/>
            <a:ext cx="79248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762000" y="1981200"/>
            <a:ext cx="7924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
          <p:cNvSpPr>
            <a:spLocks noChangeArrowheads="1"/>
          </p:cNvSpPr>
          <p:nvPr userDrawn="1"/>
        </p:nvSpPr>
        <p:spPr bwMode="auto">
          <a:xfrm>
            <a:off x="661065" y="6242447"/>
            <a:ext cx="5092035" cy="6155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600" b="1" i="0" u="none" strike="noStrike" cap="none" normalizeH="0" baseline="0" dirty="0">
                <a:ln>
                  <a:noFill/>
                </a:ln>
                <a:solidFill>
                  <a:srgbClr val="1F497D"/>
                </a:solidFill>
                <a:effectLst/>
                <a:latin typeface="Calibri" pitchFamily="34" charset="0"/>
                <a:ea typeface="Calibri" pitchFamily="34" charset="0"/>
                <a:cs typeface="Calibri" pitchFamily="34" charset="0"/>
              </a:rPr>
              <a:t>Economic and Human Dimensions Research Associates </a:t>
            </a:r>
            <a:r>
              <a:rPr kumimoji="0" lang="en-US" sz="1600" b="1" i="0" u="none" strike="noStrike" cap="none" normalizeH="0" baseline="0" dirty="0">
                <a:ln>
                  <a:noFill/>
                </a:ln>
                <a:solidFill>
                  <a:srgbClr val="C00000"/>
                </a:solidFill>
                <a:effectLst/>
                <a:latin typeface="Calibri" pitchFamily="34" charset="0"/>
                <a:ea typeface="Calibri" pitchFamily="34" charset="0"/>
                <a:cs typeface="Calibri" pitchFamily="34" charset="0"/>
              </a:rPr>
              <a:t>::..</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 name="Rectangle 6"/>
          <p:cNvSpPr>
            <a:spLocks noGrp="1" noChangeArrowheads="1"/>
          </p:cNvSpPr>
          <p:nvPr>
            <p:ph type="sldNum" sz="quarter" idx="4"/>
          </p:nvPr>
        </p:nvSpPr>
        <p:spPr>
          <a:xfrm>
            <a:off x="7696200" y="6271332"/>
            <a:ext cx="990600" cy="457200"/>
          </a:xfrm>
          <a:prstGeom prst="rect">
            <a:avLst/>
          </a:prstGeom>
        </p:spPr>
        <p:txBody>
          <a:bodyPr anchor="t"/>
          <a:lstStyle>
            <a:lvl1pPr algn="r">
              <a:defRPr sz="1600">
                <a:solidFill>
                  <a:schemeClr val="bg1">
                    <a:lumMod val="50000"/>
                  </a:schemeClr>
                </a:solidFill>
                <a:latin typeface="Calibri" panose="020F0502020204030204" pitchFamily="34" charset="0"/>
              </a:defRPr>
            </a:lvl1pPr>
          </a:lstStyle>
          <a:p>
            <a:pPr>
              <a:defRPr/>
            </a:pPr>
            <a:fld id="{61D36AA1-C76B-46EF-A05C-B330D9E4862B}"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04" r:id="rId2"/>
    <p:sldLayoutId id="2147483706" r:id="rId3"/>
    <p:sldLayoutId id="2147483708" r:id="rId4"/>
    <p:sldLayoutId id="2147483709" r:id="rId5"/>
  </p:sldLayoutIdLst>
  <p:hf hdr="0" ftr="0" dt="0"/>
  <p:txStyles>
    <p:titleStyle>
      <a:lvl1pPr algn="ctr" rtl="0" eaLnBrk="0" fontAlgn="base" hangingPunct="0">
        <a:spcBef>
          <a:spcPct val="0"/>
        </a:spcBef>
        <a:spcAft>
          <a:spcPct val="0"/>
        </a:spcAft>
        <a:defRPr sz="3600" b="1">
          <a:solidFill>
            <a:srgbClr val="002060"/>
          </a:solidFill>
          <a:latin typeface="+mj-lt"/>
          <a:ea typeface="+mj-ea"/>
          <a:cs typeface="+mj-cs"/>
        </a:defRPr>
      </a:lvl1pPr>
      <a:lvl2pPr algn="l" rtl="0" eaLnBrk="0" fontAlgn="base" hangingPunct="0">
        <a:spcBef>
          <a:spcPct val="0"/>
        </a:spcBef>
        <a:spcAft>
          <a:spcPct val="0"/>
        </a:spcAft>
        <a:defRPr sz="3600" b="1">
          <a:solidFill>
            <a:srgbClr val="323232"/>
          </a:solidFill>
          <a:latin typeface="Arial" charset="0"/>
          <a:ea typeface="Osaka" pitchFamily="-96" charset="-128"/>
        </a:defRPr>
      </a:lvl2pPr>
      <a:lvl3pPr algn="l" rtl="0" eaLnBrk="0" fontAlgn="base" hangingPunct="0">
        <a:spcBef>
          <a:spcPct val="0"/>
        </a:spcBef>
        <a:spcAft>
          <a:spcPct val="0"/>
        </a:spcAft>
        <a:defRPr sz="3600" b="1">
          <a:solidFill>
            <a:srgbClr val="323232"/>
          </a:solidFill>
          <a:latin typeface="Arial" charset="0"/>
          <a:ea typeface="Osaka" pitchFamily="-96" charset="-128"/>
        </a:defRPr>
      </a:lvl3pPr>
      <a:lvl4pPr algn="l" rtl="0" eaLnBrk="0" fontAlgn="base" hangingPunct="0">
        <a:spcBef>
          <a:spcPct val="0"/>
        </a:spcBef>
        <a:spcAft>
          <a:spcPct val="0"/>
        </a:spcAft>
        <a:defRPr sz="3600" b="1">
          <a:solidFill>
            <a:srgbClr val="323232"/>
          </a:solidFill>
          <a:latin typeface="Arial" charset="0"/>
          <a:ea typeface="Osaka" pitchFamily="-96" charset="-128"/>
        </a:defRPr>
      </a:lvl4pPr>
      <a:lvl5pPr algn="l" rtl="0" eaLnBrk="0" fontAlgn="base" hangingPunct="0">
        <a:spcBef>
          <a:spcPct val="0"/>
        </a:spcBef>
        <a:spcAft>
          <a:spcPct val="0"/>
        </a:spcAft>
        <a:defRPr sz="3600" b="1">
          <a:solidFill>
            <a:srgbClr val="323232"/>
          </a:solidFill>
          <a:latin typeface="Arial" charset="0"/>
          <a:ea typeface="Osaka" pitchFamily="-96" charset="-128"/>
        </a:defRPr>
      </a:lvl5pPr>
      <a:lvl6pPr marL="457200" algn="l" rtl="0" fontAlgn="base">
        <a:spcBef>
          <a:spcPct val="0"/>
        </a:spcBef>
        <a:spcAft>
          <a:spcPct val="0"/>
        </a:spcAft>
        <a:defRPr sz="3600" b="1">
          <a:solidFill>
            <a:srgbClr val="323232"/>
          </a:solidFill>
          <a:latin typeface="Arial" charset="0"/>
          <a:ea typeface="Osaka" pitchFamily="-96" charset="-128"/>
        </a:defRPr>
      </a:lvl6pPr>
      <a:lvl7pPr marL="914400" algn="l" rtl="0" fontAlgn="base">
        <a:spcBef>
          <a:spcPct val="0"/>
        </a:spcBef>
        <a:spcAft>
          <a:spcPct val="0"/>
        </a:spcAft>
        <a:defRPr sz="3600" b="1">
          <a:solidFill>
            <a:srgbClr val="323232"/>
          </a:solidFill>
          <a:latin typeface="Arial" charset="0"/>
          <a:ea typeface="Osaka" pitchFamily="-96" charset="-128"/>
        </a:defRPr>
      </a:lvl7pPr>
      <a:lvl8pPr marL="1371600" algn="l" rtl="0" fontAlgn="base">
        <a:spcBef>
          <a:spcPct val="0"/>
        </a:spcBef>
        <a:spcAft>
          <a:spcPct val="0"/>
        </a:spcAft>
        <a:defRPr sz="3600" b="1">
          <a:solidFill>
            <a:srgbClr val="323232"/>
          </a:solidFill>
          <a:latin typeface="Arial" charset="0"/>
          <a:ea typeface="Osaka" pitchFamily="-96" charset="-128"/>
        </a:defRPr>
      </a:lvl8pPr>
      <a:lvl9pPr marL="1828800" algn="l" rtl="0" fontAlgn="base">
        <a:spcBef>
          <a:spcPct val="0"/>
        </a:spcBef>
        <a:spcAft>
          <a:spcPct val="0"/>
        </a:spcAft>
        <a:defRPr sz="3600" b="1">
          <a:solidFill>
            <a:srgbClr val="323232"/>
          </a:solidFill>
          <a:latin typeface="Arial" charset="0"/>
          <a:ea typeface="Osaka" pitchFamily="-96" charset="-128"/>
        </a:defRPr>
      </a:lvl9pPr>
    </p:titleStyle>
    <p:bodyStyle>
      <a:lvl1pPr marL="342900" indent="-342900" algn="l" rtl="0" eaLnBrk="0" fontAlgn="base" hangingPunct="0">
        <a:spcBef>
          <a:spcPct val="20000"/>
        </a:spcBef>
        <a:spcAft>
          <a:spcPct val="0"/>
        </a:spcAft>
        <a:defRPr sz="3200">
          <a:solidFill>
            <a:srgbClr val="323232"/>
          </a:solidFill>
          <a:latin typeface="+mn-lt"/>
          <a:ea typeface="+mn-ea"/>
          <a:cs typeface="+mn-cs"/>
        </a:defRPr>
      </a:lvl1pPr>
      <a:lvl2pPr marL="742950" indent="-285750" algn="l" rtl="0" eaLnBrk="0" fontAlgn="base" hangingPunct="0">
        <a:spcBef>
          <a:spcPct val="20000"/>
        </a:spcBef>
        <a:spcAft>
          <a:spcPct val="0"/>
        </a:spcAft>
        <a:buClr>
          <a:srgbClr val="C00000"/>
        </a:buClr>
        <a:buSzPct val="120000"/>
        <a:buFont typeface="Arial" pitchFamily="34" charset="0"/>
        <a:buChar char="•"/>
        <a:defRPr sz="2800">
          <a:solidFill>
            <a:srgbClr val="323232"/>
          </a:solidFill>
          <a:latin typeface="+mn-lt"/>
          <a:ea typeface="+mn-ea"/>
        </a:defRPr>
      </a:lvl2pPr>
      <a:lvl3pPr marL="1143000" indent="-228600" algn="l" rtl="0" eaLnBrk="0" fontAlgn="base" hangingPunct="0">
        <a:spcBef>
          <a:spcPct val="20000"/>
        </a:spcBef>
        <a:spcAft>
          <a:spcPct val="0"/>
        </a:spcAft>
        <a:buClr>
          <a:srgbClr val="C00000"/>
        </a:buClr>
        <a:buSzPct val="120000"/>
        <a:buFont typeface="Arial" pitchFamily="34" charset="0"/>
        <a:buChar char="–"/>
        <a:defRPr sz="2400">
          <a:solidFill>
            <a:srgbClr val="323232"/>
          </a:solidFill>
          <a:latin typeface="+mn-lt"/>
          <a:ea typeface="+mn-ea"/>
        </a:defRPr>
      </a:lvl3pPr>
      <a:lvl4pPr marL="1600200" indent="-228600" algn="l" rtl="0" eaLnBrk="0" fontAlgn="base" hangingPunct="0">
        <a:spcBef>
          <a:spcPct val="20000"/>
        </a:spcBef>
        <a:spcAft>
          <a:spcPct val="0"/>
        </a:spcAft>
        <a:buChar char="o"/>
        <a:defRPr sz="2000">
          <a:solidFill>
            <a:srgbClr val="323232"/>
          </a:solidFill>
          <a:latin typeface="+mn-lt"/>
          <a:ea typeface="+mn-ea"/>
        </a:defRPr>
      </a:lvl4pPr>
      <a:lvl5pPr marL="2057400" indent="-228600" algn="l" rtl="0" eaLnBrk="0" fontAlgn="base" hangingPunct="0">
        <a:spcBef>
          <a:spcPct val="20000"/>
        </a:spcBef>
        <a:spcAft>
          <a:spcPct val="0"/>
        </a:spcAft>
        <a:defRPr sz="2000">
          <a:solidFill>
            <a:srgbClr val="323232"/>
          </a:solidFill>
          <a:latin typeface="+mn-lt"/>
          <a:ea typeface="+mn-ea"/>
        </a:defRPr>
      </a:lvl5pPr>
      <a:lvl6pPr marL="2514600" indent="-228600" algn="l" rtl="0" fontAlgn="base">
        <a:spcBef>
          <a:spcPct val="20000"/>
        </a:spcBef>
        <a:spcAft>
          <a:spcPct val="0"/>
        </a:spcAft>
        <a:defRPr sz="2000">
          <a:solidFill>
            <a:srgbClr val="323232"/>
          </a:solidFill>
          <a:latin typeface="+mn-lt"/>
          <a:ea typeface="+mn-ea"/>
        </a:defRPr>
      </a:lvl6pPr>
      <a:lvl7pPr marL="2971800" indent="-228600" algn="l" rtl="0" fontAlgn="base">
        <a:spcBef>
          <a:spcPct val="20000"/>
        </a:spcBef>
        <a:spcAft>
          <a:spcPct val="0"/>
        </a:spcAft>
        <a:defRPr sz="2000">
          <a:solidFill>
            <a:srgbClr val="323232"/>
          </a:solidFill>
          <a:latin typeface="+mn-lt"/>
          <a:ea typeface="+mn-ea"/>
        </a:defRPr>
      </a:lvl7pPr>
      <a:lvl8pPr marL="3429000" indent="-228600" algn="l" rtl="0" fontAlgn="base">
        <a:spcBef>
          <a:spcPct val="20000"/>
        </a:spcBef>
        <a:spcAft>
          <a:spcPct val="0"/>
        </a:spcAft>
        <a:defRPr sz="2000">
          <a:solidFill>
            <a:srgbClr val="323232"/>
          </a:solidFill>
          <a:latin typeface="+mn-lt"/>
          <a:ea typeface="+mn-ea"/>
        </a:defRPr>
      </a:lvl8pPr>
      <a:lvl9pPr marL="3886200" indent="-228600" algn="l" rtl="0" fontAlgn="base">
        <a:spcBef>
          <a:spcPct val="20000"/>
        </a:spcBef>
        <a:spcAft>
          <a:spcPct val="0"/>
        </a:spcAft>
        <a:defRPr sz="2000">
          <a:solidFill>
            <a:srgbClr val="32323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ts.caltech.edu/~feynman/plenty.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tinyurl.com/yb64apo7"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tinyurl.com/yb64apo7"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mailto:EconSkip@gmail.com"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theresourceimperative.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31C69366-9A59-431C-B2B8-B79F37DC7779}"/>
              </a:ext>
            </a:extLst>
          </p:cNvPr>
          <p:cNvSpPr>
            <a:spLocks noGrp="1" noChangeArrowheads="1"/>
          </p:cNvSpPr>
          <p:nvPr>
            <p:ph type="ctrTitle"/>
          </p:nvPr>
        </p:nvSpPr>
        <p:spPr>
          <a:xfrm>
            <a:off x="1028700" y="2514600"/>
            <a:ext cx="7086600" cy="1371600"/>
          </a:xfrm>
          <a:noFill/>
          <a:ln/>
        </p:spPr>
        <p:txBody>
          <a:bodyPr/>
          <a:lstStyle/>
          <a:p>
            <a:pPr>
              <a:lnSpc>
                <a:spcPct val="80000"/>
              </a:lnSpc>
            </a:pPr>
            <a:r>
              <a:rPr lang="en-US" sz="2800" dirty="0">
                <a:latin typeface="Calibri" pitchFamily="34" charset="0"/>
              </a:rPr>
              <a:t>John A. “Skip” Laitner</a:t>
            </a:r>
            <a:br>
              <a:rPr lang="en-US" sz="2800" dirty="0">
                <a:solidFill>
                  <a:schemeClr val="tx1"/>
                </a:solidFill>
                <a:effectLst/>
                <a:latin typeface="Calibri" pitchFamily="34" charset="0"/>
              </a:rPr>
            </a:br>
            <a:br>
              <a:rPr lang="en-US" sz="600" dirty="0">
                <a:solidFill>
                  <a:schemeClr val="tx1"/>
                </a:solidFill>
                <a:effectLst/>
                <a:latin typeface="Calibri" pitchFamily="34" charset="0"/>
              </a:rPr>
            </a:br>
            <a:r>
              <a:rPr lang="en-US" sz="2400" i="1" dirty="0">
                <a:solidFill>
                  <a:srgbClr val="009900"/>
                </a:solidFill>
                <a:effectLst/>
                <a:latin typeface="Calibri" pitchFamily="34" charset="0"/>
              </a:rPr>
              <a:t>In Conversation with the Alliance to Save Energy </a:t>
            </a:r>
            <a:br>
              <a:rPr lang="en-US" sz="2400" i="1" dirty="0">
                <a:solidFill>
                  <a:srgbClr val="009900"/>
                </a:solidFill>
                <a:effectLst/>
                <a:latin typeface="Calibri" pitchFamily="34" charset="0"/>
              </a:rPr>
            </a:br>
            <a:r>
              <a:rPr lang="en-US" sz="2400" i="1" dirty="0">
                <a:solidFill>
                  <a:srgbClr val="009900"/>
                </a:solidFill>
                <a:effectLst/>
                <a:latin typeface="Calibri" pitchFamily="34" charset="0"/>
              </a:rPr>
              <a:t>and Other Colleagues</a:t>
            </a:r>
            <a:br>
              <a:rPr lang="en-US" sz="2400" i="1" dirty="0">
                <a:solidFill>
                  <a:srgbClr val="009900"/>
                </a:solidFill>
                <a:effectLst/>
                <a:latin typeface="Calibri" pitchFamily="34" charset="0"/>
              </a:rPr>
            </a:br>
            <a:br>
              <a:rPr lang="en-US" sz="1200" i="1" dirty="0">
                <a:solidFill>
                  <a:srgbClr val="009900"/>
                </a:solidFill>
                <a:effectLst/>
                <a:latin typeface="Calibri" pitchFamily="34" charset="0"/>
              </a:rPr>
            </a:br>
            <a:r>
              <a:rPr lang="en-US" sz="3200" dirty="0"/>
              <a:t>Rethinking Energy Demand</a:t>
            </a:r>
            <a:br>
              <a:rPr lang="en-US" sz="3200" dirty="0">
                <a:latin typeface="Calibri" pitchFamily="34" charset="0"/>
              </a:rPr>
            </a:br>
            <a:br>
              <a:rPr lang="en-US" sz="800" dirty="0">
                <a:effectLst/>
                <a:latin typeface="Calibri" pitchFamily="34" charset="0"/>
              </a:rPr>
            </a:br>
            <a:br>
              <a:rPr lang="en-US" sz="800" dirty="0">
                <a:effectLst/>
                <a:latin typeface="Calibri" pitchFamily="34" charset="0"/>
              </a:rPr>
            </a:br>
            <a:br>
              <a:rPr lang="en-US" sz="800" dirty="0">
                <a:effectLst/>
                <a:latin typeface="Calibri" pitchFamily="34" charset="0"/>
              </a:rPr>
            </a:br>
            <a:r>
              <a:rPr lang="en-US" sz="2400" dirty="0">
                <a:effectLst/>
                <a:latin typeface="Calibri" pitchFamily="34" charset="0"/>
              </a:rPr>
              <a:t>Washington, DC</a:t>
            </a:r>
            <a:br>
              <a:rPr lang="en-US" sz="2400" dirty="0">
                <a:effectLst/>
                <a:latin typeface="Calibri" pitchFamily="34" charset="0"/>
              </a:rPr>
            </a:br>
            <a:r>
              <a:rPr lang="en-US" sz="2400" dirty="0">
                <a:effectLst/>
                <a:latin typeface="Calibri" pitchFamily="34" charset="0"/>
              </a:rPr>
              <a:t>December 6, 2018</a:t>
            </a:r>
            <a:br>
              <a:rPr lang="en-US" sz="2400" dirty="0">
                <a:effectLst/>
                <a:latin typeface="Calibri" pitchFamily="34" charset="0"/>
              </a:rPr>
            </a:br>
            <a:endParaRPr lang="en-US" sz="2400" dirty="0">
              <a:effectLst/>
              <a:latin typeface="Calibri" pitchFamily="34" charset="0"/>
            </a:endParaRPr>
          </a:p>
        </p:txBody>
      </p:sp>
      <p:sp>
        <p:nvSpPr>
          <p:cNvPr id="10" name="Rectangle 8">
            <a:extLst>
              <a:ext uri="{FF2B5EF4-FFF2-40B4-BE49-F238E27FC236}">
                <a16:creationId xmlns:a16="http://schemas.microsoft.com/office/drawing/2014/main" id="{19F1BFEF-06FC-4FD2-8E78-0A3F1F6487E7}"/>
              </a:ext>
            </a:extLst>
          </p:cNvPr>
          <p:cNvSpPr>
            <a:spLocks noChangeArrowheads="1"/>
          </p:cNvSpPr>
          <p:nvPr/>
        </p:nvSpPr>
        <p:spPr bwMode="auto">
          <a:xfrm>
            <a:off x="438009" y="1321158"/>
            <a:ext cx="8293995" cy="609600"/>
          </a:xfrm>
          <a:prstGeom prst="rect">
            <a:avLst/>
          </a:prstGeom>
          <a:noFill/>
          <a:ln w="9525">
            <a:noFill/>
            <a:miter lim="800000"/>
            <a:headEnd/>
            <a:tailEnd/>
          </a:ln>
        </p:spPr>
        <p:txBody>
          <a:bodyPr anchor="ctr"/>
          <a:lstStyle/>
          <a:p>
            <a:pPr algn="ctr" eaLnBrk="1" hangingPunct="1"/>
            <a:r>
              <a:rPr lang="en-US" sz="3600" b="1" dirty="0">
                <a:solidFill>
                  <a:srgbClr val="002060"/>
                </a:solidFill>
                <a:effectLst>
                  <a:outerShdw blurRad="38100" dist="38100" dir="2700000" algn="tl">
                    <a:srgbClr val="000000">
                      <a:alpha val="43137"/>
                    </a:srgbClr>
                  </a:outerShdw>
                </a:effectLst>
                <a:latin typeface="Calibri" pitchFamily="34" charset="0"/>
                <a:ea typeface="Osaka" pitchFamily="-16" charset="-128"/>
              </a:rPr>
              <a:t>Reframing Energy for the 21</a:t>
            </a:r>
            <a:r>
              <a:rPr lang="en-US" sz="3600" b="1" baseline="30000" dirty="0">
                <a:solidFill>
                  <a:srgbClr val="002060"/>
                </a:solidFill>
                <a:effectLst>
                  <a:outerShdw blurRad="38100" dist="38100" dir="2700000" algn="tl">
                    <a:srgbClr val="000000">
                      <a:alpha val="43137"/>
                    </a:srgbClr>
                  </a:outerShdw>
                </a:effectLst>
                <a:latin typeface="Calibri" pitchFamily="34" charset="0"/>
                <a:ea typeface="Osaka" pitchFamily="-16" charset="-128"/>
              </a:rPr>
              <a:t>st</a:t>
            </a:r>
            <a:r>
              <a:rPr lang="en-US" sz="3600" b="1" dirty="0">
                <a:solidFill>
                  <a:srgbClr val="002060"/>
                </a:solidFill>
                <a:effectLst>
                  <a:outerShdw blurRad="38100" dist="38100" dir="2700000" algn="tl">
                    <a:srgbClr val="000000">
                      <a:alpha val="43137"/>
                    </a:srgbClr>
                  </a:outerShdw>
                </a:effectLst>
                <a:latin typeface="Calibri" pitchFamily="34" charset="0"/>
                <a:ea typeface="Osaka" pitchFamily="-16" charset="-128"/>
              </a:rPr>
              <a:t> Century: </a:t>
            </a:r>
          </a:p>
        </p:txBody>
      </p:sp>
      <p:sp>
        <p:nvSpPr>
          <p:cNvPr id="11" name="Rectangle 8">
            <a:extLst>
              <a:ext uri="{FF2B5EF4-FFF2-40B4-BE49-F238E27FC236}">
                <a16:creationId xmlns:a16="http://schemas.microsoft.com/office/drawing/2014/main" id="{A087C2C1-5882-4DB5-9462-F48C78BC2C0A}"/>
              </a:ext>
            </a:extLst>
          </p:cNvPr>
          <p:cNvSpPr>
            <a:spLocks noChangeArrowheads="1"/>
          </p:cNvSpPr>
          <p:nvPr/>
        </p:nvSpPr>
        <p:spPr bwMode="auto">
          <a:xfrm>
            <a:off x="343979" y="1735392"/>
            <a:ext cx="8446394" cy="609600"/>
          </a:xfrm>
          <a:prstGeom prst="rect">
            <a:avLst/>
          </a:prstGeom>
          <a:noFill/>
          <a:ln w="9525">
            <a:noFill/>
            <a:miter lim="800000"/>
            <a:headEnd/>
            <a:tailEnd/>
          </a:ln>
        </p:spPr>
        <p:txBody>
          <a:bodyPr anchor="ctr"/>
          <a:lstStyle/>
          <a:p>
            <a:pPr algn="ctr" eaLnBrk="1" hangingPunct="1"/>
            <a:r>
              <a:rPr lang="en-US" b="1" dirty="0">
                <a:solidFill>
                  <a:srgbClr val="002060"/>
                </a:solidFill>
                <a:effectLst>
                  <a:outerShdw blurRad="38100" dist="38100" dir="2700000" algn="tl">
                    <a:srgbClr val="000000">
                      <a:alpha val="43137"/>
                    </a:srgbClr>
                  </a:outerShdw>
                </a:effectLst>
                <a:latin typeface="Calibri" pitchFamily="34" charset="0"/>
                <a:ea typeface="Osaka" pitchFamily="-16" charset="-128"/>
              </a:rPr>
              <a:t>Understanding the Imperative of Greater Energy Productivity</a:t>
            </a:r>
          </a:p>
        </p:txBody>
      </p:sp>
      <p:sp>
        <p:nvSpPr>
          <p:cNvPr id="12" name="Text Box 10">
            <a:extLst>
              <a:ext uri="{FF2B5EF4-FFF2-40B4-BE49-F238E27FC236}">
                <a16:creationId xmlns:a16="http://schemas.microsoft.com/office/drawing/2014/main" id="{3537678B-CE5B-4D9F-9120-62EB0EE813FA}"/>
              </a:ext>
            </a:extLst>
          </p:cNvPr>
          <p:cNvSpPr txBox="1">
            <a:spLocks noChangeArrowheads="1"/>
          </p:cNvSpPr>
          <p:nvPr/>
        </p:nvSpPr>
        <p:spPr bwMode="auto">
          <a:xfrm>
            <a:off x="8326140" y="1651754"/>
            <a:ext cx="361950" cy="641350"/>
          </a:xfrm>
          <a:prstGeom prst="rect">
            <a:avLst/>
          </a:prstGeom>
          <a:noFill/>
          <a:ln w="9525" algn="ctr">
            <a:noFill/>
            <a:miter lim="800000"/>
            <a:headEnd/>
            <a:tailEnd/>
          </a:ln>
          <a:effectLst/>
        </p:spPr>
        <p:txBody>
          <a:bodyPr wrap="none">
            <a:spAutoFit/>
          </a:bodyPr>
          <a:lstStyle/>
          <a:p>
            <a:pPr algn="ctr">
              <a:defRPr/>
            </a:pPr>
            <a:r>
              <a:rPr lang="en-US" sz="3600" b="1" dirty="0">
                <a:solidFill>
                  <a:srgbClr val="002060"/>
                </a:solidFill>
                <a:latin typeface="+mj-lt"/>
                <a:ea typeface="ＭＳ Ｐゴシック" pitchFamily="-128" charset="-128"/>
              </a:rPr>
              <a:t>*</a:t>
            </a:r>
          </a:p>
        </p:txBody>
      </p:sp>
      <p:sp>
        <p:nvSpPr>
          <p:cNvPr id="13" name="Text Box 11">
            <a:extLst>
              <a:ext uri="{FF2B5EF4-FFF2-40B4-BE49-F238E27FC236}">
                <a16:creationId xmlns:a16="http://schemas.microsoft.com/office/drawing/2014/main" id="{15DF1622-D5B1-47B7-AF20-1586A782149C}"/>
              </a:ext>
            </a:extLst>
          </p:cNvPr>
          <p:cNvSpPr txBox="1">
            <a:spLocks noChangeArrowheads="1"/>
          </p:cNvSpPr>
          <p:nvPr/>
        </p:nvSpPr>
        <p:spPr bwMode="auto">
          <a:xfrm>
            <a:off x="503298" y="5638800"/>
            <a:ext cx="8153400" cy="461665"/>
          </a:xfrm>
          <a:prstGeom prst="rect">
            <a:avLst/>
          </a:prstGeom>
          <a:noFill/>
          <a:ln w="9525" algn="ctr">
            <a:noFill/>
            <a:miter lim="800000"/>
            <a:headEnd/>
            <a:tailEnd/>
          </a:ln>
          <a:effectLst/>
        </p:spPr>
        <p:txBody>
          <a:bodyPr>
            <a:spAutoFit/>
          </a:bodyPr>
          <a:lstStyle/>
          <a:p>
            <a:r>
              <a:rPr lang="en-US" sz="1200" b="1" dirty="0">
                <a:solidFill>
                  <a:srgbClr val="002060"/>
                </a:solidFill>
                <a:latin typeface="+mj-lt"/>
                <a:ea typeface="MS PGothic" pitchFamily="34" charset="-128"/>
              </a:rPr>
              <a:t>* In the spirit and tradition of Nobel Laureate and former Caltech physicist Richard Feynman, in his 1959 visionary talk, “There’s Plenty of Room at the Bottom.” See, </a:t>
            </a:r>
            <a:r>
              <a:rPr lang="en-US" sz="1200" b="1" dirty="0">
                <a:solidFill>
                  <a:srgbClr val="002060"/>
                </a:solidFill>
                <a:latin typeface="+mj-lt"/>
                <a:ea typeface="MS PGothic" pitchFamily="34" charset="-128"/>
                <a:hlinkClick r:id="rId3"/>
              </a:rPr>
              <a:t>http://www.its.caltech.edu/~feynman/plenty.html</a:t>
            </a:r>
            <a:r>
              <a:rPr lang="en-US" sz="1200" b="1" dirty="0">
                <a:solidFill>
                  <a:srgbClr val="002060"/>
                </a:solidFill>
                <a:latin typeface="+mj-lt"/>
                <a:ea typeface="MS PGothic" pitchFamily="34" charset="-12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2332B6-0F64-4B43-B490-07AFC963378F}"/>
              </a:ext>
            </a:extLst>
          </p:cNvPr>
          <p:cNvSpPr>
            <a:spLocks noGrp="1"/>
          </p:cNvSpPr>
          <p:nvPr>
            <p:ph type="sldNum" sz="quarter" idx="4"/>
          </p:nvPr>
        </p:nvSpPr>
        <p:spPr/>
        <p:txBody>
          <a:bodyPr/>
          <a:lstStyle/>
          <a:p>
            <a:pPr>
              <a:defRPr/>
            </a:pPr>
            <a:fld id="{61D36AA1-C76B-46EF-A05C-B330D9E4862B}" type="slidenum">
              <a:rPr lang="en-US" smtClean="0"/>
              <a:pPr>
                <a:defRPr/>
              </a:pPr>
              <a:t>9</a:t>
            </a:fld>
            <a:endParaRPr lang="en-US"/>
          </a:p>
        </p:txBody>
      </p:sp>
      <p:graphicFrame>
        <p:nvGraphicFramePr>
          <p:cNvPr id="3" name="Content Placeholder 3">
            <a:extLst>
              <a:ext uri="{FF2B5EF4-FFF2-40B4-BE49-F238E27FC236}">
                <a16:creationId xmlns:a16="http://schemas.microsoft.com/office/drawing/2014/main" id="{4253B1DE-A467-4407-BB61-0AC16414719E}"/>
              </a:ext>
            </a:extLst>
          </p:cNvPr>
          <p:cNvGraphicFramePr>
            <a:graphicFrameLocks/>
          </p:cNvGraphicFramePr>
          <p:nvPr>
            <p:extLst>
              <p:ext uri="{D42A27DB-BD31-4B8C-83A1-F6EECF244321}">
                <p14:modId xmlns:p14="http://schemas.microsoft.com/office/powerpoint/2010/main" val="2524598379"/>
              </p:ext>
            </p:extLst>
          </p:nvPr>
        </p:nvGraphicFramePr>
        <p:xfrm>
          <a:off x="1320100" y="1552575"/>
          <a:ext cx="6248400" cy="41814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1">
            <a:extLst>
              <a:ext uri="{FF2B5EF4-FFF2-40B4-BE49-F238E27FC236}">
                <a16:creationId xmlns:a16="http://schemas.microsoft.com/office/drawing/2014/main" id="{73170AEF-D1E6-4CF1-94AA-2570E46FFCF9}"/>
              </a:ext>
            </a:extLst>
          </p:cNvPr>
          <p:cNvSpPr txBox="1">
            <a:spLocks noChangeArrowheads="1"/>
          </p:cNvSpPr>
          <p:nvPr/>
        </p:nvSpPr>
        <p:spPr bwMode="auto">
          <a:xfrm>
            <a:off x="2954288" y="1735931"/>
            <a:ext cx="1202531" cy="242888"/>
          </a:xfrm>
          <a:prstGeom prst="rect">
            <a:avLst/>
          </a:prstGeom>
          <a:noFill/>
          <a:ln w="9525">
            <a:noFill/>
            <a:miter lim="800000"/>
            <a:headEnd/>
            <a:tailEnd/>
          </a:ln>
        </p:spPr>
        <p:txBody>
          <a:bodyPr wrap="none"/>
          <a:lstStyle/>
          <a:p>
            <a:pPr eaLnBrk="1" hangingPunct="1"/>
            <a:r>
              <a:rPr lang="en-US" sz="1200" b="1" i="1" dirty="0">
                <a:solidFill>
                  <a:srgbClr val="000000"/>
                </a:solidFill>
                <a:latin typeface="Calibri" pitchFamily="34" charset="0"/>
                <a:ea typeface="Osaka"/>
                <a:cs typeface="Osaka"/>
              </a:rPr>
              <a:t>Typical Pre-1980 Forecasts</a:t>
            </a:r>
            <a:endParaRPr lang="en-US" sz="1200" dirty="0">
              <a:solidFill>
                <a:srgbClr val="000000"/>
              </a:solidFill>
              <a:ea typeface="Osaka"/>
              <a:cs typeface="Osaka"/>
            </a:endParaRPr>
          </a:p>
        </p:txBody>
      </p:sp>
      <p:sp>
        <p:nvSpPr>
          <p:cNvPr id="5" name="TextBox 1">
            <a:extLst>
              <a:ext uri="{FF2B5EF4-FFF2-40B4-BE49-F238E27FC236}">
                <a16:creationId xmlns:a16="http://schemas.microsoft.com/office/drawing/2014/main" id="{8846A94E-DFF0-46F4-BB07-C6EBE010BC2E}"/>
              </a:ext>
            </a:extLst>
          </p:cNvPr>
          <p:cNvSpPr txBox="1">
            <a:spLocks noChangeArrowheads="1"/>
          </p:cNvSpPr>
          <p:nvPr/>
        </p:nvSpPr>
        <p:spPr bwMode="auto">
          <a:xfrm>
            <a:off x="5159806" y="4495800"/>
            <a:ext cx="1524000" cy="346472"/>
          </a:xfrm>
          <a:prstGeom prst="rect">
            <a:avLst/>
          </a:prstGeom>
          <a:noFill/>
          <a:ln w="9525">
            <a:noFill/>
            <a:miter lim="800000"/>
            <a:headEnd/>
            <a:tailEnd/>
          </a:ln>
        </p:spPr>
        <p:txBody>
          <a:bodyPr wrap="none"/>
          <a:lstStyle/>
          <a:p>
            <a:pPr algn="ctr" eaLnBrk="1" hangingPunct="1"/>
            <a:r>
              <a:rPr lang="en-US" sz="1200" b="1" i="1" dirty="0">
                <a:solidFill>
                  <a:srgbClr val="000000"/>
                </a:solidFill>
                <a:latin typeface="Calibri" pitchFamily="34" charset="0"/>
                <a:ea typeface="Osaka"/>
                <a:cs typeface="Osaka"/>
              </a:rPr>
              <a:t>Low-Energy Future Based </a:t>
            </a:r>
          </a:p>
          <a:p>
            <a:pPr algn="ctr" eaLnBrk="1" hangingPunct="1"/>
            <a:r>
              <a:rPr lang="en-US" sz="1200" b="1" i="1" dirty="0">
                <a:solidFill>
                  <a:srgbClr val="000000"/>
                </a:solidFill>
                <a:latin typeface="Calibri" pitchFamily="34" charset="0"/>
                <a:ea typeface="Osaka"/>
                <a:cs typeface="Osaka"/>
              </a:rPr>
              <a:t>Upon 1980 DOE Analysis and</a:t>
            </a:r>
          </a:p>
          <a:p>
            <a:pPr algn="ctr" eaLnBrk="1" hangingPunct="1"/>
            <a:r>
              <a:rPr lang="en-US" sz="1200" b="1" i="1" dirty="0">
                <a:solidFill>
                  <a:srgbClr val="000000"/>
                </a:solidFill>
                <a:latin typeface="Calibri" pitchFamily="34" charset="0"/>
                <a:ea typeface="Osaka"/>
                <a:cs typeface="Osaka"/>
              </a:rPr>
              <a:t>2012 ACEEE Study</a:t>
            </a:r>
            <a:endParaRPr lang="en-US" sz="1200" i="1" dirty="0">
              <a:solidFill>
                <a:srgbClr val="000000"/>
              </a:solidFill>
              <a:ea typeface="Osaka"/>
              <a:cs typeface="Osaka"/>
            </a:endParaRPr>
          </a:p>
          <a:p>
            <a:pPr algn="ctr" eaLnBrk="1" hangingPunct="1"/>
            <a:endParaRPr lang="en-US" sz="1200" i="1" dirty="0">
              <a:solidFill>
                <a:srgbClr val="000000"/>
              </a:solidFill>
              <a:ea typeface="Osaka"/>
              <a:cs typeface="Osaka"/>
            </a:endParaRPr>
          </a:p>
        </p:txBody>
      </p:sp>
      <p:sp>
        <p:nvSpPr>
          <p:cNvPr id="6" name="TextBox 1">
            <a:extLst>
              <a:ext uri="{FF2B5EF4-FFF2-40B4-BE49-F238E27FC236}">
                <a16:creationId xmlns:a16="http://schemas.microsoft.com/office/drawing/2014/main" id="{BB042DDB-0CB7-4701-BB3F-B32BD6EFCC4F}"/>
              </a:ext>
            </a:extLst>
          </p:cNvPr>
          <p:cNvSpPr txBox="1">
            <a:spLocks noChangeArrowheads="1"/>
          </p:cNvSpPr>
          <p:nvPr/>
        </p:nvSpPr>
        <p:spPr bwMode="auto">
          <a:xfrm>
            <a:off x="5663500" y="2895600"/>
            <a:ext cx="1744266" cy="242888"/>
          </a:xfrm>
          <a:prstGeom prst="rect">
            <a:avLst/>
          </a:prstGeom>
          <a:noFill/>
          <a:ln w="9525">
            <a:noFill/>
            <a:miter lim="800000"/>
            <a:headEnd/>
            <a:tailEnd/>
          </a:ln>
        </p:spPr>
        <p:txBody>
          <a:bodyPr wrap="none"/>
          <a:lstStyle/>
          <a:p>
            <a:pPr algn="ctr" eaLnBrk="1" hangingPunct="1"/>
            <a:r>
              <a:rPr lang="en-US" sz="1200" b="1" i="1" dirty="0">
                <a:solidFill>
                  <a:srgbClr val="000000"/>
                </a:solidFill>
                <a:latin typeface="Calibri" pitchFamily="34" charset="0"/>
                <a:ea typeface="Osaka"/>
                <a:cs typeface="Osaka"/>
              </a:rPr>
              <a:t>AEO 2018 Projection</a:t>
            </a:r>
            <a:endParaRPr lang="en-US" sz="1200" dirty="0">
              <a:solidFill>
                <a:srgbClr val="000000"/>
              </a:solidFill>
              <a:ea typeface="Osaka"/>
              <a:cs typeface="Osaka"/>
            </a:endParaRPr>
          </a:p>
        </p:txBody>
      </p:sp>
      <p:sp>
        <p:nvSpPr>
          <p:cNvPr id="7" name="TextBox 1">
            <a:extLst>
              <a:ext uri="{FF2B5EF4-FFF2-40B4-BE49-F238E27FC236}">
                <a16:creationId xmlns:a16="http://schemas.microsoft.com/office/drawing/2014/main" id="{888048D0-AFB4-4AB4-9493-7F32A728D471}"/>
              </a:ext>
            </a:extLst>
          </p:cNvPr>
          <p:cNvSpPr txBox="1">
            <a:spLocks noChangeArrowheads="1"/>
          </p:cNvSpPr>
          <p:nvPr/>
        </p:nvSpPr>
        <p:spPr bwMode="auto">
          <a:xfrm>
            <a:off x="2425000" y="4282698"/>
            <a:ext cx="1943100" cy="266700"/>
          </a:xfrm>
          <a:prstGeom prst="rect">
            <a:avLst/>
          </a:prstGeom>
          <a:noFill/>
          <a:ln w="9525">
            <a:noFill/>
            <a:miter lim="800000"/>
            <a:headEnd/>
            <a:tailEnd/>
          </a:ln>
        </p:spPr>
        <p:txBody>
          <a:bodyPr wrap="none"/>
          <a:lstStyle/>
          <a:p>
            <a:pPr eaLnBrk="1" hangingPunct="1"/>
            <a:r>
              <a:rPr lang="en-US" sz="1200" b="1" i="1" dirty="0">
                <a:solidFill>
                  <a:srgbClr val="000000"/>
                </a:solidFill>
                <a:latin typeface="Calibri" pitchFamily="34" charset="0"/>
                <a:cs typeface="ヒラギノ角ゴ Pro W3"/>
              </a:rPr>
              <a:t>Actual Historical Consumption</a:t>
            </a:r>
            <a:endParaRPr lang="en-US" sz="1200" dirty="0">
              <a:solidFill>
                <a:srgbClr val="000000"/>
              </a:solidFill>
              <a:latin typeface="Calibri" pitchFamily="34" charset="0"/>
              <a:cs typeface="ヒラギノ角ゴ Pro W3"/>
            </a:endParaRPr>
          </a:p>
        </p:txBody>
      </p:sp>
      <p:sp>
        <p:nvSpPr>
          <p:cNvPr id="8" name="TextBox 1">
            <a:extLst>
              <a:ext uri="{FF2B5EF4-FFF2-40B4-BE49-F238E27FC236}">
                <a16:creationId xmlns:a16="http://schemas.microsoft.com/office/drawing/2014/main" id="{13433051-9464-4D38-B8A6-FA9AD876774C}"/>
              </a:ext>
            </a:extLst>
          </p:cNvPr>
          <p:cNvSpPr txBox="1">
            <a:spLocks noChangeArrowheads="1"/>
          </p:cNvSpPr>
          <p:nvPr/>
        </p:nvSpPr>
        <p:spPr bwMode="auto">
          <a:xfrm>
            <a:off x="898902" y="5578098"/>
            <a:ext cx="4000500" cy="339306"/>
          </a:xfrm>
          <a:prstGeom prst="rect">
            <a:avLst/>
          </a:prstGeom>
          <a:noFill/>
          <a:ln w="9525">
            <a:noFill/>
            <a:miter lim="800000"/>
            <a:headEnd/>
            <a:tailEnd/>
          </a:ln>
        </p:spPr>
        <p:txBody>
          <a:bodyPr wrap="none" anchor="ctr"/>
          <a:lstStyle/>
          <a:p>
            <a:pPr eaLnBrk="1" hangingPunct="1"/>
            <a:r>
              <a:rPr lang="en-US" sz="1200" b="1" dirty="0">
                <a:solidFill>
                  <a:srgbClr val="000000"/>
                </a:solidFill>
                <a:ea typeface="Osaka"/>
                <a:cs typeface="Osaka"/>
              </a:rPr>
              <a:t>Sources: Laitner 2018, based on DOE 1980 Policy Analysis, ACEEE 2012, AEO 2005, AEO 2018.</a:t>
            </a:r>
          </a:p>
        </p:txBody>
      </p:sp>
      <p:sp>
        <p:nvSpPr>
          <p:cNvPr id="9" name="TextBox 1">
            <a:extLst>
              <a:ext uri="{FF2B5EF4-FFF2-40B4-BE49-F238E27FC236}">
                <a16:creationId xmlns:a16="http://schemas.microsoft.com/office/drawing/2014/main" id="{BE000D9A-FE2C-4019-BFED-BE750FDD8ABC}"/>
              </a:ext>
            </a:extLst>
          </p:cNvPr>
          <p:cNvSpPr txBox="1">
            <a:spLocks noChangeArrowheads="1"/>
          </p:cNvSpPr>
          <p:nvPr/>
        </p:nvSpPr>
        <p:spPr bwMode="auto">
          <a:xfrm>
            <a:off x="4675169" y="2246741"/>
            <a:ext cx="1744266" cy="397615"/>
          </a:xfrm>
          <a:prstGeom prst="rect">
            <a:avLst/>
          </a:prstGeom>
          <a:noFill/>
          <a:ln w="9525">
            <a:noFill/>
            <a:miter lim="800000"/>
            <a:headEnd/>
            <a:tailEnd/>
          </a:ln>
        </p:spPr>
        <p:txBody>
          <a:bodyPr wrap="none"/>
          <a:lstStyle/>
          <a:p>
            <a:pPr algn="ctr" eaLnBrk="1" hangingPunct="1"/>
            <a:r>
              <a:rPr lang="en-US" sz="1200" b="1" i="1" dirty="0">
                <a:solidFill>
                  <a:srgbClr val="000000"/>
                </a:solidFill>
                <a:latin typeface="Calibri" pitchFamily="34" charset="0"/>
                <a:ea typeface="Osaka"/>
                <a:cs typeface="Osaka"/>
              </a:rPr>
              <a:t>AEO 2005 Projection</a:t>
            </a:r>
            <a:endParaRPr lang="en-US" sz="1200" dirty="0">
              <a:solidFill>
                <a:srgbClr val="000000"/>
              </a:solidFill>
              <a:ea typeface="Osaka"/>
              <a:cs typeface="Osaka"/>
            </a:endParaRPr>
          </a:p>
        </p:txBody>
      </p:sp>
      <p:sp>
        <p:nvSpPr>
          <p:cNvPr id="10" name="AutoShape 10">
            <a:extLst>
              <a:ext uri="{FF2B5EF4-FFF2-40B4-BE49-F238E27FC236}">
                <a16:creationId xmlns:a16="http://schemas.microsoft.com/office/drawing/2014/main" id="{D18B4022-4920-436F-81B2-A86334594100}"/>
              </a:ext>
            </a:extLst>
          </p:cNvPr>
          <p:cNvSpPr>
            <a:spLocks/>
          </p:cNvSpPr>
          <p:nvPr/>
        </p:nvSpPr>
        <p:spPr bwMode="auto">
          <a:xfrm>
            <a:off x="7278685" y="3184902"/>
            <a:ext cx="210113" cy="1399032"/>
          </a:xfrm>
          <a:prstGeom prst="rightBrace">
            <a:avLst>
              <a:gd name="adj1" fmla="val 150000"/>
              <a:gd name="adj2" fmla="val 50000"/>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0000"/>
              </a:buClr>
              <a:buSzPct val="125000"/>
              <a:buChar char="•"/>
              <a:defRPr sz="2800">
                <a:solidFill>
                  <a:srgbClr val="323232"/>
                </a:solidFill>
                <a:latin typeface="Helvetica" panose="020B0604020202020204" pitchFamily="34" charset="0"/>
                <a:ea typeface="Osaka" pitchFamily="-16" charset="-128"/>
              </a:defRPr>
            </a:lvl1pPr>
            <a:lvl2pPr marL="742950" indent="-285750">
              <a:spcBef>
                <a:spcPct val="20000"/>
              </a:spcBef>
              <a:buClr>
                <a:srgbClr val="CC3300"/>
              </a:buClr>
              <a:buSzPct val="110000"/>
              <a:buFont typeface="Helvetica" panose="020B0604020202020204" pitchFamily="34" charset="0"/>
              <a:buChar char="–"/>
              <a:defRPr sz="2400">
                <a:solidFill>
                  <a:srgbClr val="323232"/>
                </a:solidFill>
                <a:latin typeface="Helvetica" panose="020B0604020202020204" pitchFamily="34" charset="0"/>
                <a:ea typeface="Osaka" pitchFamily="-16" charset="-128"/>
              </a:defRPr>
            </a:lvl2pPr>
            <a:lvl3pPr marL="1143000" indent="-228600">
              <a:spcBef>
                <a:spcPct val="20000"/>
              </a:spcBef>
              <a:defRPr sz="2400">
                <a:solidFill>
                  <a:srgbClr val="323232"/>
                </a:solidFill>
                <a:latin typeface="Helvetica" panose="020B0604020202020204" pitchFamily="34" charset="0"/>
                <a:ea typeface="Osaka" pitchFamily="-16" charset="-128"/>
              </a:defRPr>
            </a:lvl3pPr>
            <a:lvl4pPr marL="1600200" indent="-228600">
              <a:spcBef>
                <a:spcPct val="20000"/>
              </a:spcBef>
              <a:buChar char="o"/>
              <a:defRPr sz="2000">
                <a:solidFill>
                  <a:srgbClr val="323232"/>
                </a:solidFill>
                <a:latin typeface="Helvetica" panose="020B0604020202020204" pitchFamily="34" charset="0"/>
                <a:ea typeface="Osaka" pitchFamily="-16" charset="-128"/>
              </a:defRPr>
            </a:lvl4pPr>
            <a:lvl5pPr marL="2057400" indent="-228600">
              <a:spcBef>
                <a:spcPct val="20000"/>
              </a:spcBef>
              <a:defRPr sz="2000">
                <a:solidFill>
                  <a:srgbClr val="323232"/>
                </a:solidFill>
                <a:latin typeface="Helvetica" panose="020B0604020202020204" pitchFamily="34" charset="0"/>
                <a:ea typeface="Osaka" pitchFamily="-16" charset="-128"/>
              </a:defRPr>
            </a:lvl5pPr>
            <a:lvl6pPr marL="25146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6pPr>
            <a:lvl7pPr marL="29718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7pPr>
            <a:lvl8pPr marL="34290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8pPr>
            <a:lvl9pPr marL="38862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9pPr>
          </a:lstStyle>
          <a:p>
            <a:pPr algn="ctr">
              <a:spcBef>
                <a:spcPct val="0"/>
              </a:spcBef>
              <a:buClrTx/>
              <a:buSzTx/>
              <a:buFontTx/>
              <a:buNone/>
            </a:pPr>
            <a:endParaRPr lang="en-US" altLang="en-US" sz="2400">
              <a:solidFill>
                <a:schemeClr val="tx1"/>
              </a:solidFill>
              <a:ea typeface="ヒラギノ角ゴ Pro W3" pitchFamily="-16" charset="-128"/>
            </a:endParaRPr>
          </a:p>
        </p:txBody>
      </p:sp>
      <p:sp>
        <p:nvSpPr>
          <p:cNvPr id="11" name="TextBox 10">
            <a:extLst>
              <a:ext uri="{FF2B5EF4-FFF2-40B4-BE49-F238E27FC236}">
                <a16:creationId xmlns:a16="http://schemas.microsoft.com/office/drawing/2014/main" id="{31B799AC-0EAA-43EF-BC83-5F458F900E7E}"/>
              </a:ext>
            </a:extLst>
          </p:cNvPr>
          <p:cNvSpPr txBox="1">
            <a:spLocks noChangeArrowheads="1"/>
          </p:cNvSpPr>
          <p:nvPr/>
        </p:nvSpPr>
        <p:spPr bwMode="auto">
          <a:xfrm>
            <a:off x="5724202" y="3457016"/>
            <a:ext cx="1744266" cy="77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0000"/>
              </a:buClr>
              <a:buSzPct val="125000"/>
              <a:buChar char="•"/>
              <a:defRPr sz="2800">
                <a:solidFill>
                  <a:srgbClr val="323232"/>
                </a:solidFill>
                <a:latin typeface="Helvetica" panose="020B0604020202020204" pitchFamily="34" charset="0"/>
                <a:ea typeface="Osaka" pitchFamily="-16" charset="-128"/>
              </a:defRPr>
            </a:lvl1pPr>
            <a:lvl2pPr marL="742950" indent="-285750">
              <a:spcBef>
                <a:spcPct val="20000"/>
              </a:spcBef>
              <a:buClr>
                <a:srgbClr val="CC3300"/>
              </a:buClr>
              <a:buSzPct val="110000"/>
              <a:buFont typeface="Helvetica" panose="020B0604020202020204" pitchFamily="34" charset="0"/>
              <a:buChar char="–"/>
              <a:defRPr sz="2400">
                <a:solidFill>
                  <a:srgbClr val="323232"/>
                </a:solidFill>
                <a:latin typeface="Helvetica" panose="020B0604020202020204" pitchFamily="34" charset="0"/>
                <a:ea typeface="Osaka" pitchFamily="-16" charset="-128"/>
              </a:defRPr>
            </a:lvl2pPr>
            <a:lvl3pPr marL="1143000" indent="-228600">
              <a:spcBef>
                <a:spcPct val="20000"/>
              </a:spcBef>
              <a:defRPr sz="2400">
                <a:solidFill>
                  <a:srgbClr val="323232"/>
                </a:solidFill>
                <a:latin typeface="Helvetica" panose="020B0604020202020204" pitchFamily="34" charset="0"/>
                <a:ea typeface="Osaka" pitchFamily="-16" charset="-128"/>
              </a:defRPr>
            </a:lvl3pPr>
            <a:lvl4pPr marL="1600200" indent="-228600">
              <a:spcBef>
                <a:spcPct val="20000"/>
              </a:spcBef>
              <a:buChar char="o"/>
              <a:defRPr sz="2000">
                <a:solidFill>
                  <a:srgbClr val="323232"/>
                </a:solidFill>
                <a:latin typeface="Helvetica" panose="020B0604020202020204" pitchFamily="34" charset="0"/>
                <a:ea typeface="Osaka" pitchFamily="-16" charset="-128"/>
              </a:defRPr>
            </a:lvl4pPr>
            <a:lvl5pPr marL="2057400" indent="-228600">
              <a:spcBef>
                <a:spcPct val="20000"/>
              </a:spcBef>
              <a:defRPr sz="2000">
                <a:solidFill>
                  <a:srgbClr val="323232"/>
                </a:solidFill>
                <a:latin typeface="Helvetica" panose="020B0604020202020204" pitchFamily="34" charset="0"/>
                <a:ea typeface="Osaka" pitchFamily="-16" charset="-128"/>
              </a:defRPr>
            </a:lvl5pPr>
            <a:lvl6pPr marL="25146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6pPr>
            <a:lvl7pPr marL="29718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7pPr>
            <a:lvl8pPr marL="34290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8pPr>
            <a:lvl9pPr marL="38862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9pPr>
          </a:lstStyle>
          <a:p>
            <a:pPr>
              <a:lnSpc>
                <a:spcPct val="93000"/>
              </a:lnSpc>
              <a:spcBef>
                <a:spcPct val="0"/>
              </a:spcBef>
              <a:buClrTx/>
              <a:buSzTx/>
              <a:buFontTx/>
              <a:buNone/>
            </a:pPr>
            <a:r>
              <a:rPr lang="en-US" altLang="en-US" sz="1200" b="1" i="1" dirty="0">
                <a:solidFill>
                  <a:srgbClr val="002060"/>
                </a:solidFill>
                <a:latin typeface="+mn-lt"/>
                <a:ea typeface="ヒラギノ角ゴ Pro W3" pitchFamily="-16" charset="-128"/>
              </a:rPr>
              <a:t>Enabled by ICT, new materials, new  technologies, and innovative behaviors</a:t>
            </a:r>
          </a:p>
        </p:txBody>
      </p:sp>
      <p:sp>
        <p:nvSpPr>
          <p:cNvPr id="12" name="TextBox 11">
            <a:extLst>
              <a:ext uri="{FF2B5EF4-FFF2-40B4-BE49-F238E27FC236}">
                <a16:creationId xmlns:a16="http://schemas.microsoft.com/office/drawing/2014/main" id="{B1073BD6-4ABC-4AE8-9BEF-51D0D0E09948}"/>
              </a:ext>
            </a:extLst>
          </p:cNvPr>
          <p:cNvSpPr txBox="1">
            <a:spLocks noChangeArrowheads="1"/>
          </p:cNvSpPr>
          <p:nvPr/>
        </p:nvSpPr>
        <p:spPr bwMode="auto">
          <a:xfrm rot="16200000">
            <a:off x="6651912" y="3660329"/>
            <a:ext cx="22365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SzPct val="125000"/>
              <a:buChar char="•"/>
              <a:defRPr sz="2800">
                <a:solidFill>
                  <a:srgbClr val="323232"/>
                </a:solidFill>
                <a:latin typeface="Helvetica" panose="020B0604020202020204" pitchFamily="34" charset="0"/>
                <a:ea typeface="Osaka" pitchFamily="-16" charset="-128"/>
              </a:defRPr>
            </a:lvl1pPr>
            <a:lvl2pPr marL="742950" indent="-285750">
              <a:spcBef>
                <a:spcPct val="20000"/>
              </a:spcBef>
              <a:buClr>
                <a:srgbClr val="CC3300"/>
              </a:buClr>
              <a:buSzPct val="110000"/>
              <a:buFont typeface="Helvetica" panose="020B0604020202020204" pitchFamily="34" charset="0"/>
              <a:buChar char="–"/>
              <a:defRPr sz="2400">
                <a:solidFill>
                  <a:srgbClr val="323232"/>
                </a:solidFill>
                <a:latin typeface="Helvetica" panose="020B0604020202020204" pitchFamily="34" charset="0"/>
                <a:ea typeface="Osaka" pitchFamily="-16" charset="-128"/>
              </a:defRPr>
            </a:lvl2pPr>
            <a:lvl3pPr marL="1143000" indent="-228600">
              <a:spcBef>
                <a:spcPct val="20000"/>
              </a:spcBef>
              <a:defRPr sz="2400">
                <a:solidFill>
                  <a:srgbClr val="323232"/>
                </a:solidFill>
                <a:latin typeface="Helvetica" panose="020B0604020202020204" pitchFamily="34" charset="0"/>
                <a:ea typeface="Osaka" pitchFamily="-16" charset="-128"/>
              </a:defRPr>
            </a:lvl3pPr>
            <a:lvl4pPr marL="1600200" indent="-228600">
              <a:spcBef>
                <a:spcPct val="20000"/>
              </a:spcBef>
              <a:buChar char="o"/>
              <a:defRPr sz="2000">
                <a:solidFill>
                  <a:srgbClr val="323232"/>
                </a:solidFill>
                <a:latin typeface="Helvetica" panose="020B0604020202020204" pitchFamily="34" charset="0"/>
                <a:ea typeface="Osaka" pitchFamily="-16" charset="-128"/>
              </a:defRPr>
            </a:lvl4pPr>
            <a:lvl5pPr marL="2057400" indent="-228600">
              <a:spcBef>
                <a:spcPct val="20000"/>
              </a:spcBef>
              <a:defRPr sz="2000">
                <a:solidFill>
                  <a:srgbClr val="323232"/>
                </a:solidFill>
                <a:latin typeface="Helvetica" panose="020B0604020202020204" pitchFamily="34" charset="0"/>
                <a:ea typeface="Osaka" pitchFamily="-16" charset="-128"/>
              </a:defRPr>
            </a:lvl5pPr>
            <a:lvl6pPr marL="25146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6pPr>
            <a:lvl7pPr marL="29718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7pPr>
            <a:lvl8pPr marL="34290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8pPr>
            <a:lvl9pPr marL="3886200" indent="-228600" eaLnBrk="0" fontAlgn="base" hangingPunct="0">
              <a:spcBef>
                <a:spcPct val="20000"/>
              </a:spcBef>
              <a:spcAft>
                <a:spcPct val="0"/>
              </a:spcAft>
              <a:defRPr sz="2000">
                <a:solidFill>
                  <a:srgbClr val="323232"/>
                </a:solidFill>
                <a:latin typeface="Helvetica" panose="020B0604020202020204" pitchFamily="34" charset="0"/>
                <a:ea typeface="Osaka" pitchFamily="-16" charset="-128"/>
              </a:defRPr>
            </a:lvl9pPr>
          </a:lstStyle>
          <a:p>
            <a:pPr algn="ctr">
              <a:spcBef>
                <a:spcPct val="0"/>
              </a:spcBef>
              <a:buClrTx/>
              <a:buSzTx/>
              <a:buFontTx/>
              <a:buNone/>
            </a:pPr>
            <a:r>
              <a:rPr lang="en-US" altLang="en-US" sz="1200" b="1" i="1" dirty="0">
                <a:solidFill>
                  <a:srgbClr val="002060"/>
                </a:solidFill>
                <a:latin typeface="+mn-lt"/>
                <a:ea typeface="ヒラギノ角ゴ Pro W3" pitchFamily="-16" charset="-128"/>
              </a:rPr>
              <a:t>Catalyzed by Smart Policies</a:t>
            </a:r>
          </a:p>
          <a:p>
            <a:pPr algn="ctr">
              <a:spcBef>
                <a:spcPct val="0"/>
              </a:spcBef>
              <a:buClrTx/>
              <a:buSzTx/>
              <a:buFontTx/>
              <a:buNone/>
            </a:pPr>
            <a:r>
              <a:rPr lang="en-US" altLang="en-US" sz="1200" b="1" i="1" dirty="0">
                <a:solidFill>
                  <a:srgbClr val="002060"/>
                </a:solidFill>
                <a:latin typeface="+mn-lt"/>
                <a:ea typeface="ヒラギノ角ゴ Pro W3" pitchFamily="-16" charset="-128"/>
              </a:rPr>
              <a:t>and Productive Investments</a:t>
            </a:r>
          </a:p>
        </p:txBody>
      </p:sp>
      <p:sp>
        <p:nvSpPr>
          <p:cNvPr id="13" name="TextBox 12">
            <a:extLst>
              <a:ext uri="{FF2B5EF4-FFF2-40B4-BE49-F238E27FC236}">
                <a16:creationId xmlns:a16="http://schemas.microsoft.com/office/drawing/2014/main" id="{7788BE0C-2649-4065-918D-9B042B16926D}"/>
              </a:ext>
            </a:extLst>
          </p:cNvPr>
          <p:cNvSpPr txBox="1"/>
          <p:nvPr/>
        </p:nvSpPr>
        <p:spPr>
          <a:xfrm rot="16200000">
            <a:off x="-333408" y="3312198"/>
            <a:ext cx="3103735" cy="307777"/>
          </a:xfrm>
          <a:prstGeom prst="rect">
            <a:avLst/>
          </a:prstGeom>
          <a:noFill/>
        </p:spPr>
        <p:txBody>
          <a:bodyPr wrap="none" rtlCol="0">
            <a:spAutoFit/>
          </a:bodyPr>
          <a:lstStyle/>
          <a:p>
            <a:pPr algn="ctr"/>
            <a:r>
              <a:rPr lang="en-US" sz="1400" b="1" dirty="0"/>
              <a:t>U.S. Primary Energy Use in Quads</a:t>
            </a:r>
          </a:p>
        </p:txBody>
      </p:sp>
      <p:sp>
        <p:nvSpPr>
          <p:cNvPr id="14" name="Title 1">
            <a:extLst>
              <a:ext uri="{FF2B5EF4-FFF2-40B4-BE49-F238E27FC236}">
                <a16:creationId xmlns:a16="http://schemas.microsoft.com/office/drawing/2014/main" id="{2C8A72BC-AE0A-4D91-8B48-3DA21ED58BEE}"/>
              </a:ext>
            </a:extLst>
          </p:cNvPr>
          <p:cNvSpPr txBox="1">
            <a:spLocks/>
          </p:cNvSpPr>
          <p:nvPr/>
        </p:nvSpPr>
        <p:spPr>
          <a:xfrm>
            <a:off x="381000" y="609600"/>
            <a:ext cx="8382000" cy="8572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800" b="1" dirty="0">
                <a:solidFill>
                  <a:srgbClr val="002060"/>
                </a:solidFill>
                <a:effectLst>
                  <a:outerShdw blurRad="38100" dist="38100" dir="2700000" algn="tl">
                    <a:srgbClr val="000000">
                      <a:alpha val="43137"/>
                    </a:srgbClr>
                  </a:outerShdw>
                </a:effectLst>
                <a:latin typeface="+mn-lt"/>
              </a:rPr>
              <a:t>Key Insight: The Energy Efficiency Resource Is Larger than Generally Believed or Understood</a:t>
            </a:r>
          </a:p>
        </p:txBody>
      </p:sp>
      <p:sp>
        <p:nvSpPr>
          <p:cNvPr id="15" name="Oval 14">
            <a:extLst>
              <a:ext uri="{FF2B5EF4-FFF2-40B4-BE49-F238E27FC236}">
                <a16:creationId xmlns:a16="http://schemas.microsoft.com/office/drawing/2014/main" id="{816DB1EE-57B7-4F40-8890-13986F0FCA02}"/>
              </a:ext>
            </a:extLst>
          </p:cNvPr>
          <p:cNvSpPr>
            <a:spLocks noChangeAspect="1"/>
          </p:cNvSpPr>
          <p:nvPr/>
        </p:nvSpPr>
        <p:spPr bwMode="auto">
          <a:xfrm rot="16200000">
            <a:off x="6367484" y="3522833"/>
            <a:ext cx="2825531" cy="732224"/>
          </a:xfrm>
          <a:prstGeom prst="ellipse">
            <a:avLst/>
          </a:prstGeom>
          <a:noFill/>
          <a:ln w="41275" cap="flat" cmpd="sng" algn="ctr">
            <a:solidFill>
              <a:srgbClr val="B9310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96" charset="-128"/>
            </a:endParaRPr>
          </a:p>
        </p:txBody>
      </p:sp>
    </p:spTree>
    <p:extLst>
      <p:ext uri="{BB962C8B-B14F-4D97-AF65-F5344CB8AC3E}">
        <p14:creationId xmlns:p14="http://schemas.microsoft.com/office/powerpoint/2010/main" val="400421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dissolve">
                                      <p:cBhvr>
                                        <p:cTn id="7" dur="5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dissolve">
                                      <p:cBhvr>
                                        <p:cTn id="25" dur="500"/>
                                        <p:tgtEl>
                                          <p:spTgt spid="3">
                                            <p:graphicEl>
                                              <a:chart seriesIdx="0" categoryIdx="-4" bldStep="series"/>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ssolv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dissolve">
                                      <p:cBhvr>
                                        <p:cTn id="35" dur="500"/>
                                        <p:tgtEl>
                                          <p:spTgt spid="3">
                                            <p:graphicEl>
                                              <a:chart seriesIdx="1" categoryIdx="-4" bldStep="series"/>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dissolv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dissolve">
                                      <p:cBhvr>
                                        <p:cTn id="45" dur="500"/>
                                        <p:tgtEl>
                                          <p:spTgt spid="3">
                                            <p:graphicEl>
                                              <a:chart seriesIdx="2" categoryIdx="-4" bldStep="series"/>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dissolve">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dissolve">
                                      <p:cBhvr>
                                        <p:cTn id="55" dur="500"/>
                                        <p:tgtEl>
                                          <p:spTgt spid="3">
                                            <p:graphicEl>
                                              <a:chart seriesIdx="3" categoryIdx="-4" bldStep="series"/>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dissolve">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3">
                                            <p:graphicEl>
                                              <a:chart seriesIdx="4" categoryIdx="-4" bldStep="series"/>
                                            </p:graphicEl>
                                          </p:spTgt>
                                        </p:tgtEl>
                                        <p:attrNameLst>
                                          <p:attrName>style.visibility</p:attrName>
                                        </p:attrNameLst>
                                      </p:cBhvr>
                                      <p:to>
                                        <p:strVal val="visible"/>
                                      </p:to>
                                    </p:set>
                                    <p:animEffect transition="in" filter="dissolve">
                                      <p:cBhvr>
                                        <p:cTn id="65" dur="500"/>
                                        <p:tgtEl>
                                          <p:spTgt spid="3">
                                            <p:graphicEl>
                                              <a:chart seriesIdx="4" categoryIdx="-4" bldStep="series"/>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dissolve">
                                      <p:cBhvr>
                                        <p:cTn id="70" dur="500"/>
                                        <p:tgtEl>
                                          <p:spTgt spid="11"/>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dissolve">
                                      <p:cBhvr>
                                        <p:cTn id="73" dur="500"/>
                                        <p:tgtEl>
                                          <p:spTgt spid="10"/>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p:cTn id="78" dur="500" fill="hold"/>
                                        <p:tgtEl>
                                          <p:spTgt spid="12"/>
                                        </p:tgtEl>
                                        <p:attrNameLst>
                                          <p:attrName>ppt_w</p:attrName>
                                        </p:attrNameLst>
                                      </p:cBhvr>
                                      <p:tavLst>
                                        <p:tav tm="0">
                                          <p:val>
                                            <p:fltVal val="0"/>
                                          </p:val>
                                        </p:tav>
                                        <p:tav tm="100000">
                                          <p:val>
                                            <p:strVal val="#ppt_w"/>
                                          </p:val>
                                        </p:tav>
                                      </p:tavLst>
                                    </p:anim>
                                    <p:anim calcmode="lin" valueType="num">
                                      <p:cBhvr>
                                        <p:cTn id="79" dur="500" fill="hold"/>
                                        <p:tgtEl>
                                          <p:spTgt spid="12"/>
                                        </p:tgtEl>
                                        <p:attrNameLst>
                                          <p:attrName>ppt_h</p:attrName>
                                        </p:attrNameLst>
                                      </p:cBhvr>
                                      <p:tavLst>
                                        <p:tav tm="0">
                                          <p:val>
                                            <p:fltVal val="0"/>
                                          </p:val>
                                        </p:tav>
                                        <p:tav tm="100000">
                                          <p:val>
                                            <p:strVal val="#ppt_h"/>
                                          </p:val>
                                        </p:tav>
                                      </p:tavLst>
                                    </p:anim>
                                    <p:animEffect transition="in" filter="fade">
                                      <p:cBhvr>
                                        <p:cTn id="80" dur="500"/>
                                        <p:tgtEl>
                                          <p:spTgt spid="12"/>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500" fill="hold"/>
                                        <p:tgtEl>
                                          <p:spTgt spid="15"/>
                                        </p:tgtEl>
                                        <p:attrNameLst>
                                          <p:attrName>ppt_w</p:attrName>
                                        </p:attrNameLst>
                                      </p:cBhvr>
                                      <p:tavLst>
                                        <p:tav tm="0">
                                          <p:val>
                                            <p:fltVal val="0"/>
                                          </p:val>
                                        </p:tav>
                                        <p:tav tm="100000">
                                          <p:val>
                                            <p:strVal val="#ppt_w"/>
                                          </p:val>
                                        </p:tav>
                                      </p:tavLst>
                                    </p:anim>
                                    <p:anim calcmode="lin" valueType="num">
                                      <p:cBhvr>
                                        <p:cTn id="86" dur="500" fill="hold"/>
                                        <p:tgtEl>
                                          <p:spTgt spid="15"/>
                                        </p:tgtEl>
                                        <p:attrNameLst>
                                          <p:attrName>ppt_h</p:attrName>
                                        </p:attrNameLst>
                                      </p:cBhvr>
                                      <p:tavLst>
                                        <p:tav tm="0">
                                          <p:val>
                                            <p:fltVal val="0"/>
                                          </p:val>
                                        </p:tav>
                                        <p:tav tm="100000">
                                          <p:val>
                                            <p:strVal val="#ppt_h"/>
                                          </p:val>
                                        </p:tav>
                                      </p:tavLst>
                                    </p:anim>
                                    <p:animEffect transition="in" filter="fade">
                                      <p:cBhvr>
                                        <p:cTn id="8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P spid="4" grpId="0"/>
      <p:bldP spid="5" grpId="0"/>
      <p:bldP spid="6" grpId="0"/>
      <p:bldP spid="7" grpId="0"/>
      <p:bldP spid="8" grpId="0"/>
      <p:bldP spid="9" grpId="0"/>
      <p:bldP spid="10" grpId="0" animBg="1"/>
      <p:bldP spid="11" grpId="0"/>
      <p:bldP spid="12" grpId="0"/>
      <p:bldP spid="13"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E7600F-1E71-4934-92FA-AB1C95D02499}"/>
              </a:ext>
            </a:extLst>
          </p:cNvPr>
          <p:cNvSpPr>
            <a:spLocks noGrp="1"/>
          </p:cNvSpPr>
          <p:nvPr>
            <p:ph type="sldNum" sz="quarter" idx="4"/>
          </p:nvPr>
        </p:nvSpPr>
        <p:spPr/>
        <p:txBody>
          <a:bodyPr/>
          <a:lstStyle/>
          <a:p>
            <a:pPr>
              <a:defRPr/>
            </a:pPr>
            <a:fld id="{61D36AA1-C76B-46EF-A05C-B330D9E4862B}" type="slidenum">
              <a:rPr lang="en-US" smtClean="0"/>
              <a:pPr>
                <a:defRPr/>
              </a:pPr>
              <a:t>10</a:t>
            </a:fld>
            <a:endParaRPr lang="en-US"/>
          </a:p>
        </p:txBody>
      </p:sp>
      <p:pic>
        <p:nvPicPr>
          <p:cNvPr id="3" name="Picture 2" descr="Iceberg 2.png">
            <a:extLst>
              <a:ext uri="{FF2B5EF4-FFF2-40B4-BE49-F238E27FC236}">
                <a16:creationId xmlns:a16="http://schemas.microsoft.com/office/drawing/2014/main" id="{D7CC8CC6-B6F6-4537-B0A7-94BFCD5347DE}"/>
              </a:ext>
            </a:extLst>
          </p:cNvPr>
          <p:cNvPicPr>
            <a:picLocks noChangeAspect="1"/>
          </p:cNvPicPr>
          <p:nvPr/>
        </p:nvPicPr>
        <p:blipFill>
          <a:blip r:embed="rId3" cstate="print"/>
          <a:stretch>
            <a:fillRect/>
          </a:stretch>
        </p:blipFill>
        <p:spPr>
          <a:xfrm>
            <a:off x="0" y="428"/>
            <a:ext cx="9142858" cy="6857143"/>
          </a:xfrm>
          <a:prstGeom prst="rect">
            <a:avLst/>
          </a:prstGeom>
        </p:spPr>
      </p:pic>
      <p:sp>
        <p:nvSpPr>
          <p:cNvPr id="4" name="Text Box 2">
            <a:extLst>
              <a:ext uri="{FF2B5EF4-FFF2-40B4-BE49-F238E27FC236}">
                <a16:creationId xmlns:a16="http://schemas.microsoft.com/office/drawing/2014/main" id="{8622108A-6562-4000-965F-581870F2C710}"/>
              </a:ext>
            </a:extLst>
          </p:cNvPr>
          <p:cNvSpPr txBox="1">
            <a:spLocks noChangeArrowheads="1"/>
          </p:cNvSpPr>
          <p:nvPr/>
        </p:nvSpPr>
        <p:spPr bwMode="auto">
          <a:xfrm>
            <a:off x="609600" y="4158496"/>
            <a:ext cx="1447800" cy="17851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buClrTx/>
              <a:buSzTx/>
              <a:buFontTx/>
              <a:buNone/>
              <a:tabLst/>
            </a:pPr>
            <a:r>
              <a:rPr kumimoji="0" lang="en-US" sz="3200" b="1" i="0" u="none" strike="noStrike" cap="none" normalizeH="0" baseline="0" dirty="0">
                <a:ln>
                  <a:noFill/>
                </a:ln>
                <a:solidFill>
                  <a:srgbClr val="C00000"/>
                </a:solidFill>
                <a:effectLst/>
                <a:latin typeface="Calibri" pitchFamily="34" charset="0"/>
                <a:cs typeface="Arial" pitchFamily="34" charset="0"/>
              </a:rPr>
              <a:t>MORE</a:t>
            </a:r>
          </a:p>
          <a:p>
            <a:pPr marL="0" marR="0" lvl="0" indent="0" algn="just" defTabSz="914400" rtl="0" eaLnBrk="1" fontAlgn="base" latinLnBrk="0" hangingPunct="1">
              <a:lnSpc>
                <a:spcPct val="100000"/>
              </a:lnSpc>
              <a:spcBef>
                <a:spcPct val="0"/>
              </a:spcBef>
              <a:buClrTx/>
              <a:buSzTx/>
              <a:buFontTx/>
              <a:buNone/>
              <a:tabLst/>
            </a:pPr>
            <a:r>
              <a:rPr kumimoji="0" lang="en-US" sz="2200" b="1" i="0" u="none" strike="noStrike" cap="none" normalizeH="0" baseline="0" dirty="0">
                <a:ln>
                  <a:noFill/>
                </a:ln>
                <a:solidFill>
                  <a:srgbClr val="C00000"/>
                </a:solidFill>
                <a:effectLst/>
                <a:latin typeface="Calibri" pitchFamily="34" charset="0"/>
                <a:cs typeface="Arial" pitchFamily="34" charset="0"/>
              </a:rPr>
              <a:t>BY WASTE</a:t>
            </a:r>
          </a:p>
          <a:p>
            <a:pPr marL="0" marR="0" lvl="0" indent="0" algn="just" defTabSz="914400" rtl="0" eaLnBrk="1" fontAlgn="base" latinLnBrk="0" hangingPunct="1">
              <a:lnSpc>
                <a:spcPct val="100000"/>
              </a:lnSpc>
              <a:spcBef>
                <a:spcPct val="0"/>
              </a:spcBef>
              <a:buClrTx/>
              <a:buSzTx/>
              <a:buFontTx/>
              <a:buNone/>
              <a:tabLst/>
            </a:pPr>
            <a:r>
              <a:rPr kumimoji="0" lang="en-US" sz="3800" b="1" i="0" u="none" strike="noStrike" cap="none" normalizeH="0" baseline="0" dirty="0">
                <a:ln>
                  <a:noFill/>
                </a:ln>
                <a:solidFill>
                  <a:srgbClr val="C00000"/>
                </a:solidFill>
                <a:effectLst/>
                <a:latin typeface="Calibri" pitchFamily="34" charset="0"/>
                <a:cs typeface="Arial" pitchFamily="34" charset="0"/>
              </a:rPr>
              <a:t>THAN</a:t>
            </a:r>
          </a:p>
          <a:p>
            <a:pPr marL="0" marR="0" lvl="0" indent="0" algn="just" defTabSz="914400" rtl="0" eaLnBrk="1" fontAlgn="base" latinLnBrk="0" hangingPunct="1">
              <a:lnSpc>
                <a:spcPct val="100000"/>
              </a:lnSpc>
              <a:spcBef>
                <a:spcPct val="0"/>
              </a:spcBef>
              <a:buClrTx/>
              <a:buSzTx/>
              <a:buFontTx/>
              <a:buNone/>
              <a:tabLst/>
            </a:pPr>
            <a:r>
              <a:rPr kumimoji="0" lang="en-US" sz="1800" b="1" i="0" u="none" strike="noStrike" cap="none" normalizeH="0" baseline="0" dirty="0">
                <a:ln>
                  <a:noFill/>
                </a:ln>
                <a:solidFill>
                  <a:srgbClr val="C00000"/>
                </a:solidFill>
                <a:effectLst/>
                <a:latin typeface="Calibri" pitchFamily="34" charset="0"/>
                <a:cs typeface="Arial" pitchFamily="34" charset="0"/>
              </a:rPr>
              <a:t>INGENUITY?</a:t>
            </a:r>
            <a:endParaRPr kumimoji="0" lang="en-US" sz="1800" b="0" i="0" u="none" strike="noStrike" cap="none" normalizeH="0" baseline="0" dirty="0">
              <a:ln>
                <a:noFill/>
              </a:ln>
              <a:solidFill>
                <a:srgbClr val="C00000"/>
              </a:solidFill>
              <a:effectLst/>
              <a:latin typeface="Calibri" pitchFamily="34" charset="0"/>
              <a:cs typeface="Arial" pitchFamily="34" charset="0"/>
            </a:endParaRPr>
          </a:p>
        </p:txBody>
      </p:sp>
      <p:sp>
        <p:nvSpPr>
          <p:cNvPr id="5" name="Rectangle 4">
            <a:extLst>
              <a:ext uri="{FF2B5EF4-FFF2-40B4-BE49-F238E27FC236}">
                <a16:creationId xmlns:a16="http://schemas.microsoft.com/office/drawing/2014/main" id="{043C9642-FC84-45BF-9791-238965B91B1F}"/>
              </a:ext>
            </a:extLst>
          </p:cNvPr>
          <p:cNvSpPr/>
          <p:nvPr/>
        </p:nvSpPr>
        <p:spPr>
          <a:xfrm>
            <a:off x="2986724" y="698679"/>
            <a:ext cx="228600" cy="9559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latin typeface="Calibri" pitchFamily="34" charset="0"/>
            </a:endParaRPr>
          </a:p>
        </p:txBody>
      </p:sp>
      <p:sp>
        <p:nvSpPr>
          <p:cNvPr id="6" name="Rectangle 5">
            <a:extLst>
              <a:ext uri="{FF2B5EF4-FFF2-40B4-BE49-F238E27FC236}">
                <a16:creationId xmlns:a16="http://schemas.microsoft.com/office/drawing/2014/main" id="{3D9D06D8-B64E-4A6B-B23E-C544C6F1A8B0}"/>
              </a:ext>
            </a:extLst>
          </p:cNvPr>
          <p:cNvSpPr/>
          <p:nvPr/>
        </p:nvSpPr>
        <p:spPr>
          <a:xfrm>
            <a:off x="5562600" y="1634835"/>
            <a:ext cx="228600" cy="43087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latin typeface="Calibri" pitchFamily="34" charset="0"/>
            </a:endParaRPr>
          </a:p>
        </p:txBody>
      </p:sp>
      <p:sp>
        <p:nvSpPr>
          <p:cNvPr id="7" name="TextBox 6">
            <a:extLst>
              <a:ext uri="{FF2B5EF4-FFF2-40B4-BE49-F238E27FC236}">
                <a16:creationId xmlns:a16="http://schemas.microsoft.com/office/drawing/2014/main" id="{A1B7B4C7-E74C-4A4E-9CFF-FD55AE1F9FBB}"/>
              </a:ext>
            </a:extLst>
          </p:cNvPr>
          <p:cNvSpPr txBox="1"/>
          <p:nvPr/>
        </p:nvSpPr>
        <p:spPr>
          <a:xfrm>
            <a:off x="6477000" y="1676400"/>
            <a:ext cx="2438400" cy="3139321"/>
          </a:xfrm>
          <a:prstGeom prst="rect">
            <a:avLst/>
          </a:prstGeom>
          <a:noFill/>
        </p:spPr>
        <p:txBody>
          <a:bodyPr wrap="square" rtlCol="0">
            <a:spAutoFit/>
          </a:bodyPr>
          <a:lstStyle/>
          <a:p>
            <a:r>
              <a:rPr lang="en-US" sz="1800" b="1" dirty="0">
                <a:solidFill>
                  <a:schemeClr val="bg1"/>
                </a:solidFill>
                <a:latin typeface="Calibri" pitchFamily="34" charset="0"/>
              </a:rPr>
              <a:t>Exploring the full energy efficiency potential: ~900 or more billion barrels of oil equivalent  for the Global Economy through the year 2050. </a:t>
            </a:r>
          </a:p>
          <a:p>
            <a:endParaRPr lang="en-US" sz="1800" b="1" dirty="0">
              <a:solidFill>
                <a:schemeClr val="bg1"/>
              </a:solidFill>
              <a:latin typeface="Calibri" pitchFamily="34" charset="0"/>
            </a:endParaRPr>
          </a:p>
          <a:p>
            <a:r>
              <a:rPr lang="en-US" sz="1800" b="1" dirty="0">
                <a:solidFill>
                  <a:schemeClr val="bg1"/>
                </a:solidFill>
                <a:latin typeface="Calibri" pitchFamily="34" charset="0"/>
              </a:rPr>
              <a:t>Sufficient to reduce total World energy consumption by ~40%!</a:t>
            </a:r>
          </a:p>
        </p:txBody>
      </p:sp>
      <p:sp>
        <p:nvSpPr>
          <p:cNvPr id="8" name="TextBox 7">
            <a:extLst>
              <a:ext uri="{FF2B5EF4-FFF2-40B4-BE49-F238E27FC236}">
                <a16:creationId xmlns:a16="http://schemas.microsoft.com/office/drawing/2014/main" id="{46F6D5A1-7B71-4846-8E65-747B4A67AD96}"/>
              </a:ext>
            </a:extLst>
          </p:cNvPr>
          <p:cNvSpPr txBox="1"/>
          <p:nvPr/>
        </p:nvSpPr>
        <p:spPr>
          <a:xfrm>
            <a:off x="153697" y="874830"/>
            <a:ext cx="2698687" cy="584775"/>
          </a:xfrm>
          <a:prstGeom prst="rect">
            <a:avLst/>
          </a:prstGeom>
          <a:noFill/>
        </p:spPr>
        <p:txBody>
          <a:bodyPr wrap="none" rtlCol="0">
            <a:spAutoFit/>
          </a:bodyPr>
          <a:lstStyle/>
          <a:p>
            <a:pPr algn="ctr"/>
            <a:r>
              <a:rPr lang="en-US" sz="1600" b="1">
                <a:solidFill>
                  <a:schemeClr val="bg1"/>
                </a:solidFill>
                <a:latin typeface="Calibri" pitchFamily="34" charset="0"/>
              </a:rPr>
              <a:t>Conventional assumptions</a:t>
            </a:r>
          </a:p>
          <a:p>
            <a:pPr algn="ctr"/>
            <a:r>
              <a:rPr lang="en-US" sz="1600" b="1">
                <a:solidFill>
                  <a:schemeClr val="bg1"/>
                </a:solidFill>
                <a:latin typeface="Calibri" pitchFamily="34" charset="0"/>
              </a:rPr>
              <a:t>about the efficiency potential</a:t>
            </a:r>
          </a:p>
        </p:txBody>
      </p:sp>
      <p:sp>
        <p:nvSpPr>
          <p:cNvPr id="9" name="TextBox 8">
            <a:extLst>
              <a:ext uri="{FF2B5EF4-FFF2-40B4-BE49-F238E27FC236}">
                <a16:creationId xmlns:a16="http://schemas.microsoft.com/office/drawing/2014/main" id="{F70EE30B-64CB-46B1-928B-8E33F91EF388}"/>
              </a:ext>
            </a:extLst>
          </p:cNvPr>
          <p:cNvSpPr txBox="1"/>
          <p:nvPr/>
        </p:nvSpPr>
        <p:spPr>
          <a:xfrm>
            <a:off x="244098" y="5970640"/>
            <a:ext cx="6478633" cy="461665"/>
          </a:xfrm>
          <a:prstGeom prst="rect">
            <a:avLst/>
          </a:prstGeom>
          <a:noFill/>
        </p:spPr>
        <p:txBody>
          <a:bodyPr wrap="none" rtlCol="0">
            <a:spAutoFit/>
          </a:bodyPr>
          <a:lstStyle/>
          <a:p>
            <a:r>
              <a:rPr lang="en-US" b="1" dirty="0">
                <a:solidFill>
                  <a:srgbClr val="C00000"/>
                </a:solidFill>
                <a:effectLst>
                  <a:outerShdw blurRad="38100" dist="38100" dir="2700000" algn="tl">
                    <a:srgbClr val="000000">
                      <a:alpha val="43137"/>
                    </a:srgbClr>
                  </a:outerShdw>
                </a:effectLst>
                <a:latin typeface="Calibri" pitchFamily="34" charset="0"/>
              </a:rPr>
              <a:t>      …an anemic ~16% Global energy (in)efficiency</a:t>
            </a:r>
          </a:p>
        </p:txBody>
      </p:sp>
      <p:sp>
        <p:nvSpPr>
          <p:cNvPr id="10" name="TextBox 9">
            <a:extLst>
              <a:ext uri="{FF2B5EF4-FFF2-40B4-BE49-F238E27FC236}">
                <a16:creationId xmlns:a16="http://schemas.microsoft.com/office/drawing/2014/main" id="{CE10F69F-4FBE-4C45-B70D-E33327582D19}"/>
              </a:ext>
            </a:extLst>
          </p:cNvPr>
          <p:cNvSpPr txBox="1"/>
          <p:nvPr/>
        </p:nvSpPr>
        <p:spPr>
          <a:xfrm>
            <a:off x="6487730" y="4587498"/>
            <a:ext cx="2503869" cy="1477328"/>
          </a:xfrm>
          <a:prstGeom prst="rect">
            <a:avLst/>
          </a:prstGeom>
          <a:noFill/>
        </p:spPr>
        <p:txBody>
          <a:bodyPr wrap="square" rtlCol="0">
            <a:spAutoFit/>
          </a:bodyPr>
          <a:lstStyle/>
          <a:p>
            <a:endParaRPr lang="en-US" sz="1800" b="1" dirty="0">
              <a:solidFill>
                <a:schemeClr val="bg1"/>
              </a:solidFill>
              <a:latin typeface="Calibri" pitchFamily="34" charset="0"/>
            </a:endParaRPr>
          </a:p>
          <a:p>
            <a:r>
              <a:rPr lang="en-US" sz="1800" b="1" dirty="0">
                <a:solidFill>
                  <a:schemeClr val="bg1"/>
                </a:solidFill>
                <a:latin typeface="Calibri" pitchFamily="34" charset="0"/>
              </a:rPr>
              <a:t>With the prospect for a more robust, a more resilient and a more sustainable economy. . .</a:t>
            </a:r>
          </a:p>
        </p:txBody>
      </p:sp>
      <p:sp>
        <p:nvSpPr>
          <p:cNvPr id="11" name="TextBox 1">
            <a:extLst>
              <a:ext uri="{FF2B5EF4-FFF2-40B4-BE49-F238E27FC236}">
                <a16:creationId xmlns:a16="http://schemas.microsoft.com/office/drawing/2014/main" id="{ABB0B639-B616-48E4-8F75-7BD35476C2AC}"/>
              </a:ext>
            </a:extLst>
          </p:cNvPr>
          <p:cNvSpPr txBox="1">
            <a:spLocks noChangeArrowheads="1"/>
          </p:cNvSpPr>
          <p:nvPr/>
        </p:nvSpPr>
        <p:spPr bwMode="auto">
          <a:xfrm>
            <a:off x="152400" y="6265608"/>
            <a:ext cx="7086600" cy="685800"/>
          </a:xfrm>
          <a:prstGeom prst="rect">
            <a:avLst/>
          </a:prstGeom>
          <a:noFill/>
          <a:ln w="9525">
            <a:noFill/>
            <a:miter lim="800000"/>
            <a:headEnd/>
            <a:tailEnd/>
          </a:ln>
        </p:spPr>
        <p:txBody>
          <a:bodyPr wrap="none" anchor="ctr"/>
          <a:lstStyle/>
          <a:p>
            <a:r>
              <a:rPr lang="en-US" sz="1100" b="1" dirty="0">
                <a:solidFill>
                  <a:schemeClr val="bg1"/>
                </a:solidFill>
                <a:ea typeface="Osaka" pitchFamily="-110" charset="-128"/>
              </a:rPr>
              <a:t>Source: Adapted from </a:t>
            </a:r>
            <a:r>
              <a:rPr lang="en-US" sz="1100" b="1" i="1" dirty="0">
                <a:solidFill>
                  <a:schemeClr val="bg1"/>
                </a:solidFill>
                <a:ea typeface="Osaka" pitchFamily="-110" charset="-128"/>
              </a:rPr>
              <a:t>Smart Policies and Programs as Critical Drivers</a:t>
            </a:r>
            <a:r>
              <a:rPr lang="en-US" sz="1100" b="1" dirty="0">
                <a:solidFill>
                  <a:schemeClr val="bg1"/>
                </a:solidFill>
                <a:ea typeface="Osaka" pitchFamily="-110" charset="-128"/>
              </a:rPr>
              <a:t>. </a:t>
            </a:r>
            <a:r>
              <a:rPr lang="en-US" sz="1100" b="1" dirty="0">
                <a:solidFill>
                  <a:schemeClr val="bg1"/>
                </a:solidFill>
                <a:hlinkClick r:id="rId4"/>
              </a:rPr>
              <a:t>https://tinyurl.com/yb64apo7</a:t>
            </a:r>
            <a:r>
              <a:rPr lang="en-US" sz="1100" b="1" dirty="0">
                <a:solidFill>
                  <a:schemeClr val="bg1"/>
                </a:solidFill>
              </a:rPr>
              <a:t> </a:t>
            </a:r>
            <a:endParaRPr lang="en-US" sz="1100" b="1" dirty="0">
              <a:solidFill>
                <a:schemeClr val="bg1"/>
              </a:solidFill>
              <a:ea typeface="Osaka" pitchFamily="-110" charset="-128"/>
            </a:endParaRPr>
          </a:p>
        </p:txBody>
      </p:sp>
    </p:spTree>
    <p:extLst>
      <p:ext uri="{BB962C8B-B14F-4D97-AF65-F5344CB8AC3E}">
        <p14:creationId xmlns:p14="http://schemas.microsoft.com/office/powerpoint/2010/main" val="188069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CBBAE-E79E-424B-9883-D6BDB0D46223}"/>
              </a:ext>
            </a:extLst>
          </p:cNvPr>
          <p:cNvSpPr>
            <a:spLocks noGrp="1"/>
          </p:cNvSpPr>
          <p:nvPr>
            <p:ph type="title"/>
          </p:nvPr>
        </p:nvSpPr>
        <p:spPr>
          <a:xfrm>
            <a:off x="76200" y="434268"/>
            <a:ext cx="8960604" cy="1165932"/>
          </a:xfrm>
        </p:spPr>
        <p:txBody>
          <a:bodyPr/>
          <a:lstStyle/>
          <a:p>
            <a:r>
              <a:rPr lang="en-US" dirty="0"/>
              <a:t>Three Intermediate Perspectives</a:t>
            </a:r>
          </a:p>
        </p:txBody>
      </p:sp>
      <p:sp>
        <p:nvSpPr>
          <p:cNvPr id="3" name="Content Placeholder 2">
            <a:extLst>
              <a:ext uri="{FF2B5EF4-FFF2-40B4-BE49-F238E27FC236}">
                <a16:creationId xmlns:a16="http://schemas.microsoft.com/office/drawing/2014/main" id="{41ABE103-D37B-44D3-842D-D69FEF2036BF}"/>
              </a:ext>
            </a:extLst>
          </p:cNvPr>
          <p:cNvSpPr>
            <a:spLocks noGrp="1"/>
          </p:cNvSpPr>
          <p:nvPr>
            <p:ph idx="1"/>
          </p:nvPr>
        </p:nvSpPr>
        <p:spPr>
          <a:xfrm>
            <a:off x="533400" y="1295400"/>
            <a:ext cx="8153400" cy="4114800"/>
          </a:xfrm>
        </p:spPr>
        <p:txBody>
          <a:bodyPr/>
          <a:lstStyle/>
          <a:p>
            <a:pPr marL="514350" indent="-514350">
              <a:buClr>
                <a:srgbClr val="A11801"/>
              </a:buClr>
              <a:buSzPct val="100000"/>
              <a:buFont typeface="+mj-lt"/>
              <a:buAutoNum type="arabicParenR"/>
            </a:pPr>
            <a:r>
              <a:rPr lang="en-US" sz="2800" dirty="0">
                <a:solidFill>
                  <a:schemeClr val="tx1"/>
                </a:solidFill>
              </a:rPr>
              <a:t>Tracking the incredible array of wastes that, unfortunately, are a very large part of our life;</a:t>
            </a:r>
          </a:p>
          <a:p>
            <a:pPr marL="514350" indent="-514350">
              <a:buClr>
                <a:srgbClr val="A11801"/>
              </a:buClr>
              <a:buSzPct val="100000"/>
              <a:buFont typeface="+mj-lt"/>
              <a:buAutoNum type="arabicParenR"/>
            </a:pPr>
            <a:r>
              <a:rPr lang="en-US" sz="2800" dirty="0">
                <a:solidFill>
                  <a:schemeClr val="tx1"/>
                </a:solidFill>
              </a:rPr>
              <a:t>Understanding energy as work; and</a:t>
            </a:r>
          </a:p>
          <a:p>
            <a:pPr marL="514350" indent="-514350">
              <a:buClr>
                <a:srgbClr val="A11801"/>
              </a:buClr>
              <a:buSzPct val="100000"/>
              <a:buFont typeface="+mj-lt"/>
              <a:buAutoNum type="arabicParenR"/>
            </a:pPr>
            <a:r>
              <a:rPr lang="en-US" sz="2800" dirty="0">
                <a:solidFill>
                  <a:schemeClr val="tx1"/>
                </a:solidFill>
              </a:rPr>
              <a:t>Exploring key linkages to our total energy and the larger resource productivity.</a:t>
            </a:r>
          </a:p>
          <a:p>
            <a:pPr marL="0" indent="0">
              <a:buClr>
                <a:srgbClr val="A11801"/>
              </a:buClr>
              <a:buSzPct val="149000"/>
            </a:pPr>
            <a:r>
              <a:rPr lang="en-US" sz="2600" b="1" i="1" dirty="0">
                <a:solidFill>
                  <a:srgbClr val="002060"/>
                </a:solidFill>
                <a:effectLst>
                  <a:outerShdw blurRad="38100" dist="38100" dir="2700000" algn="tl">
                    <a:srgbClr val="000000">
                      <a:alpha val="43137"/>
                    </a:srgbClr>
                  </a:outerShdw>
                </a:effectLst>
              </a:rPr>
              <a:t>If we want to imagine a more robust and a more sustainable economy, we should find ways to help policy makers and business leaders step back, examine these perspectives, in depth; and then help everyone act on all three together, at scale, and with an accelerated transformation…</a:t>
            </a:r>
          </a:p>
        </p:txBody>
      </p:sp>
      <p:sp>
        <p:nvSpPr>
          <p:cNvPr id="4" name="Slide Number Placeholder 3">
            <a:extLst>
              <a:ext uri="{FF2B5EF4-FFF2-40B4-BE49-F238E27FC236}">
                <a16:creationId xmlns:a16="http://schemas.microsoft.com/office/drawing/2014/main" id="{B556F717-5104-4D46-B0BC-FB552E99BD98}"/>
              </a:ext>
            </a:extLst>
          </p:cNvPr>
          <p:cNvSpPr>
            <a:spLocks noGrp="1"/>
          </p:cNvSpPr>
          <p:nvPr>
            <p:ph type="sldNum" sz="quarter" idx="4"/>
          </p:nvPr>
        </p:nvSpPr>
        <p:spPr/>
        <p:txBody>
          <a:bodyPr/>
          <a:lstStyle/>
          <a:p>
            <a:pPr>
              <a:defRPr/>
            </a:pPr>
            <a:fld id="{61D36AA1-C76B-46EF-A05C-B330D9E4862B}" type="slidenum">
              <a:rPr lang="en-US" smtClean="0"/>
              <a:pPr>
                <a:defRPr/>
              </a:pPr>
              <a:t>11</a:t>
            </a:fld>
            <a:endParaRPr lang="en-US"/>
          </a:p>
        </p:txBody>
      </p:sp>
    </p:spTree>
    <p:extLst>
      <p:ext uri="{BB962C8B-B14F-4D97-AF65-F5344CB8AC3E}">
        <p14:creationId xmlns:p14="http://schemas.microsoft.com/office/powerpoint/2010/main" val="80974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A2DF52-07E4-48F7-8098-71F8A0ADDB50}"/>
              </a:ext>
            </a:extLst>
          </p:cNvPr>
          <p:cNvSpPr>
            <a:spLocks noGrp="1"/>
          </p:cNvSpPr>
          <p:nvPr>
            <p:ph idx="1"/>
          </p:nvPr>
        </p:nvSpPr>
        <p:spPr>
          <a:xfrm>
            <a:off x="594102" y="1280160"/>
            <a:ext cx="8077200" cy="4114800"/>
          </a:xfrm>
        </p:spPr>
        <p:txBody>
          <a:bodyPr/>
          <a:lstStyle/>
          <a:p>
            <a:pPr>
              <a:buClr>
                <a:srgbClr val="C00000"/>
              </a:buClr>
              <a:buSzPct val="128000"/>
              <a:buFont typeface="Arial" panose="020B0604020202020204" pitchFamily="34" charset="0"/>
              <a:buChar char="•"/>
            </a:pPr>
            <a:r>
              <a:rPr lang="en-US" sz="2400" dirty="0">
                <a:solidFill>
                  <a:schemeClr val="tx1"/>
                </a:solidFill>
              </a:rPr>
              <a:t>If we focus only on municipal solid waste, the U.S. generates about 2 kg of waste per capita each day.</a:t>
            </a:r>
          </a:p>
          <a:p>
            <a:pPr>
              <a:buClr>
                <a:srgbClr val="C00000"/>
              </a:buClr>
              <a:buSzPct val="128000"/>
              <a:buFont typeface="Arial" panose="020B0604020202020204" pitchFamily="34" charset="0"/>
              <a:buChar char="•"/>
            </a:pPr>
            <a:r>
              <a:rPr lang="en-US" sz="2400" dirty="0">
                <a:solidFill>
                  <a:schemeClr val="tx1"/>
                </a:solidFill>
              </a:rPr>
              <a:t>Yet, if we add to that waste, all the soil erosion, all the air pollution, all of the carbon dioxide emissions, and all the fecal matter from humans, cows and pigs, that waste grows to ~129 kg per person/day. Likely more!</a:t>
            </a:r>
          </a:p>
          <a:p>
            <a:pPr>
              <a:buClr>
                <a:srgbClr val="C00000"/>
              </a:buClr>
              <a:buSzPct val="128000"/>
              <a:buFont typeface="Arial" panose="020B0604020202020204" pitchFamily="34" charset="0"/>
              <a:buChar char="•"/>
            </a:pPr>
            <a:r>
              <a:rPr lang="en-US" sz="2400" dirty="0">
                <a:solidFill>
                  <a:schemeClr val="tx1"/>
                </a:solidFill>
              </a:rPr>
              <a:t>Which does not include water losses, mining tailings, and the many other forms of waste in our economy.</a:t>
            </a:r>
          </a:p>
          <a:p>
            <a:pPr>
              <a:buClr>
                <a:srgbClr val="C00000"/>
              </a:buClr>
              <a:buSzPct val="128000"/>
              <a:buFont typeface="Arial" panose="020B0604020202020204" pitchFamily="34" charset="0"/>
              <a:buChar char="•"/>
            </a:pPr>
            <a:r>
              <a:rPr lang="en-US" sz="2400" dirty="0">
                <a:solidFill>
                  <a:schemeClr val="tx1"/>
                </a:solidFill>
              </a:rPr>
              <a:t>So the question: </a:t>
            </a:r>
            <a:r>
              <a:rPr lang="en-US" sz="2400" dirty="0">
                <a:solidFill>
                  <a:srgbClr val="002060"/>
                </a:solidFill>
              </a:rPr>
              <a:t>“A</a:t>
            </a:r>
            <a:r>
              <a:rPr lang="en-US" sz="2400" i="1" dirty="0">
                <a:solidFill>
                  <a:srgbClr val="002060"/>
                </a:solidFill>
              </a:rPr>
              <a:t>re we living more by waste than ingenuity?”</a:t>
            </a:r>
          </a:p>
          <a:p>
            <a:pPr>
              <a:buClr>
                <a:srgbClr val="C00000"/>
              </a:buClr>
              <a:buSzPct val="128000"/>
              <a:buFont typeface="Arial" panose="020B0604020202020204" pitchFamily="34" charset="0"/>
              <a:buChar char="•"/>
            </a:pPr>
            <a:r>
              <a:rPr lang="en-US" sz="2400" dirty="0">
                <a:solidFill>
                  <a:schemeClr val="tx1"/>
                </a:solidFill>
              </a:rPr>
              <a:t>And, more broadly, can the productive use of resources drive what we now call multiple benefits? I think yes!</a:t>
            </a:r>
          </a:p>
        </p:txBody>
      </p:sp>
      <p:sp>
        <p:nvSpPr>
          <p:cNvPr id="4" name="Slide Number Placeholder 3">
            <a:extLst>
              <a:ext uri="{FF2B5EF4-FFF2-40B4-BE49-F238E27FC236}">
                <a16:creationId xmlns:a16="http://schemas.microsoft.com/office/drawing/2014/main" id="{6D40BA70-D630-4B3D-BE40-0DFE98F2ADE0}"/>
              </a:ext>
            </a:extLst>
          </p:cNvPr>
          <p:cNvSpPr>
            <a:spLocks noGrp="1"/>
          </p:cNvSpPr>
          <p:nvPr>
            <p:ph type="sldNum" sz="quarter" idx="4"/>
          </p:nvPr>
        </p:nvSpPr>
        <p:spPr/>
        <p:txBody>
          <a:bodyPr/>
          <a:lstStyle/>
          <a:p>
            <a:pPr>
              <a:defRPr/>
            </a:pPr>
            <a:fld id="{61D36AA1-C76B-46EF-A05C-B330D9E4862B}" type="slidenum">
              <a:rPr lang="en-US" smtClean="0"/>
              <a:pPr>
                <a:defRPr/>
              </a:pPr>
              <a:t>12</a:t>
            </a:fld>
            <a:endParaRPr lang="en-US"/>
          </a:p>
        </p:txBody>
      </p:sp>
      <p:sp>
        <p:nvSpPr>
          <p:cNvPr id="5" name="Title 4">
            <a:extLst>
              <a:ext uri="{FF2B5EF4-FFF2-40B4-BE49-F238E27FC236}">
                <a16:creationId xmlns:a16="http://schemas.microsoft.com/office/drawing/2014/main" id="{F0F2FEFE-5EB9-49CE-BD00-95AF061315C8}"/>
              </a:ext>
            </a:extLst>
          </p:cNvPr>
          <p:cNvSpPr>
            <a:spLocks noGrp="1"/>
          </p:cNvSpPr>
          <p:nvPr>
            <p:ph type="title"/>
          </p:nvPr>
        </p:nvSpPr>
        <p:spPr>
          <a:xfrm>
            <a:off x="242808" y="548640"/>
            <a:ext cx="8686800" cy="1143000"/>
          </a:xfrm>
        </p:spPr>
        <p:txBody>
          <a:bodyPr/>
          <a:lstStyle/>
          <a:p>
            <a:r>
              <a:rPr lang="en-US" sz="3400" dirty="0"/>
              <a:t>(1) The Scale of Waste in the U.S.</a:t>
            </a:r>
          </a:p>
        </p:txBody>
      </p:sp>
    </p:spTree>
    <p:extLst>
      <p:ext uri="{BB962C8B-B14F-4D97-AF65-F5344CB8AC3E}">
        <p14:creationId xmlns:p14="http://schemas.microsoft.com/office/powerpoint/2010/main" val="410923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E60D24-FBAA-4A31-B6C2-63B7F54426C0}"/>
              </a:ext>
            </a:extLst>
          </p:cNvPr>
          <p:cNvSpPr>
            <a:spLocks noGrp="1"/>
          </p:cNvSpPr>
          <p:nvPr>
            <p:ph type="sldNum" sz="quarter" idx="4"/>
          </p:nvPr>
        </p:nvSpPr>
        <p:spPr/>
        <p:txBody>
          <a:bodyPr/>
          <a:lstStyle/>
          <a:p>
            <a:pPr>
              <a:defRPr/>
            </a:pPr>
            <a:fld id="{61D36AA1-C76B-46EF-A05C-B330D9E4862B}" type="slidenum">
              <a:rPr lang="en-US" smtClean="0"/>
              <a:pPr>
                <a:defRPr/>
              </a:pPr>
              <a:t>13</a:t>
            </a:fld>
            <a:endParaRPr lang="en-US"/>
          </a:p>
        </p:txBody>
      </p:sp>
      <p:sp>
        <p:nvSpPr>
          <p:cNvPr id="3" name="Title 1">
            <a:extLst>
              <a:ext uri="{FF2B5EF4-FFF2-40B4-BE49-F238E27FC236}">
                <a16:creationId xmlns:a16="http://schemas.microsoft.com/office/drawing/2014/main" id="{B3A0C58D-AE1B-429E-A7AB-554A32339E70}"/>
              </a:ext>
            </a:extLst>
          </p:cNvPr>
          <p:cNvSpPr txBox="1">
            <a:spLocks/>
          </p:cNvSpPr>
          <p:nvPr/>
        </p:nvSpPr>
        <p:spPr>
          <a:xfrm>
            <a:off x="609600" y="548640"/>
            <a:ext cx="7924800" cy="1143000"/>
          </a:xfrm>
          <a:prstGeom prst="rect">
            <a:avLst/>
          </a:prstGeom>
        </p:spPr>
        <p:txBody>
          <a:bodyPr/>
          <a:lstStyle>
            <a:lvl1pPr algn="ctr" rtl="0" eaLnBrk="0" fontAlgn="base" hangingPunct="0">
              <a:spcBef>
                <a:spcPct val="0"/>
              </a:spcBef>
              <a:spcAft>
                <a:spcPct val="0"/>
              </a:spcAft>
              <a:defRPr sz="3600" b="1">
                <a:solidFill>
                  <a:srgbClr val="002060"/>
                </a:solidFill>
                <a:latin typeface="+mj-lt"/>
                <a:ea typeface="+mj-ea"/>
                <a:cs typeface="+mj-cs"/>
              </a:defRPr>
            </a:lvl1pPr>
            <a:lvl2pPr algn="l" rtl="0" eaLnBrk="0" fontAlgn="base" hangingPunct="0">
              <a:spcBef>
                <a:spcPct val="0"/>
              </a:spcBef>
              <a:spcAft>
                <a:spcPct val="0"/>
              </a:spcAft>
              <a:defRPr sz="3600" b="1">
                <a:solidFill>
                  <a:srgbClr val="323232"/>
                </a:solidFill>
                <a:latin typeface="Arial" charset="0"/>
                <a:ea typeface="Osaka" pitchFamily="-96" charset="-128"/>
              </a:defRPr>
            </a:lvl2pPr>
            <a:lvl3pPr algn="l" rtl="0" eaLnBrk="0" fontAlgn="base" hangingPunct="0">
              <a:spcBef>
                <a:spcPct val="0"/>
              </a:spcBef>
              <a:spcAft>
                <a:spcPct val="0"/>
              </a:spcAft>
              <a:defRPr sz="3600" b="1">
                <a:solidFill>
                  <a:srgbClr val="323232"/>
                </a:solidFill>
                <a:latin typeface="Arial" charset="0"/>
                <a:ea typeface="Osaka" pitchFamily="-96" charset="-128"/>
              </a:defRPr>
            </a:lvl3pPr>
            <a:lvl4pPr algn="l" rtl="0" eaLnBrk="0" fontAlgn="base" hangingPunct="0">
              <a:spcBef>
                <a:spcPct val="0"/>
              </a:spcBef>
              <a:spcAft>
                <a:spcPct val="0"/>
              </a:spcAft>
              <a:defRPr sz="3600" b="1">
                <a:solidFill>
                  <a:srgbClr val="323232"/>
                </a:solidFill>
                <a:latin typeface="Arial" charset="0"/>
                <a:ea typeface="Osaka" pitchFamily="-96" charset="-128"/>
              </a:defRPr>
            </a:lvl4pPr>
            <a:lvl5pPr algn="l" rtl="0" eaLnBrk="0" fontAlgn="base" hangingPunct="0">
              <a:spcBef>
                <a:spcPct val="0"/>
              </a:spcBef>
              <a:spcAft>
                <a:spcPct val="0"/>
              </a:spcAft>
              <a:defRPr sz="3600" b="1">
                <a:solidFill>
                  <a:srgbClr val="323232"/>
                </a:solidFill>
                <a:latin typeface="Arial" charset="0"/>
                <a:ea typeface="Osaka" pitchFamily="-96" charset="-128"/>
              </a:defRPr>
            </a:lvl5pPr>
            <a:lvl6pPr marL="457200" algn="l" rtl="0" fontAlgn="base">
              <a:spcBef>
                <a:spcPct val="0"/>
              </a:spcBef>
              <a:spcAft>
                <a:spcPct val="0"/>
              </a:spcAft>
              <a:defRPr sz="3600" b="1">
                <a:solidFill>
                  <a:srgbClr val="323232"/>
                </a:solidFill>
                <a:latin typeface="Arial" charset="0"/>
                <a:ea typeface="Osaka" pitchFamily="-96" charset="-128"/>
              </a:defRPr>
            </a:lvl6pPr>
            <a:lvl7pPr marL="914400" algn="l" rtl="0" fontAlgn="base">
              <a:spcBef>
                <a:spcPct val="0"/>
              </a:spcBef>
              <a:spcAft>
                <a:spcPct val="0"/>
              </a:spcAft>
              <a:defRPr sz="3600" b="1">
                <a:solidFill>
                  <a:srgbClr val="323232"/>
                </a:solidFill>
                <a:latin typeface="Arial" charset="0"/>
                <a:ea typeface="Osaka" pitchFamily="-96" charset="-128"/>
              </a:defRPr>
            </a:lvl7pPr>
            <a:lvl8pPr marL="1371600" algn="l" rtl="0" fontAlgn="base">
              <a:spcBef>
                <a:spcPct val="0"/>
              </a:spcBef>
              <a:spcAft>
                <a:spcPct val="0"/>
              </a:spcAft>
              <a:defRPr sz="3600" b="1">
                <a:solidFill>
                  <a:srgbClr val="323232"/>
                </a:solidFill>
                <a:latin typeface="Arial" charset="0"/>
                <a:ea typeface="Osaka" pitchFamily="-96" charset="-128"/>
              </a:defRPr>
            </a:lvl8pPr>
            <a:lvl9pPr marL="1828800" algn="l" rtl="0" fontAlgn="base">
              <a:spcBef>
                <a:spcPct val="0"/>
              </a:spcBef>
              <a:spcAft>
                <a:spcPct val="0"/>
              </a:spcAft>
              <a:defRPr sz="3600" b="1">
                <a:solidFill>
                  <a:srgbClr val="323232"/>
                </a:solidFill>
                <a:latin typeface="Arial" charset="0"/>
                <a:ea typeface="Osaka" pitchFamily="-96" charset="-128"/>
              </a:defRPr>
            </a:lvl9pPr>
          </a:lstStyle>
          <a:p>
            <a:r>
              <a:rPr lang="en-US" sz="3400" kern="0" dirty="0">
                <a:effectLst>
                  <a:outerShdw blurRad="38100" dist="38100" dir="2700000" algn="tl">
                    <a:srgbClr val="000000">
                      <a:alpha val="43137"/>
                    </a:srgbClr>
                  </a:outerShdw>
                </a:effectLst>
              </a:rPr>
              <a:t>(2) The Different Views on Energy</a:t>
            </a:r>
          </a:p>
        </p:txBody>
      </p:sp>
      <p:sp>
        <p:nvSpPr>
          <p:cNvPr id="4" name="Content Placeholder 2">
            <a:extLst>
              <a:ext uri="{FF2B5EF4-FFF2-40B4-BE49-F238E27FC236}">
                <a16:creationId xmlns:a16="http://schemas.microsoft.com/office/drawing/2014/main" id="{BA2132C4-002F-489C-B4D0-03EFDCE1015D}"/>
              </a:ext>
            </a:extLst>
          </p:cNvPr>
          <p:cNvSpPr txBox="1">
            <a:spLocks/>
          </p:cNvSpPr>
          <p:nvPr/>
        </p:nvSpPr>
        <p:spPr>
          <a:xfrm>
            <a:off x="609600" y="1280160"/>
            <a:ext cx="7924800" cy="4114800"/>
          </a:xfrm>
          <a:prstGeom prst="rect">
            <a:avLst/>
          </a:prstGeom>
        </p:spPr>
        <p:txBody>
          <a:bodyPr/>
          <a:lstStyle>
            <a:lvl1pPr marL="342900" indent="-342900" algn="l" rtl="0" eaLnBrk="0" fontAlgn="base" hangingPunct="0">
              <a:spcBef>
                <a:spcPct val="20000"/>
              </a:spcBef>
              <a:spcAft>
                <a:spcPct val="0"/>
              </a:spcAft>
              <a:defRPr sz="3200">
                <a:solidFill>
                  <a:srgbClr val="323232"/>
                </a:solidFill>
                <a:latin typeface="+mn-lt"/>
                <a:ea typeface="+mn-ea"/>
                <a:cs typeface="+mn-cs"/>
              </a:defRPr>
            </a:lvl1pPr>
            <a:lvl2pPr marL="742950" indent="-285750" algn="l" rtl="0" eaLnBrk="0" fontAlgn="base" hangingPunct="0">
              <a:spcBef>
                <a:spcPct val="20000"/>
              </a:spcBef>
              <a:spcAft>
                <a:spcPct val="0"/>
              </a:spcAft>
              <a:buClr>
                <a:srgbClr val="C00000"/>
              </a:buClr>
              <a:buSzPct val="120000"/>
              <a:buFont typeface="Arial" pitchFamily="34" charset="0"/>
              <a:buChar char="•"/>
              <a:defRPr sz="2800">
                <a:solidFill>
                  <a:srgbClr val="323232"/>
                </a:solidFill>
                <a:latin typeface="+mn-lt"/>
                <a:ea typeface="+mn-ea"/>
              </a:defRPr>
            </a:lvl2pPr>
            <a:lvl3pPr marL="1143000" indent="-228600" algn="l" rtl="0" eaLnBrk="0" fontAlgn="base" hangingPunct="0">
              <a:spcBef>
                <a:spcPct val="20000"/>
              </a:spcBef>
              <a:spcAft>
                <a:spcPct val="0"/>
              </a:spcAft>
              <a:buClr>
                <a:srgbClr val="C00000"/>
              </a:buClr>
              <a:buSzPct val="120000"/>
              <a:buFont typeface="Arial" pitchFamily="34" charset="0"/>
              <a:buChar char="–"/>
              <a:defRPr sz="2400">
                <a:solidFill>
                  <a:srgbClr val="323232"/>
                </a:solidFill>
                <a:latin typeface="+mn-lt"/>
                <a:ea typeface="+mn-ea"/>
              </a:defRPr>
            </a:lvl3pPr>
            <a:lvl4pPr marL="1600200" indent="-228600" algn="l" rtl="0" eaLnBrk="0" fontAlgn="base" hangingPunct="0">
              <a:spcBef>
                <a:spcPct val="20000"/>
              </a:spcBef>
              <a:spcAft>
                <a:spcPct val="0"/>
              </a:spcAft>
              <a:buChar char="o"/>
              <a:defRPr sz="2000">
                <a:solidFill>
                  <a:srgbClr val="323232"/>
                </a:solidFill>
                <a:latin typeface="+mn-lt"/>
                <a:ea typeface="+mn-ea"/>
              </a:defRPr>
            </a:lvl4pPr>
            <a:lvl5pPr marL="2057400" indent="-228600" algn="l" rtl="0" eaLnBrk="0" fontAlgn="base" hangingPunct="0">
              <a:spcBef>
                <a:spcPct val="20000"/>
              </a:spcBef>
              <a:spcAft>
                <a:spcPct val="0"/>
              </a:spcAft>
              <a:defRPr sz="2000">
                <a:solidFill>
                  <a:srgbClr val="323232"/>
                </a:solidFill>
                <a:latin typeface="+mn-lt"/>
                <a:ea typeface="+mn-ea"/>
              </a:defRPr>
            </a:lvl5pPr>
            <a:lvl6pPr marL="2514600" indent="-228600" algn="l" rtl="0" fontAlgn="base">
              <a:spcBef>
                <a:spcPct val="20000"/>
              </a:spcBef>
              <a:spcAft>
                <a:spcPct val="0"/>
              </a:spcAft>
              <a:defRPr sz="2000">
                <a:solidFill>
                  <a:srgbClr val="323232"/>
                </a:solidFill>
                <a:latin typeface="+mn-lt"/>
                <a:ea typeface="+mn-ea"/>
              </a:defRPr>
            </a:lvl6pPr>
            <a:lvl7pPr marL="2971800" indent="-228600" algn="l" rtl="0" fontAlgn="base">
              <a:spcBef>
                <a:spcPct val="20000"/>
              </a:spcBef>
              <a:spcAft>
                <a:spcPct val="0"/>
              </a:spcAft>
              <a:defRPr sz="2000">
                <a:solidFill>
                  <a:srgbClr val="323232"/>
                </a:solidFill>
                <a:latin typeface="+mn-lt"/>
                <a:ea typeface="+mn-ea"/>
              </a:defRPr>
            </a:lvl7pPr>
            <a:lvl8pPr marL="3429000" indent="-228600" algn="l" rtl="0" fontAlgn="base">
              <a:spcBef>
                <a:spcPct val="20000"/>
              </a:spcBef>
              <a:spcAft>
                <a:spcPct val="0"/>
              </a:spcAft>
              <a:defRPr sz="2000">
                <a:solidFill>
                  <a:srgbClr val="323232"/>
                </a:solidFill>
                <a:latin typeface="+mn-lt"/>
                <a:ea typeface="+mn-ea"/>
              </a:defRPr>
            </a:lvl8pPr>
            <a:lvl9pPr marL="3886200" indent="-228600" algn="l" rtl="0" fontAlgn="base">
              <a:spcBef>
                <a:spcPct val="20000"/>
              </a:spcBef>
              <a:spcAft>
                <a:spcPct val="0"/>
              </a:spcAft>
              <a:defRPr sz="2000">
                <a:solidFill>
                  <a:srgbClr val="323232"/>
                </a:solidFill>
                <a:latin typeface="+mn-lt"/>
                <a:ea typeface="+mn-ea"/>
              </a:defRPr>
            </a:lvl9pPr>
          </a:lstStyle>
          <a:p>
            <a:pPr>
              <a:buClr>
                <a:srgbClr val="C00000"/>
              </a:buClr>
              <a:buSzPct val="120000"/>
              <a:buFont typeface="Arial" pitchFamily="34" charset="0"/>
              <a:buChar char="•"/>
            </a:pPr>
            <a:r>
              <a:rPr lang="en-US" sz="2400" b="1" kern="0" dirty="0">
                <a:solidFill>
                  <a:srgbClr val="000000"/>
                </a:solidFill>
              </a:rPr>
              <a:t>Typical: </a:t>
            </a:r>
            <a:r>
              <a:rPr lang="en-US" sz="2400" kern="0" dirty="0">
                <a:solidFill>
                  <a:srgbClr val="000000"/>
                </a:solidFill>
              </a:rPr>
              <a:t>Energy as </a:t>
            </a:r>
            <a:r>
              <a:rPr lang="en-US" sz="2400" b="1" i="1" kern="0" dirty="0">
                <a:solidFill>
                  <a:srgbClr val="002060"/>
                </a:solidFill>
              </a:rPr>
              <a:t>commodities</a:t>
            </a:r>
            <a:r>
              <a:rPr lang="en-US" sz="2400" kern="0" dirty="0">
                <a:solidFill>
                  <a:srgbClr val="002060"/>
                </a:solidFill>
              </a:rPr>
              <a:t> </a:t>
            </a:r>
            <a:r>
              <a:rPr lang="en-US" sz="2400" kern="0" dirty="0">
                <a:solidFill>
                  <a:srgbClr val="000000"/>
                </a:solidFill>
              </a:rPr>
              <a:t>that are sold on the market at some price (e.g., barrels of oil or kilowatt-hours of electricity) – tracked by the various governmental agencies.</a:t>
            </a:r>
          </a:p>
          <a:p>
            <a:pPr>
              <a:buClr>
                <a:srgbClr val="C00000"/>
              </a:buClr>
              <a:buSzPct val="120000"/>
              <a:buFont typeface="Arial" pitchFamily="34" charset="0"/>
              <a:buChar char="•"/>
            </a:pPr>
            <a:r>
              <a:rPr lang="en-US" sz="2400" b="1" kern="0" dirty="0">
                <a:solidFill>
                  <a:srgbClr val="000000"/>
                </a:solidFill>
              </a:rPr>
              <a:t>More Vital:</a:t>
            </a:r>
            <a:r>
              <a:rPr lang="en-US" sz="2400" kern="0" dirty="0">
                <a:solidFill>
                  <a:srgbClr val="000000"/>
                </a:solidFill>
              </a:rPr>
              <a:t> Energy as the capacity to do the useful </a:t>
            </a:r>
            <a:r>
              <a:rPr lang="en-US" sz="2400" b="1" i="1" kern="0" dirty="0">
                <a:solidFill>
                  <a:srgbClr val="002060"/>
                </a:solidFill>
              </a:rPr>
              <a:t>work</a:t>
            </a:r>
            <a:r>
              <a:rPr lang="en-US" sz="2400" kern="0" dirty="0">
                <a:solidFill>
                  <a:srgbClr val="000000"/>
                </a:solidFill>
              </a:rPr>
              <a:t> necessary to transform matter into the requisite goods and services for a local economy, and to distribute or make them available as required.</a:t>
            </a:r>
            <a:endParaRPr lang="en-US" sz="2400" b="1" i="1" kern="0" dirty="0">
              <a:solidFill>
                <a:srgbClr val="002060"/>
              </a:solidFill>
            </a:endParaRPr>
          </a:p>
          <a:p>
            <a:pPr>
              <a:buClr>
                <a:srgbClr val="C00000"/>
              </a:buClr>
              <a:buSzPct val="120000"/>
              <a:buFont typeface="Arial" pitchFamily="34" charset="0"/>
              <a:buChar char="•"/>
            </a:pPr>
            <a:r>
              <a:rPr lang="en-US" sz="2400" b="1" kern="0" dirty="0">
                <a:solidFill>
                  <a:srgbClr val="000000"/>
                </a:solidFill>
              </a:rPr>
              <a:t>Result:</a:t>
            </a:r>
            <a:r>
              <a:rPr lang="en-US" sz="2400" kern="0" dirty="0">
                <a:solidFill>
                  <a:srgbClr val="000000"/>
                </a:solidFill>
              </a:rPr>
              <a:t> To ensure the appropriate development of innovation for sustainable economic activity, the </a:t>
            </a:r>
            <a:r>
              <a:rPr lang="en-US" sz="2400" b="1" i="1" kern="0" dirty="0">
                <a:solidFill>
                  <a:srgbClr val="002060"/>
                </a:solidFill>
              </a:rPr>
              <a:t>emphasis needs to be on energy as work—moving well past perhaps a 16% global (in)efficiency</a:t>
            </a:r>
            <a:r>
              <a:rPr lang="en-US" sz="2400" kern="0" dirty="0">
                <a:solidFill>
                  <a:srgbClr val="000000"/>
                </a:solidFill>
              </a:rPr>
              <a:t>.</a:t>
            </a:r>
          </a:p>
        </p:txBody>
      </p:sp>
    </p:spTree>
    <p:extLst>
      <p:ext uri="{BB962C8B-B14F-4D97-AF65-F5344CB8AC3E}">
        <p14:creationId xmlns:p14="http://schemas.microsoft.com/office/powerpoint/2010/main" val="182329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A2DF52-07E4-48F7-8098-71F8A0ADDB50}"/>
              </a:ext>
            </a:extLst>
          </p:cNvPr>
          <p:cNvSpPr>
            <a:spLocks noGrp="1"/>
          </p:cNvSpPr>
          <p:nvPr>
            <p:ph idx="1"/>
          </p:nvPr>
        </p:nvSpPr>
        <p:spPr>
          <a:xfrm>
            <a:off x="457200" y="1524000"/>
            <a:ext cx="8153400" cy="4114800"/>
          </a:xfrm>
        </p:spPr>
        <p:txBody>
          <a:bodyPr/>
          <a:lstStyle/>
          <a:p>
            <a:pPr marL="457200" indent="-457200">
              <a:buClr>
                <a:srgbClr val="C00000"/>
              </a:buClr>
              <a:buSzPct val="100000"/>
              <a:buFont typeface="+mj-lt"/>
              <a:buAutoNum type="arabicParenR"/>
            </a:pPr>
            <a:r>
              <a:rPr lang="en-US" sz="2200" dirty="0">
                <a:solidFill>
                  <a:schemeClr val="tx1"/>
                </a:solidFill>
              </a:rPr>
              <a:t>Cost-effective </a:t>
            </a:r>
            <a:r>
              <a:rPr lang="en-US" sz="2200" b="1" i="1" dirty="0">
                <a:solidFill>
                  <a:schemeClr val="tx1"/>
                </a:solidFill>
              </a:rPr>
              <a:t>energy efficiency improvements</a:t>
            </a:r>
            <a:r>
              <a:rPr lang="en-US" sz="2200" dirty="0">
                <a:solidFill>
                  <a:schemeClr val="tx1"/>
                </a:solidFill>
              </a:rPr>
              <a:t> to reduce the level of end-use energy services necessary to deliver desired goods and other services.</a:t>
            </a:r>
          </a:p>
          <a:p>
            <a:pPr marL="457200" indent="-457200">
              <a:buClr>
                <a:srgbClr val="C00000"/>
              </a:buClr>
              <a:buSzPct val="100000"/>
              <a:buFont typeface="+mj-lt"/>
              <a:buAutoNum type="arabicParenR"/>
            </a:pPr>
            <a:r>
              <a:rPr lang="en-US" sz="2200" dirty="0">
                <a:solidFill>
                  <a:schemeClr val="tx1"/>
                </a:solidFill>
              </a:rPr>
              <a:t>Renewables and other </a:t>
            </a:r>
            <a:r>
              <a:rPr lang="en-US" sz="2200" b="1" i="1" dirty="0">
                <a:solidFill>
                  <a:schemeClr val="tx1"/>
                </a:solidFill>
              </a:rPr>
              <a:t>clean energy production</a:t>
            </a:r>
            <a:r>
              <a:rPr lang="en-US" sz="2200" dirty="0">
                <a:solidFill>
                  <a:schemeClr val="tx1"/>
                </a:solidFill>
              </a:rPr>
              <a:t> to ease primary energy requirements, also cost-effectively, in the delivery of remaining energy needs.</a:t>
            </a:r>
          </a:p>
          <a:p>
            <a:pPr marL="457200" indent="-457200">
              <a:buClr>
                <a:srgbClr val="C00000"/>
              </a:buClr>
              <a:buSzPct val="100000"/>
              <a:buFont typeface="+mj-lt"/>
              <a:buAutoNum type="arabicParenR"/>
            </a:pPr>
            <a:r>
              <a:rPr lang="en-US" sz="2200" dirty="0">
                <a:solidFill>
                  <a:schemeClr val="tx1"/>
                </a:solidFill>
              </a:rPr>
              <a:t>Shrinking the </a:t>
            </a:r>
            <a:r>
              <a:rPr lang="en-US" sz="2200" b="1" i="1" dirty="0">
                <a:solidFill>
                  <a:schemeClr val="tx1"/>
                </a:solidFill>
              </a:rPr>
              <a:t>non-productive use of capital, materials, water, food and other resources</a:t>
            </a:r>
            <a:r>
              <a:rPr lang="en-US" sz="2200" dirty="0">
                <a:solidFill>
                  <a:schemeClr val="tx1"/>
                </a:solidFill>
              </a:rPr>
              <a:t> to lessen energy demands even further.</a:t>
            </a:r>
            <a:endParaRPr lang="en-US" sz="2200" i="1" dirty="0">
              <a:solidFill>
                <a:schemeClr val="tx1"/>
              </a:solidFill>
            </a:endParaRPr>
          </a:p>
          <a:p>
            <a:pPr marL="0" indent="0">
              <a:buClr>
                <a:srgbClr val="C00000"/>
              </a:buClr>
              <a:buSzPct val="193000"/>
            </a:pPr>
            <a:r>
              <a:rPr lang="en-US" sz="2200" b="1" i="1" dirty="0">
                <a:solidFill>
                  <a:srgbClr val="002060"/>
                </a:solidFill>
                <a:effectLst>
                  <a:outerShdw blurRad="38100" dist="38100" dir="2700000" algn="tl">
                    <a:srgbClr val="000000">
                      <a:alpha val="43137"/>
                    </a:srgbClr>
                  </a:outerShdw>
                </a:effectLst>
              </a:rPr>
              <a:t>All 3 categories of productivity gains—end-use efficiency, the more-efficient production from renewable energy, and waste reduction—can increase total energy productivity to benefit our social, economic and environmental well-being.</a:t>
            </a:r>
          </a:p>
        </p:txBody>
      </p:sp>
      <p:sp>
        <p:nvSpPr>
          <p:cNvPr id="4" name="Slide Number Placeholder 3">
            <a:extLst>
              <a:ext uri="{FF2B5EF4-FFF2-40B4-BE49-F238E27FC236}">
                <a16:creationId xmlns:a16="http://schemas.microsoft.com/office/drawing/2014/main" id="{6D40BA70-D630-4B3D-BE40-0DFE98F2ADE0}"/>
              </a:ext>
            </a:extLst>
          </p:cNvPr>
          <p:cNvSpPr>
            <a:spLocks noGrp="1"/>
          </p:cNvSpPr>
          <p:nvPr>
            <p:ph type="sldNum" sz="quarter" idx="4"/>
          </p:nvPr>
        </p:nvSpPr>
        <p:spPr/>
        <p:txBody>
          <a:bodyPr/>
          <a:lstStyle/>
          <a:p>
            <a:pPr>
              <a:defRPr/>
            </a:pPr>
            <a:fld id="{61D36AA1-C76B-46EF-A05C-B330D9E4862B}" type="slidenum">
              <a:rPr lang="en-US" smtClean="0"/>
              <a:pPr>
                <a:defRPr/>
              </a:pPr>
              <a:t>14</a:t>
            </a:fld>
            <a:endParaRPr lang="en-US"/>
          </a:p>
        </p:txBody>
      </p:sp>
      <p:sp>
        <p:nvSpPr>
          <p:cNvPr id="5" name="Title 4">
            <a:extLst>
              <a:ext uri="{FF2B5EF4-FFF2-40B4-BE49-F238E27FC236}">
                <a16:creationId xmlns:a16="http://schemas.microsoft.com/office/drawing/2014/main" id="{F0F2FEFE-5EB9-49CE-BD00-95AF061315C8}"/>
              </a:ext>
            </a:extLst>
          </p:cNvPr>
          <p:cNvSpPr>
            <a:spLocks noGrp="1"/>
          </p:cNvSpPr>
          <p:nvPr>
            <p:ph type="title"/>
          </p:nvPr>
        </p:nvSpPr>
        <p:spPr>
          <a:xfrm>
            <a:off x="228600" y="365760"/>
            <a:ext cx="8686800" cy="1143000"/>
          </a:xfrm>
        </p:spPr>
        <p:txBody>
          <a:bodyPr/>
          <a:lstStyle/>
          <a:p>
            <a:r>
              <a:rPr lang="en-US" sz="3400" dirty="0"/>
              <a:t>(3) Key Energy Linkages Which Impact Overall Energy Productivity</a:t>
            </a:r>
          </a:p>
        </p:txBody>
      </p:sp>
    </p:spTree>
    <p:extLst>
      <p:ext uri="{BB962C8B-B14F-4D97-AF65-F5344CB8AC3E}">
        <p14:creationId xmlns:p14="http://schemas.microsoft.com/office/powerpoint/2010/main" val="211110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1BF630-3F06-4BE0-BD2C-804451E747B9}"/>
              </a:ext>
            </a:extLst>
          </p:cNvPr>
          <p:cNvSpPr>
            <a:spLocks noGrp="1"/>
          </p:cNvSpPr>
          <p:nvPr>
            <p:ph type="sldNum" sz="quarter" idx="4"/>
          </p:nvPr>
        </p:nvSpPr>
        <p:spPr/>
        <p:txBody>
          <a:bodyPr/>
          <a:lstStyle/>
          <a:p>
            <a:pPr>
              <a:defRPr/>
            </a:pPr>
            <a:fld id="{61D36AA1-C76B-46EF-A05C-B330D9E4862B}" type="slidenum">
              <a:rPr lang="en-US" smtClean="0"/>
              <a:pPr>
                <a:defRPr/>
              </a:pPr>
              <a:t>15</a:t>
            </a:fld>
            <a:endParaRPr lang="en-US"/>
          </a:p>
        </p:txBody>
      </p:sp>
      <p:sp>
        <p:nvSpPr>
          <p:cNvPr id="3" name="Title 1">
            <a:extLst>
              <a:ext uri="{FF2B5EF4-FFF2-40B4-BE49-F238E27FC236}">
                <a16:creationId xmlns:a16="http://schemas.microsoft.com/office/drawing/2014/main" id="{F0F54D59-CD82-41DD-A96F-EA0968A4E858}"/>
              </a:ext>
            </a:extLst>
          </p:cNvPr>
          <p:cNvSpPr txBox="1">
            <a:spLocks/>
          </p:cNvSpPr>
          <p:nvPr/>
        </p:nvSpPr>
        <p:spPr>
          <a:xfrm>
            <a:off x="381000" y="304800"/>
            <a:ext cx="8382000" cy="1143000"/>
          </a:xfrm>
          <a:prstGeom prst="rect">
            <a:avLst/>
          </a:prstGeom>
        </p:spPr>
        <p:txBody>
          <a:bodyPr/>
          <a:lstStyle>
            <a:lvl1pPr algn="ctr" rtl="0" eaLnBrk="0" fontAlgn="base" hangingPunct="0">
              <a:spcBef>
                <a:spcPct val="0"/>
              </a:spcBef>
              <a:spcAft>
                <a:spcPct val="0"/>
              </a:spcAft>
              <a:defRPr sz="3600" b="1">
                <a:solidFill>
                  <a:srgbClr val="002060"/>
                </a:solidFill>
                <a:latin typeface="+mj-lt"/>
                <a:ea typeface="+mj-ea"/>
                <a:cs typeface="+mj-cs"/>
              </a:defRPr>
            </a:lvl1pPr>
            <a:lvl2pPr algn="l" rtl="0" eaLnBrk="0" fontAlgn="base" hangingPunct="0">
              <a:spcBef>
                <a:spcPct val="0"/>
              </a:spcBef>
              <a:spcAft>
                <a:spcPct val="0"/>
              </a:spcAft>
              <a:defRPr sz="3600" b="1">
                <a:solidFill>
                  <a:srgbClr val="323232"/>
                </a:solidFill>
                <a:latin typeface="Arial" charset="0"/>
                <a:ea typeface="Osaka" pitchFamily="-96" charset="-128"/>
              </a:defRPr>
            </a:lvl2pPr>
            <a:lvl3pPr algn="l" rtl="0" eaLnBrk="0" fontAlgn="base" hangingPunct="0">
              <a:spcBef>
                <a:spcPct val="0"/>
              </a:spcBef>
              <a:spcAft>
                <a:spcPct val="0"/>
              </a:spcAft>
              <a:defRPr sz="3600" b="1">
                <a:solidFill>
                  <a:srgbClr val="323232"/>
                </a:solidFill>
                <a:latin typeface="Arial" charset="0"/>
                <a:ea typeface="Osaka" pitchFamily="-96" charset="-128"/>
              </a:defRPr>
            </a:lvl3pPr>
            <a:lvl4pPr algn="l" rtl="0" eaLnBrk="0" fontAlgn="base" hangingPunct="0">
              <a:spcBef>
                <a:spcPct val="0"/>
              </a:spcBef>
              <a:spcAft>
                <a:spcPct val="0"/>
              </a:spcAft>
              <a:defRPr sz="3600" b="1">
                <a:solidFill>
                  <a:srgbClr val="323232"/>
                </a:solidFill>
                <a:latin typeface="Arial" charset="0"/>
                <a:ea typeface="Osaka" pitchFamily="-96" charset="-128"/>
              </a:defRPr>
            </a:lvl4pPr>
            <a:lvl5pPr algn="l" rtl="0" eaLnBrk="0" fontAlgn="base" hangingPunct="0">
              <a:spcBef>
                <a:spcPct val="0"/>
              </a:spcBef>
              <a:spcAft>
                <a:spcPct val="0"/>
              </a:spcAft>
              <a:defRPr sz="3600" b="1">
                <a:solidFill>
                  <a:srgbClr val="323232"/>
                </a:solidFill>
                <a:latin typeface="Arial" charset="0"/>
                <a:ea typeface="Osaka" pitchFamily="-96" charset="-128"/>
              </a:defRPr>
            </a:lvl5pPr>
            <a:lvl6pPr marL="457200" algn="l" rtl="0" fontAlgn="base">
              <a:spcBef>
                <a:spcPct val="0"/>
              </a:spcBef>
              <a:spcAft>
                <a:spcPct val="0"/>
              </a:spcAft>
              <a:defRPr sz="3600" b="1">
                <a:solidFill>
                  <a:srgbClr val="323232"/>
                </a:solidFill>
                <a:latin typeface="Arial" charset="0"/>
                <a:ea typeface="Osaka" pitchFamily="-96" charset="-128"/>
              </a:defRPr>
            </a:lvl6pPr>
            <a:lvl7pPr marL="914400" algn="l" rtl="0" fontAlgn="base">
              <a:spcBef>
                <a:spcPct val="0"/>
              </a:spcBef>
              <a:spcAft>
                <a:spcPct val="0"/>
              </a:spcAft>
              <a:defRPr sz="3600" b="1">
                <a:solidFill>
                  <a:srgbClr val="323232"/>
                </a:solidFill>
                <a:latin typeface="Arial" charset="0"/>
                <a:ea typeface="Osaka" pitchFamily="-96" charset="-128"/>
              </a:defRPr>
            </a:lvl7pPr>
            <a:lvl8pPr marL="1371600" algn="l" rtl="0" fontAlgn="base">
              <a:spcBef>
                <a:spcPct val="0"/>
              </a:spcBef>
              <a:spcAft>
                <a:spcPct val="0"/>
              </a:spcAft>
              <a:defRPr sz="3600" b="1">
                <a:solidFill>
                  <a:srgbClr val="323232"/>
                </a:solidFill>
                <a:latin typeface="Arial" charset="0"/>
                <a:ea typeface="Osaka" pitchFamily="-96" charset="-128"/>
              </a:defRPr>
            </a:lvl8pPr>
            <a:lvl9pPr marL="1828800" algn="l" rtl="0" fontAlgn="base">
              <a:spcBef>
                <a:spcPct val="0"/>
              </a:spcBef>
              <a:spcAft>
                <a:spcPct val="0"/>
              </a:spcAft>
              <a:defRPr sz="3600" b="1">
                <a:solidFill>
                  <a:srgbClr val="323232"/>
                </a:solidFill>
                <a:latin typeface="Arial" charset="0"/>
                <a:ea typeface="Osaka" pitchFamily="-96" charset="-128"/>
              </a:defRPr>
            </a:lvl9pPr>
          </a:lstStyle>
          <a:p>
            <a:r>
              <a:rPr lang="en-US" sz="2800" kern="0" dirty="0">
                <a:effectLst>
                  <a:outerShdw blurRad="38100" dist="38100" dir="2700000" algn="tl">
                    <a:srgbClr val="000000">
                      <a:alpha val="43137"/>
                    </a:srgbClr>
                  </a:outerShdw>
                </a:effectLst>
              </a:rPr>
              <a:t>The Connection Between U.S. Energy Productivity and Per Capita Income (1950-2018)</a:t>
            </a:r>
          </a:p>
        </p:txBody>
      </p:sp>
      <p:graphicFrame>
        <p:nvGraphicFramePr>
          <p:cNvPr id="4" name="Content Placeholder 6">
            <a:extLst>
              <a:ext uri="{FF2B5EF4-FFF2-40B4-BE49-F238E27FC236}">
                <a16:creationId xmlns:a16="http://schemas.microsoft.com/office/drawing/2014/main" id="{19B3C940-B158-44CA-B2F7-E7D9A8848D1D}"/>
              </a:ext>
            </a:extLst>
          </p:cNvPr>
          <p:cNvGraphicFramePr>
            <a:graphicFrameLocks/>
          </p:cNvGraphicFramePr>
          <p:nvPr>
            <p:extLst>
              <p:ext uri="{D42A27DB-BD31-4B8C-83A1-F6EECF244321}">
                <p14:modId xmlns:p14="http://schemas.microsoft.com/office/powerpoint/2010/main" val="1683010820"/>
              </p:ext>
            </p:extLst>
          </p:nvPr>
        </p:nvGraphicFramePr>
        <p:xfrm>
          <a:off x="762000" y="1295400"/>
          <a:ext cx="79248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917221CA-4C64-42DD-9F8D-CE03F3BF30B1}"/>
              </a:ext>
            </a:extLst>
          </p:cNvPr>
          <p:cNvSpPr txBox="1"/>
          <p:nvPr/>
        </p:nvSpPr>
        <p:spPr>
          <a:xfrm>
            <a:off x="2590800" y="4522837"/>
            <a:ext cx="639919" cy="338554"/>
          </a:xfrm>
          <a:prstGeom prst="rect">
            <a:avLst/>
          </a:prstGeom>
          <a:noFill/>
        </p:spPr>
        <p:txBody>
          <a:bodyPr wrap="none" rtlCol="0">
            <a:spAutoFit/>
          </a:bodyPr>
          <a:lstStyle/>
          <a:p>
            <a:r>
              <a:rPr lang="en-US" sz="1600" b="1" dirty="0"/>
              <a:t>1950</a:t>
            </a:r>
          </a:p>
        </p:txBody>
      </p:sp>
      <p:sp>
        <p:nvSpPr>
          <p:cNvPr id="6" name="TextBox 5">
            <a:extLst>
              <a:ext uri="{FF2B5EF4-FFF2-40B4-BE49-F238E27FC236}">
                <a16:creationId xmlns:a16="http://schemas.microsoft.com/office/drawing/2014/main" id="{C376BA2F-26EC-4AA0-9132-93A4E188FDF2}"/>
              </a:ext>
            </a:extLst>
          </p:cNvPr>
          <p:cNvSpPr txBox="1"/>
          <p:nvPr/>
        </p:nvSpPr>
        <p:spPr>
          <a:xfrm>
            <a:off x="7551581" y="1905000"/>
            <a:ext cx="639919" cy="338554"/>
          </a:xfrm>
          <a:prstGeom prst="rect">
            <a:avLst/>
          </a:prstGeom>
          <a:noFill/>
        </p:spPr>
        <p:txBody>
          <a:bodyPr wrap="none" rtlCol="0">
            <a:spAutoFit/>
          </a:bodyPr>
          <a:lstStyle/>
          <a:p>
            <a:r>
              <a:rPr lang="en-US" sz="1600" b="1" dirty="0"/>
              <a:t>2018</a:t>
            </a:r>
          </a:p>
        </p:txBody>
      </p:sp>
      <p:sp>
        <p:nvSpPr>
          <p:cNvPr id="7" name="TextBox 6">
            <a:extLst>
              <a:ext uri="{FF2B5EF4-FFF2-40B4-BE49-F238E27FC236}">
                <a16:creationId xmlns:a16="http://schemas.microsoft.com/office/drawing/2014/main" id="{7261E8F6-7830-48AD-AD6D-9F8FE186651C}"/>
              </a:ext>
            </a:extLst>
          </p:cNvPr>
          <p:cNvSpPr txBox="1"/>
          <p:nvPr/>
        </p:nvSpPr>
        <p:spPr>
          <a:xfrm>
            <a:off x="2438400" y="3733800"/>
            <a:ext cx="639919" cy="338554"/>
          </a:xfrm>
          <a:prstGeom prst="rect">
            <a:avLst/>
          </a:prstGeom>
          <a:noFill/>
        </p:spPr>
        <p:txBody>
          <a:bodyPr wrap="none" rtlCol="0">
            <a:spAutoFit/>
          </a:bodyPr>
          <a:lstStyle/>
          <a:p>
            <a:r>
              <a:rPr lang="en-US" sz="1600" b="1" dirty="0"/>
              <a:t>1970</a:t>
            </a:r>
          </a:p>
        </p:txBody>
      </p:sp>
      <p:sp>
        <p:nvSpPr>
          <p:cNvPr id="8" name="TextBox 7">
            <a:extLst>
              <a:ext uri="{FF2B5EF4-FFF2-40B4-BE49-F238E27FC236}">
                <a16:creationId xmlns:a16="http://schemas.microsoft.com/office/drawing/2014/main" id="{F853D89F-B237-494B-8606-3672944DD27D}"/>
              </a:ext>
            </a:extLst>
          </p:cNvPr>
          <p:cNvSpPr txBox="1"/>
          <p:nvPr/>
        </p:nvSpPr>
        <p:spPr>
          <a:xfrm>
            <a:off x="762000" y="5891842"/>
            <a:ext cx="7315079" cy="276999"/>
          </a:xfrm>
          <a:prstGeom prst="rect">
            <a:avLst/>
          </a:prstGeom>
          <a:noFill/>
        </p:spPr>
        <p:txBody>
          <a:bodyPr wrap="none" rtlCol="0">
            <a:spAutoFit/>
          </a:bodyPr>
          <a:lstStyle/>
          <a:p>
            <a:pPr algn="ctr"/>
            <a:r>
              <a:rPr lang="en-US" sz="1200" b="1" dirty="0"/>
              <a:t>Source:</a:t>
            </a:r>
            <a:r>
              <a:rPr lang="en-US" sz="1200" dirty="0"/>
              <a:t> Calculations by John A. “Skip” Laitner using EIA and BEA data for the United States, May 2018. </a:t>
            </a:r>
          </a:p>
        </p:txBody>
      </p:sp>
      <p:sp>
        <p:nvSpPr>
          <p:cNvPr id="9" name="TextBox 8">
            <a:extLst>
              <a:ext uri="{FF2B5EF4-FFF2-40B4-BE49-F238E27FC236}">
                <a16:creationId xmlns:a16="http://schemas.microsoft.com/office/drawing/2014/main" id="{27AC989C-BD8F-429B-9DDF-24D7E5CCA557}"/>
              </a:ext>
            </a:extLst>
          </p:cNvPr>
          <p:cNvSpPr txBox="1"/>
          <p:nvPr/>
        </p:nvSpPr>
        <p:spPr>
          <a:xfrm>
            <a:off x="3962400" y="3844369"/>
            <a:ext cx="4419600" cy="1200329"/>
          </a:xfrm>
          <a:prstGeom prst="rect">
            <a:avLst/>
          </a:prstGeom>
          <a:noFill/>
        </p:spPr>
        <p:txBody>
          <a:bodyPr wrap="square" rtlCol="0">
            <a:spAutoFit/>
          </a:bodyPr>
          <a:lstStyle/>
          <a:p>
            <a:r>
              <a:rPr lang="en-US" sz="1800" b="1" i="1" dirty="0">
                <a:solidFill>
                  <a:srgbClr val="002060"/>
                </a:solidFill>
              </a:rPr>
              <a:t>Given the full evidence, any thoughtful review would highlight the social and economic imperative of much greater energy and resource productivity!</a:t>
            </a:r>
          </a:p>
        </p:txBody>
      </p:sp>
    </p:spTree>
    <p:extLst>
      <p:ext uri="{BB962C8B-B14F-4D97-AF65-F5344CB8AC3E}">
        <p14:creationId xmlns:p14="http://schemas.microsoft.com/office/powerpoint/2010/main" val="313604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0423520-8757-4A58-B3FE-D60742007734}"/>
              </a:ext>
            </a:extLst>
          </p:cNvPr>
          <p:cNvPicPr>
            <a:picLocks noChangeAspect="1"/>
          </p:cNvPicPr>
          <p:nvPr/>
        </p:nvPicPr>
        <p:blipFill>
          <a:blip r:embed="rId2"/>
          <a:stretch>
            <a:fillRect/>
          </a:stretch>
        </p:blipFill>
        <p:spPr>
          <a:xfrm>
            <a:off x="777240" y="1197864"/>
            <a:ext cx="7647668" cy="4527343"/>
          </a:xfrm>
          <a:prstGeom prst="rect">
            <a:avLst/>
          </a:prstGeom>
        </p:spPr>
      </p:pic>
      <p:sp>
        <p:nvSpPr>
          <p:cNvPr id="2" name="Slide Number Placeholder 1">
            <a:extLst>
              <a:ext uri="{FF2B5EF4-FFF2-40B4-BE49-F238E27FC236}">
                <a16:creationId xmlns:a16="http://schemas.microsoft.com/office/drawing/2014/main" id="{AEDA1C8B-32CC-46FA-A87E-8621A1B9B990}"/>
              </a:ext>
            </a:extLst>
          </p:cNvPr>
          <p:cNvSpPr>
            <a:spLocks noGrp="1"/>
          </p:cNvSpPr>
          <p:nvPr>
            <p:ph type="sldNum" sz="quarter" idx="4"/>
          </p:nvPr>
        </p:nvSpPr>
        <p:spPr/>
        <p:txBody>
          <a:bodyPr/>
          <a:lstStyle/>
          <a:p>
            <a:pPr>
              <a:defRPr/>
            </a:pPr>
            <a:fld id="{61D36AA1-C76B-46EF-A05C-B330D9E4862B}" type="slidenum">
              <a:rPr lang="en-US" smtClean="0"/>
              <a:pPr>
                <a:defRPr/>
              </a:pPr>
              <a:t>16</a:t>
            </a:fld>
            <a:endParaRPr lang="en-US"/>
          </a:p>
        </p:txBody>
      </p:sp>
      <p:sp>
        <p:nvSpPr>
          <p:cNvPr id="4" name="TextBox 3">
            <a:extLst>
              <a:ext uri="{FF2B5EF4-FFF2-40B4-BE49-F238E27FC236}">
                <a16:creationId xmlns:a16="http://schemas.microsoft.com/office/drawing/2014/main" id="{F5E6ABD6-F345-4204-B9A5-079EF1ACB8F4}"/>
              </a:ext>
            </a:extLst>
          </p:cNvPr>
          <p:cNvSpPr txBox="1"/>
          <p:nvPr/>
        </p:nvSpPr>
        <p:spPr>
          <a:xfrm>
            <a:off x="715506" y="5679648"/>
            <a:ext cx="7788123" cy="477054"/>
          </a:xfrm>
          <a:prstGeom prst="rect">
            <a:avLst/>
          </a:prstGeom>
          <a:noFill/>
        </p:spPr>
        <p:txBody>
          <a:bodyPr wrap="square" rtlCol="0">
            <a:spAutoFit/>
          </a:bodyPr>
          <a:lstStyle/>
          <a:p>
            <a:r>
              <a:rPr lang="en-US" sz="1250" b="1" dirty="0"/>
              <a:t>Source:</a:t>
            </a:r>
            <a:r>
              <a:rPr lang="en-US" sz="1250" dirty="0"/>
              <a:t> John “Skip” Laitner, based on U.S. Energy Information Administration data 1949-2017 with Woods and Poole projections from 2018 to 2050 (December 2018).</a:t>
            </a:r>
          </a:p>
        </p:txBody>
      </p:sp>
      <p:sp>
        <p:nvSpPr>
          <p:cNvPr id="5" name="Title 1">
            <a:extLst>
              <a:ext uri="{FF2B5EF4-FFF2-40B4-BE49-F238E27FC236}">
                <a16:creationId xmlns:a16="http://schemas.microsoft.com/office/drawing/2014/main" id="{18B95C31-D7BF-4E87-9C56-534EEF5BA17F}"/>
              </a:ext>
            </a:extLst>
          </p:cNvPr>
          <p:cNvSpPr txBox="1">
            <a:spLocks/>
          </p:cNvSpPr>
          <p:nvPr/>
        </p:nvSpPr>
        <p:spPr>
          <a:xfrm>
            <a:off x="136902" y="441960"/>
            <a:ext cx="8915400" cy="1158240"/>
          </a:xfrm>
          <a:prstGeom prst="rect">
            <a:avLst/>
          </a:prstGeom>
        </p:spPr>
        <p:txBody>
          <a:bodyPr/>
          <a:lstStyle>
            <a:lvl1pPr algn="ctr" rtl="0" eaLnBrk="0" fontAlgn="base" hangingPunct="0">
              <a:spcBef>
                <a:spcPct val="0"/>
              </a:spcBef>
              <a:spcAft>
                <a:spcPct val="0"/>
              </a:spcAft>
              <a:defRPr sz="3600" b="1">
                <a:solidFill>
                  <a:srgbClr val="002060"/>
                </a:solidFill>
                <a:latin typeface="+mj-lt"/>
                <a:ea typeface="+mj-ea"/>
                <a:cs typeface="+mj-cs"/>
              </a:defRPr>
            </a:lvl1pPr>
            <a:lvl2pPr algn="l" rtl="0" eaLnBrk="0" fontAlgn="base" hangingPunct="0">
              <a:spcBef>
                <a:spcPct val="0"/>
              </a:spcBef>
              <a:spcAft>
                <a:spcPct val="0"/>
              </a:spcAft>
              <a:defRPr sz="3600" b="1">
                <a:solidFill>
                  <a:srgbClr val="323232"/>
                </a:solidFill>
                <a:latin typeface="Arial" charset="0"/>
                <a:ea typeface="Osaka" pitchFamily="-96" charset="-128"/>
              </a:defRPr>
            </a:lvl2pPr>
            <a:lvl3pPr algn="l" rtl="0" eaLnBrk="0" fontAlgn="base" hangingPunct="0">
              <a:spcBef>
                <a:spcPct val="0"/>
              </a:spcBef>
              <a:spcAft>
                <a:spcPct val="0"/>
              </a:spcAft>
              <a:defRPr sz="3600" b="1">
                <a:solidFill>
                  <a:srgbClr val="323232"/>
                </a:solidFill>
                <a:latin typeface="Arial" charset="0"/>
                <a:ea typeface="Osaka" pitchFamily="-96" charset="-128"/>
              </a:defRPr>
            </a:lvl3pPr>
            <a:lvl4pPr algn="l" rtl="0" eaLnBrk="0" fontAlgn="base" hangingPunct="0">
              <a:spcBef>
                <a:spcPct val="0"/>
              </a:spcBef>
              <a:spcAft>
                <a:spcPct val="0"/>
              </a:spcAft>
              <a:defRPr sz="3600" b="1">
                <a:solidFill>
                  <a:srgbClr val="323232"/>
                </a:solidFill>
                <a:latin typeface="Arial" charset="0"/>
                <a:ea typeface="Osaka" pitchFamily="-96" charset="-128"/>
              </a:defRPr>
            </a:lvl4pPr>
            <a:lvl5pPr algn="l" rtl="0" eaLnBrk="0" fontAlgn="base" hangingPunct="0">
              <a:spcBef>
                <a:spcPct val="0"/>
              </a:spcBef>
              <a:spcAft>
                <a:spcPct val="0"/>
              </a:spcAft>
              <a:defRPr sz="3600" b="1">
                <a:solidFill>
                  <a:srgbClr val="323232"/>
                </a:solidFill>
                <a:latin typeface="Arial" charset="0"/>
                <a:ea typeface="Osaka" pitchFamily="-96" charset="-128"/>
              </a:defRPr>
            </a:lvl5pPr>
            <a:lvl6pPr marL="457200" algn="l" rtl="0" fontAlgn="base">
              <a:spcBef>
                <a:spcPct val="0"/>
              </a:spcBef>
              <a:spcAft>
                <a:spcPct val="0"/>
              </a:spcAft>
              <a:defRPr sz="3600" b="1">
                <a:solidFill>
                  <a:srgbClr val="323232"/>
                </a:solidFill>
                <a:latin typeface="Arial" charset="0"/>
                <a:ea typeface="Osaka" pitchFamily="-96" charset="-128"/>
              </a:defRPr>
            </a:lvl6pPr>
            <a:lvl7pPr marL="914400" algn="l" rtl="0" fontAlgn="base">
              <a:spcBef>
                <a:spcPct val="0"/>
              </a:spcBef>
              <a:spcAft>
                <a:spcPct val="0"/>
              </a:spcAft>
              <a:defRPr sz="3600" b="1">
                <a:solidFill>
                  <a:srgbClr val="323232"/>
                </a:solidFill>
                <a:latin typeface="Arial" charset="0"/>
                <a:ea typeface="Osaka" pitchFamily="-96" charset="-128"/>
              </a:defRPr>
            </a:lvl7pPr>
            <a:lvl8pPr marL="1371600" algn="l" rtl="0" fontAlgn="base">
              <a:spcBef>
                <a:spcPct val="0"/>
              </a:spcBef>
              <a:spcAft>
                <a:spcPct val="0"/>
              </a:spcAft>
              <a:defRPr sz="3600" b="1">
                <a:solidFill>
                  <a:srgbClr val="323232"/>
                </a:solidFill>
                <a:latin typeface="Arial" charset="0"/>
                <a:ea typeface="Osaka" pitchFamily="-96" charset="-128"/>
              </a:defRPr>
            </a:lvl8pPr>
            <a:lvl9pPr marL="1828800" algn="l" rtl="0" fontAlgn="base">
              <a:spcBef>
                <a:spcPct val="0"/>
              </a:spcBef>
              <a:spcAft>
                <a:spcPct val="0"/>
              </a:spcAft>
              <a:defRPr sz="3600" b="1">
                <a:solidFill>
                  <a:srgbClr val="323232"/>
                </a:solidFill>
                <a:latin typeface="Arial" charset="0"/>
                <a:ea typeface="Osaka" pitchFamily="-96" charset="-128"/>
              </a:defRPr>
            </a:lvl9pPr>
          </a:lstStyle>
          <a:p>
            <a:r>
              <a:rPr lang="en-US" sz="3400" kern="0" dirty="0">
                <a:effectLst>
                  <a:outerShdw blurRad="38100" dist="38100" dir="2700000" algn="tl">
                    <a:srgbClr val="000000">
                      <a:alpha val="43137"/>
                    </a:srgbClr>
                  </a:outerShdw>
                </a:effectLst>
              </a:rPr>
              <a:t>Growth Trends from Truman to Trump. . .</a:t>
            </a:r>
          </a:p>
        </p:txBody>
      </p:sp>
      <p:sp>
        <p:nvSpPr>
          <p:cNvPr id="6" name="TextBox 5">
            <a:extLst>
              <a:ext uri="{FF2B5EF4-FFF2-40B4-BE49-F238E27FC236}">
                <a16:creationId xmlns:a16="http://schemas.microsoft.com/office/drawing/2014/main" id="{57A994D8-E2D7-47E9-90D1-C1B650AF1FD5}"/>
              </a:ext>
            </a:extLst>
          </p:cNvPr>
          <p:cNvSpPr txBox="1"/>
          <p:nvPr/>
        </p:nvSpPr>
        <p:spPr>
          <a:xfrm>
            <a:off x="3276600" y="1965702"/>
            <a:ext cx="4939173" cy="1015663"/>
          </a:xfrm>
          <a:prstGeom prst="rect">
            <a:avLst/>
          </a:prstGeom>
          <a:noFill/>
        </p:spPr>
        <p:txBody>
          <a:bodyPr wrap="none" rtlCol="0">
            <a:spAutoFit/>
          </a:bodyPr>
          <a:lstStyle/>
          <a:p>
            <a:r>
              <a:rPr lang="en-US" sz="1500" b="1" dirty="0"/>
              <a:t>Three things of note. . .</a:t>
            </a:r>
          </a:p>
          <a:p>
            <a:r>
              <a:rPr lang="en-US" sz="1500" dirty="0"/>
              <a:t>(1) Average DEM growth rate: 2.6%</a:t>
            </a:r>
          </a:p>
          <a:p>
            <a:r>
              <a:rPr lang="en-US" sz="1500" dirty="0"/>
              <a:t>(2) Average GOP growth rate: 1.6%</a:t>
            </a:r>
          </a:p>
          <a:p>
            <a:r>
              <a:rPr lang="en-US" sz="1500" dirty="0"/>
              <a:t>(3) But also note a steadily declining rate… Regardless!</a:t>
            </a:r>
          </a:p>
        </p:txBody>
      </p:sp>
      <p:sp>
        <p:nvSpPr>
          <p:cNvPr id="7" name="TextBox 6">
            <a:extLst>
              <a:ext uri="{FF2B5EF4-FFF2-40B4-BE49-F238E27FC236}">
                <a16:creationId xmlns:a16="http://schemas.microsoft.com/office/drawing/2014/main" id="{4F3E29F6-6124-4AE1-82D7-3A84F3A3D9CE}"/>
              </a:ext>
            </a:extLst>
          </p:cNvPr>
          <p:cNvSpPr txBox="1"/>
          <p:nvPr/>
        </p:nvSpPr>
        <p:spPr>
          <a:xfrm>
            <a:off x="1515795" y="3979188"/>
            <a:ext cx="6607899" cy="323165"/>
          </a:xfrm>
          <a:prstGeom prst="rect">
            <a:avLst/>
          </a:prstGeom>
          <a:noFill/>
        </p:spPr>
        <p:txBody>
          <a:bodyPr wrap="none" rtlCol="0">
            <a:spAutoFit/>
          </a:bodyPr>
          <a:lstStyle/>
          <a:p>
            <a:r>
              <a:rPr lang="en-US" sz="1500" b="1" dirty="0">
                <a:solidFill>
                  <a:srgbClr val="008000"/>
                </a:solidFill>
                <a:effectLst>
                  <a:outerShdw blurRad="38100" dist="38100" dir="2700000" algn="tl">
                    <a:srgbClr val="000000">
                      <a:alpha val="43137"/>
                    </a:srgbClr>
                  </a:outerShdw>
                </a:effectLst>
              </a:rPr>
              <a:t>And how might inefficiencies further impact our economic well-being?</a:t>
            </a:r>
          </a:p>
        </p:txBody>
      </p:sp>
      <p:sp>
        <p:nvSpPr>
          <p:cNvPr id="8" name="Oval 7">
            <a:extLst>
              <a:ext uri="{FF2B5EF4-FFF2-40B4-BE49-F238E27FC236}">
                <a16:creationId xmlns:a16="http://schemas.microsoft.com/office/drawing/2014/main" id="{E080EA08-03F4-47A7-B4A7-5DF1D4923613}"/>
              </a:ext>
            </a:extLst>
          </p:cNvPr>
          <p:cNvSpPr/>
          <p:nvPr/>
        </p:nvSpPr>
        <p:spPr bwMode="auto">
          <a:xfrm rot="2543536">
            <a:off x="7218768" y="4205035"/>
            <a:ext cx="515127" cy="1655529"/>
          </a:xfrm>
          <a:prstGeom prst="ellipse">
            <a:avLst/>
          </a:prstGeom>
          <a:noFill/>
          <a:ln w="9525" cap="flat" cmpd="sng" algn="ctr">
            <a:solidFill>
              <a:srgbClr val="B9310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96" charset="-128"/>
            </a:endParaRPr>
          </a:p>
        </p:txBody>
      </p:sp>
    </p:spTree>
    <p:extLst>
      <p:ext uri="{BB962C8B-B14F-4D97-AF65-F5344CB8AC3E}">
        <p14:creationId xmlns:p14="http://schemas.microsoft.com/office/powerpoint/2010/main" val="139164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dissolve">
                                      <p:cBhvr>
                                        <p:cTn id="15" dur="500"/>
                                        <p:tgtEl>
                                          <p:spTgt spid="6">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dissolve">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p:cTn id="23"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319F4C-379A-4B9B-8E1B-6DA6D1FEA852}"/>
              </a:ext>
            </a:extLst>
          </p:cNvPr>
          <p:cNvSpPr>
            <a:spLocks noGrp="1"/>
          </p:cNvSpPr>
          <p:nvPr>
            <p:ph type="sldNum" sz="quarter" idx="4"/>
          </p:nvPr>
        </p:nvSpPr>
        <p:spPr/>
        <p:txBody>
          <a:bodyPr/>
          <a:lstStyle/>
          <a:p>
            <a:pPr>
              <a:defRPr/>
            </a:pPr>
            <a:fld id="{61D36AA1-C76B-46EF-A05C-B330D9E4862B}" type="slidenum">
              <a:rPr lang="en-US" smtClean="0"/>
              <a:pPr>
                <a:defRPr/>
              </a:pPr>
              <a:t>17</a:t>
            </a:fld>
            <a:endParaRPr lang="en-US"/>
          </a:p>
        </p:txBody>
      </p:sp>
      <p:pic>
        <p:nvPicPr>
          <p:cNvPr id="7" name="Picture 6">
            <a:extLst>
              <a:ext uri="{FF2B5EF4-FFF2-40B4-BE49-F238E27FC236}">
                <a16:creationId xmlns:a16="http://schemas.microsoft.com/office/drawing/2014/main" id="{CE0CABDD-CA90-4284-8DE9-3E3D636295C2}"/>
              </a:ext>
            </a:extLst>
          </p:cNvPr>
          <p:cNvPicPr>
            <a:picLocks noChangeAspect="1"/>
          </p:cNvPicPr>
          <p:nvPr/>
        </p:nvPicPr>
        <p:blipFill rotWithShape="1">
          <a:blip r:embed="rId3"/>
          <a:srcRect b="5916"/>
          <a:stretch/>
        </p:blipFill>
        <p:spPr>
          <a:xfrm>
            <a:off x="799286" y="914401"/>
            <a:ext cx="7533802" cy="4724400"/>
          </a:xfrm>
          <a:prstGeom prst="rect">
            <a:avLst/>
          </a:prstGeom>
        </p:spPr>
      </p:pic>
      <p:sp>
        <p:nvSpPr>
          <p:cNvPr id="8" name="TextBox 1">
            <a:extLst>
              <a:ext uri="{FF2B5EF4-FFF2-40B4-BE49-F238E27FC236}">
                <a16:creationId xmlns:a16="http://schemas.microsoft.com/office/drawing/2014/main" id="{3087396C-ED89-407F-A77E-4D26D3CAAE4F}"/>
              </a:ext>
            </a:extLst>
          </p:cNvPr>
          <p:cNvSpPr txBox="1">
            <a:spLocks noChangeArrowheads="1"/>
          </p:cNvSpPr>
          <p:nvPr/>
        </p:nvSpPr>
        <p:spPr bwMode="auto">
          <a:xfrm>
            <a:off x="609600" y="5379204"/>
            <a:ext cx="7086600" cy="685800"/>
          </a:xfrm>
          <a:prstGeom prst="rect">
            <a:avLst/>
          </a:prstGeom>
          <a:noFill/>
          <a:ln w="9525">
            <a:noFill/>
            <a:miter lim="800000"/>
            <a:headEnd/>
            <a:tailEnd/>
          </a:ln>
        </p:spPr>
        <p:txBody>
          <a:bodyPr wrap="none" anchor="ctr"/>
          <a:lstStyle/>
          <a:p>
            <a:r>
              <a:rPr lang="en-US" sz="1100" b="1" dirty="0">
                <a:ea typeface="Osaka" pitchFamily="-110" charset="-128"/>
              </a:rPr>
              <a:t>Source: Laitner et al. (2018) for IPEEC: </a:t>
            </a:r>
            <a:r>
              <a:rPr lang="en-US" sz="1100" b="1" i="1" dirty="0">
                <a:ea typeface="Osaka" pitchFamily="-110" charset="-128"/>
              </a:rPr>
              <a:t>Smart Policies and Programs as Critical Drivers</a:t>
            </a:r>
            <a:r>
              <a:rPr lang="en-US" sz="1100" b="1" dirty="0">
                <a:ea typeface="Osaka" pitchFamily="-110" charset="-128"/>
              </a:rPr>
              <a:t>.</a:t>
            </a:r>
            <a:r>
              <a:rPr lang="en-US" sz="1100" b="1" dirty="0">
                <a:solidFill>
                  <a:schemeClr val="bg1"/>
                </a:solidFill>
                <a:ea typeface="Osaka" pitchFamily="-110" charset="-128"/>
              </a:rPr>
              <a:t> </a:t>
            </a:r>
            <a:r>
              <a:rPr lang="en-US" sz="1100" b="1" dirty="0">
                <a:solidFill>
                  <a:schemeClr val="bg1"/>
                </a:solidFill>
                <a:hlinkClick r:id="rId4"/>
              </a:rPr>
              <a:t>https://tinyurl.com/yb64apo7</a:t>
            </a:r>
            <a:r>
              <a:rPr lang="en-US" sz="1100" b="1" dirty="0">
                <a:solidFill>
                  <a:schemeClr val="bg1"/>
                </a:solidFill>
              </a:rPr>
              <a:t> </a:t>
            </a:r>
            <a:endParaRPr lang="en-US" sz="1100" b="1" dirty="0">
              <a:solidFill>
                <a:schemeClr val="bg1"/>
              </a:solidFill>
              <a:ea typeface="Osaka" pitchFamily="-110" charset="-128"/>
            </a:endParaRPr>
          </a:p>
        </p:txBody>
      </p:sp>
      <p:sp>
        <p:nvSpPr>
          <p:cNvPr id="9" name="Title 1">
            <a:extLst>
              <a:ext uri="{FF2B5EF4-FFF2-40B4-BE49-F238E27FC236}">
                <a16:creationId xmlns:a16="http://schemas.microsoft.com/office/drawing/2014/main" id="{25A8B67F-6231-44AA-BB2D-0C290536480E}"/>
              </a:ext>
            </a:extLst>
          </p:cNvPr>
          <p:cNvSpPr txBox="1">
            <a:spLocks/>
          </p:cNvSpPr>
          <p:nvPr/>
        </p:nvSpPr>
        <p:spPr>
          <a:xfrm>
            <a:off x="241479" y="381000"/>
            <a:ext cx="8673921" cy="762000"/>
          </a:xfrm>
          <a:prstGeom prst="rect">
            <a:avLst/>
          </a:prstGeom>
        </p:spPr>
        <p:txBody>
          <a:bodyPr/>
          <a:lstStyle>
            <a:lvl1pPr algn="ctr" rtl="0" eaLnBrk="0" fontAlgn="base" hangingPunct="0">
              <a:spcBef>
                <a:spcPct val="0"/>
              </a:spcBef>
              <a:spcAft>
                <a:spcPct val="0"/>
              </a:spcAft>
              <a:defRPr sz="3600" b="1">
                <a:solidFill>
                  <a:srgbClr val="002060"/>
                </a:solidFill>
                <a:latin typeface="+mj-lt"/>
                <a:ea typeface="+mj-ea"/>
                <a:cs typeface="+mj-cs"/>
              </a:defRPr>
            </a:lvl1pPr>
            <a:lvl2pPr algn="l" rtl="0" eaLnBrk="0" fontAlgn="base" hangingPunct="0">
              <a:spcBef>
                <a:spcPct val="0"/>
              </a:spcBef>
              <a:spcAft>
                <a:spcPct val="0"/>
              </a:spcAft>
              <a:defRPr sz="3600" b="1">
                <a:solidFill>
                  <a:srgbClr val="323232"/>
                </a:solidFill>
                <a:latin typeface="Arial" charset="0"/>
                <a:ea typeface="Osaka" pitchFamily="-96" charset="-128"/>
              </a:defRPr>
            </a:lvl2pPr>
            <a:lvl3pPr algn="l" rtl="0" eaLnBrk="0" fontAlgn="base" hangingPunct="0">
              <a:spcBef>
                <a:spcPct val="0"/>
              </a:spcBef>
              <a:spcAft>
                <a:spcPct val="0"/>
              </a:spcAft>
              <a:defRPr sz="3600" b="1">
                <a:solidFill>
                  <a:srgbClr val="323232"/>
                </a:solidFill>
                <a:latin typeface="Arial" charset="0"/>
                <a:ea typeface="Osaka" pitchFamily="-96" charset="-128"/>
              </a:defRPr>
            </a:lvl3pPr>
            <a:lvl4pPr algn="l" rtl="0" eaLnBrk="0" fontAlgn="base" hangingPunct="0">
              <a:spcBef>
                <a:spcPct val="0"/>
              </a:spcBef>
              <a:spcAft>
                <a:spcPct val="0"/>
              </a:spcAft>
              <a:defRPr sz="3600" b="1">
                <a:solidFill>
                  <a:srgbClr val="323232"/>
                </a:solidFill>
                <a:latin typeface="Arial" charset="0"/>
                <a:ea typeface="Osaka" pitchFamily="-96" charset="-128"/>
              </a:defRPr>
            </a:lvl4pPr>
            <a:lvl5pPr algn="l" rtl="0" eaLnBrk="0" fontAlgn="base" hangingPunct="0">
              <a:spcBef>
                <a:spcPct val="0"/>
              </a:spcBef>
              <a:spcAft>
                <a:spcPct val="0"/>
              </a:spcAft>
              <a:defRPr sz="3600" b="1">
                <a:solidFill>
                  <a:srgbClr val="323232"/>
                </a:solidFill>
                <a:latin typeface="Arial" charset="0"/>
                <a:ea typeface="Osaka" pitchFamily="-96" charset="-128"/>
              </a:defRPr>
            </a:lvl5pPr>
            <a:lvl6pPr marL="457200" algn="l" rtl="0" fontAlgn="base">
              <a:spcBef>
                <a:spcPct val="0"/>
              </a:spcBef>
              <a:spcAft>
                <a:spcPct val="0"/>
              </a:spcAft>
              <a:defRPr sz="3600" b="1">
                <a:solidFill>
                  <a:srgbClr val="323232"/>
                </a:solidFill>
                <a:latin typeface="Arial" charset="0"/>
                <a:ea typeface="Osaka" pitchFamily="-96" charset="-128"/>
              </a:defRPr>
            </a:lvl6pPr>
            <a:lvl7pPr marL="914400" algn="l" rtl="0" fontAlgn="base">
              <a:spcBef>
                <a:spcPct val="0"/>
              </a:spcBef>
              <a:spcAft>
                <a:spcPct val="0"/>
              </a:spcAft>
              <a:defRPr sz="3600" b="1">
                <a:solidFill>
                  <a:srgbClr val="323232"/>
                </a:solidFill>
                <a:latin typeface="Arial" charset="0"/>
                <a:ea typeface="Osaka" pitchFamily="-96" charset="-128"/>
              </a:defRPr>
            </a:lvl7pPr>
            <a:lvl8pPr marL="1371600" algn="l" rtl="0" fontAlgn="base">
              <a:spcBef>
                <a:spcPct val="0"/>
              </a:spcBef>
              <a:spcAft>
                <a:spcPct val="0"/>
              </a:spcAft>
              <a:defRPr sz="3600" b="1">
                <a:solidFill>
                  <a:srgbClr val="323232"/>
                </a:solidFill>
                <a:latin typeface="Arial" charset="0"/>
                <a:ea typeface="Osaka" pitchFamily="-96" charset="-128"/>
              </a:defRPr>
            </a:lvl8pPr>
            <a:lvl9pPr marL="1828800" algn="l" rtl="0" fontAlgn="base">
              <a:spcBef>
                <a:spcPct val="0"/>
              </a:spcBef>
              <a:spcAft>
                <a:spcPct val="0"/>
              </a:spcAft>
              <a:defRPr sz="3600" b="1">
                <a:solidFill>
                  <a:srgbClr val="323232"/>
                </a:solidFill>
                <a:latin typeface="Arial" charset="0"/>
                <a:ea typeface="Osaka" pitchFamily="-96" charset="-128"/>
              </a:defRPr>
            </a:lvl9pPr>
          </a:lstStyle>
          <a:p>
            <a:r>
              <a:rPr lang="en-US" sz="2200" kern="0" dirty="0">
                <a:effectLst>
                  <a:outerShdw blurRad="38100" dist="38100" dir="2700000" algn="tl">
                    <a:srgbClr val="000000">
                      <a:alpha val="43137"/>
                    </a:srgbClr>
                  </a:outerShdw>
                </a:effectLst>
              </a:rPr>
              <a:t>How Smart Programs and Policies Might Drive Global Savings</a:t>
            </a:r>
            <a:endParaRPr lang="en-US" sz="180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112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319F4C-379A-4B9B-8E1B-6DA6D1FEA852}"/>
              </a:ext>
            </a:extLst>
          </p:cNvPr>
          <p:cNvSpPr>
            <a:spLocks noGrp="1"/>
          </p:cNvSpPr>
          <p:nvPr>
            <p:ph type="sldNum" sz="quarter" idx="4"/>
          </p:nvPr>
        </p:nvSpPr>
        <p:spPr/>
        <p:txBody>
          <a:bodyPr/>
          <a:lstStyle/>
          <a:p>
            <a:pPr>
              <a:defRPr/>
            </a:pPr>
            <a:fld id="{61D36AA1-C76B-46EF-A05C-B330D9E4862B}" type="slidenum">
              <a:rPr lang="en-US" smtClean="0"/>
              <a:pPr>
                <a:defRPr/>
              </a:pPr>
              <a:t>18</a:t>
            </a:fld>
            <a:endParaRPr lang="en-US"/>
          </a:p>
        </p:txBody>
      </p:sp>
      <p:sp>
        <p:nvSpPr>
          <p:cNvPr id="9" name="Title 1">
            <a:extLst>
              <a:ext uri="{FF2B5EF4-FFF2-40B4-BE49-F238E27FC236}">
                <a16:creationId xmlns:a16="http://schemas.microsoft.com/office/drawing/2014/main" id="{25A8B67F-6231-44AA-BB2D-0C290536480E}"/>
              </a:ext>
            </a:extLst>
          </p:cNvPr>
          <p:cNvSpPr txBox="1">
            <a:spLocks/>
          </p:cNvSpPr>
          <p:nvPr/>
        </p:nvSpPr>
        <p:spPr>
          <a:xfrm>
            <a:off x="241479" y="381000"/>
            <a:ext cx="8673921" cy="762000"/>
          </a:xfrm>
          <a:prstGeom prst="rect">
            <a:avLst/>
          </a:prstGeom>
        </p:spPr>
        <p:txBody>
          <a:bodyPr/>
          <a:lstStyle>
            <a:lvl1pPr algn="ctr" rtl="0" eaLnBrk="0" fontAlgn="base" hangingPunct="0">
              <a:spcBef>
                <a:spcPct val="0"/>
              </a:spcBef>
              <a:spcAft>
                <a:spcPct val="0"/>
              </a:spcAft>
              <a:defRPr sz="3600" b="1">
                <a:solidFill>
                  <a:srgbClr val="002060"/>
                </a:solidFill>
                <a:latin typeface="+mj-lt"/>
                <a:ea typeface="+mj-ea"/>
                <a:cs typeface="+mj-cs"/>
              </a:defRPr>
            </a:lvl1pPr>
            <a:lvl2pPr algn="l" rtl="0" eaLnBrk="0" fontAlgn="base" hangingPunct="0">
              <a:spcBef>
                <a:spcPct val="0"/>
              </a:spcBef>
              <a:spcAft>
                <a:spcPct val="0"/>
              </a:spcAft>
              <a:defRPr sz="3600" b="1">
                <a:solidFill>
                  <a:srgbClr val="323232"/>
                </a:solidFill>
                <a:latin typeface="Arial" charset="0"/>
                <a:ea typeface="Osaka" pitchFamily="-96" charset="-128"/>
              </a:defRPr>
            </a:lvl2pPr>
            <a:lvl3pPr algn="l" rtl="0" eaLnBrk="0" fontAlgn="base" hangingPunct="0">
              <a:spcBef>
                <a:spcPct val="0"/>
              </a:spcBef>
              <a:spcAft>
                <a:spcPct val="0"/>
              </a:spcAft>
              <a:defRPr sz="3600" b="1">
                <a:solidFill>
                  <a:srgbClr val="323232"/>
                </a:solidFill>
                <a:latin typeface="Arial" charset="0"/>
                <a:ea typeface="Osaka" pitchFamily="-96" charset="-128"/>
              </a:defRPr>
            </a:lvl3pPr>
            <a:lvl4pPr algn="l" rtl="0" eaLnBrk="0" fontAlgn="base" hangingPunct="0">
              <a:spcBef>
                <a:spcPct val="0"/>
              </a:spcBef>
              <a:spcAft>
                <a:spcPct val="0"/>
              </a:spcAft>
              <a:defRPr sz="3600" b="1">
                <a:solidFill>
                  <a:srgbClr val="323232"/>
                </a:solidFill>
                <a:latin typeface="Arial" charset="0"/>
                <a:ea typeface="Osaka" pitchFamily="-96" charset="-128"/>
              </a:defRPr>
            </a:lvl4pPr>
            <a:lvl5pPr algn="l" rtl="0" eaLnBrk="0" fontAlgn="base" hangingPunct="0">
              <a:spcBef>
                <a:spcPct val="0"/>
              </a:spcBef>
              <a:spcAft>
                <a:spcPct val="0"/>
              </a:spcAft>
              <a:defRPr sz="3600" b="1">
                <a:solidFill>
                  <a:srgbClr val="323232"/>
                </a:solidFill>
                <a:latin typeface="Arial" charset="0"/>
                <a:ea typeface="Osaka" pitchFamily="-96" charset="-128"/>
              </a:defRPr>
            </a:lvl5pPr>
            <a:lvl6pPr marL="457200" algn="l" rtl="0" fontAlgn="base">
              <a:spcBef>
                <a:spcPct val="0"/>
              </a:spcBef>
              <a:spcAft>
                <a:spcPct val="0"/>
              </a:spcAft>
              <a:defRPr sz="3600" b="1">
                <a:solidFill>
                  <a:srgbClr val="323232"/>
                </a:solidFill>
                <a:latin typeface="Arial" charset="0"/>
                <a:ea typeface="Osaka" pitchFamily="-96" charset="-128"/>
              </a:defRPr>
            </a:lvl6pPr>
            <a:lvl7pPr marL="914400" algn="l" rtl="0" fontAlgn="base">
              <a:spcBef>
                <a:spcPct val="0"/>
              </a:spcBef>
              <a:spcAft>
                <a:spcPct val="0"/>
              </a:spcAft>
              <a:defRPr sz="3600" b="1">
                <a:solidFill>
                  <a:srgbClr val="323232"/>
                </a:solidFill>
                <a:latin typeface="Arial" charset="0"/>
                <a:ea typeface="Osaka" pitchFamily="-96" charset="-128"/>
              </a:defRPr>
            </a:lvl7pPr>
            <a:lvl8pPr marL="1371600" algn="l" rtl="0" fontAlgn="base">
              <a:spcBef>
                <a:spcPct val="0"/>
              </a:spcBef>
              <a:spcAft>
                <a:spcPct val="0"/>
              </a:spcAft>
              <a:defRPr sz="3600" b="1">
                <a:solidFill>
                  <a:srgbClr val="323232"/>
                </a:solidFill>
                <a:latin typeface="Arial" charset="0"/>
                <a:ea typeface="Osaka" pitchFamily="-96" charset="-128"/>
              </a:defRPr>
            </a:lvl8pPr>
            <a:lvl9pPr marL="1828800" algn="l" rtl="0" fontAlgn="base">
              <a:spcBef>
                <a:spcPct val="0"/>
              </a:spcBef>
              <a:spcAft>
                <a:spcPct val="0"/>
              </a:spcAft>
              <a:defRPr sz="3600" b="1">
                <a:solidFill>
                  <a:srgbClr val="323232"/>
                </a:solidFill>
                <a:latin typeface="Arial" charset="0"/>
                <a:ea typeface="Osaka" pitchFamily="-96" charset="-128"/>
              </a:defRPr>
            </a:lvl9pPr>
          </a:lstStyle>
          <a:p>
            <a:r>
              <a:rPr lang="en-US" sz="2200" kern="0" dirty="0">
                <a:effectLst>
                  <a:outerShdw blurRad="38100" dist="38100" dir="2700000" algn="tl">
                    <a:srgbClr val="000000">
                      <a:alpha val="43137"/>
                    </a:srgbClr>
                  </a:outerShdw>
                </a:effectLst>
              </a:rPr>
              <a:t>How a </a:t>
            </a:r>
            <a:r>
              <a:rPr lang="en-US" sz="2200" kern="0" dirty="0" err="1">
                <a:effectLst>
                  <a:outerShdw blurRad="38100" dist="38100" dir="2700000" algn="tl">
                    <a:srgbClr val="000000">
                      <a:alpha val="43137"/>
                    </a:srgbClr>
                  </a:outerShdw>
                </a:effectLst>
              </a:rPr>
              <a:t>Grübler</a:t>
            </a:r>
            <a:r>
              <a:rPr lang="en-US" sz="2200" kern="0" dirty="0">
                <a:effectLst>
                  <a:outerShdw blurRad="38100" dist="38100" dir="2700000" algn="tl">
                    <a:srgbClr val="000000">
                      <a:alpha val="43137"/>
                    </a:srgbClr>
                  </a:outerShdw>
                </a:effectLst>
              </a:rPr>
              <a:t>-Wilson et al. Scenario Might Drive Savings</a:t>
            </a:r>
            <a:endParaRPr lang="en-US" sz="1800" kern="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12AEAD95-FDB9-44E1-AEDF-33057D71BC65}"/>
              </a:ext>
            </a:extLst>
          </p:cNvPr>
          <p:cNvPicPr>
            <a:picLocks noChangeAspect="1"/>
          </p:cNvPicPr>
          <p:nvPr/>
        </p:nvPicPr>
        <p:blipFill>
          <a:blip r:embed="rId3"/>
          <a:stretch>
            <a:fillRect/>
          </a:stretch>
        </p:blipFill>
        <p:spPr>
          <a:xfrm>
            <a:off x="817638" y="1040611"/>
            <a:ext cx="7534656" cy="4750589"/>
          </a:xfrm>
          <a:prstGeom prst="rect">
            <a:avLst/>
          </a:prstGeom>
          <a:ln w="12700">
            <a:solidFill>
              <a:schemeClr val="tx1"/>
            </a:solidFill>
          </a:ln>
        </p:spPr>
      </p:pic>
    </p:spTree>
    <p:extLst>
      <p:ext uri="{BB962C8B-B14F-4D97-AF65-F5344CB8AC3E}">
        <p14:creationId xmlns:p14="http://schemas.microsoft.com/office/powerpoint/2010/main" val="374289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FBF0E3-EFB6-4DA7-BB70-124B35EF9593}"/>
              </a:ext>
            </a:extLst>
          </p:cNvPr>
          <p:cNvSpPr>
            <a:spLocks noGrp="1"/>
          </p:cNvSpPr>
          <p:nvPr>
            <p:ph type="sldNum" sz="quarter" idx="4"/>
          </p:nvPr>
        </p:nvSpPr>
        <p:spPr/>
        <p:txBody>
          <a:bodyPr/>
          <a:lstStyle/>
          <a:p>
            <a:pPr>
              <a:defRPr/>
            </a:pPr>
            <a:fld id="{61D36AA1-C76B-46EF-A05C-B330D9E4862B}" type="slidenum">
              <a:rPr lang="en-US" smtClean="0"/>
              <a:pPr>
                <a:defRPr/>
              </a:pPr>
              <a:t>1</a:t>
            </a:fld>
            <a:endParaRPr lang="en-US"/>
          </a:p>
        </p:txBody>
      </p:sp>
      <p:pic>
        <p:nvPicPr>
          <p:cNvPr id="6" name="Picture 5" descr="Going to Get Tutored.jpg">
            <a:extLst>
              <a:ext uri="{FF2B5EF4-FFF2-40B4-BE49-F238E27FC236}">
                <a16:creationId xmlns:a16="http://schemas.microsoft.com/office/drawing/2014/main" id="{44377802-FBFD-4B91-AF7B-B6E84D3D9DBE}"/>
              </a:ext>
            </a:extLst>
          </p:cNvPr>
          <p:cNvPicPr>
            <a:picLocks noChangeAspect="1"/>
          </p:cNvPicPr>
          <p:nvPr/>
        </p:nvPicPr>
        <p:blipFill>
          <a:blip r:embed="rId2" cstate="print"/>
          <a:srcRect/>
          <a:stretch>
            <a:fillRect/>
          </a:stretch>
        </p:blipFill>
        <p:spPr bwMode="auto">
          <a:xfrm>
            <a:off x="3810000" y="579973"/>
            <a:ext cx="4136624" cy="5363627"/>
          </a:xfrm>
          <a:prstGeom prst="rect">
            <a:avLst/>
          </a:prstGeom>
          <a:noFill/>
          <a:ln w="9525">
            <a:noFill/>
            <a:miter lim="800000"/>
            <a:headEnd/>
            <a:tailEnd/>
          </a:ln>
        </p:spPr>
      </p:pic>
      <p:sp>
        <p:nvSpPr>
          <p:cNvPr id="7" name="TextBox 6">
            <a:extLst>
              <a:ext uri="{FF2B5EF4-FFF2-40B4-BE49-F238E27FC236}">
                <a16:creationId xmlns:a16="http://schemas.microsoft.com/office/drawing/2014/main" id="{732C27F8-35FE-4CED-B601-9E4EB704D12B}"/>
              </a:ext>
            </a:extLst>
          </p:cNvPr>
          <p:cNvSpPr txBox="1"/>
          <p:nvPr/>
        </p:nvSpPr>
        <p:spPr>
          <a:xfrm>
            <a:off x="762000" y="1395412"/>
            <a:ext cx="2819400" cy="3786188"/>
          </a:xfrm>
          <a:prstGeom prst="rect">
            <a:avLst/>
          </a:prstGeom>
          <a:noFill/>
        </p:spPr>
        <p:txBody>
          <a:bodyPr>
            <a:spAutoFit/>
          </a:bodyPr>
          <a:lstStyle/>
          <a:p>
            <a:pPr eaLnBrk="0" hangingPunct="0">
              <a:defRPr/>
            </a:pPr>
            <a:r>
              <a:rPr lang="en-US" b="1" i="1" dirty="0">
                <a:solidFill>
                  <a:srgbClr val="002060"/>
                </a:solidFill>
                <a:effectLst>
                  <a:outerShdw blurRad="38100" dist="38100" dir="2700000" algn="tl">
                    <a:srgbClr val="000000">
                      <a:alpha val="43137"/>
                    </a:srgbClr>
                  </a:outerShdw>
                </a:effectLst>
                <a:latin typeface="Arial" charset="0"/>
                <a:ea typeface="ヒラギノ角ゴ Pro W3" pitchFamily="-96" charset="-128"/>
                <a:cs typeface="+mn-cs"/>
              </a:rPr>
              <a:t>And as we are reminded by my favorite American philosopher,  Gary Larson, small differences in assumptions can lead to very big differences in outcomes!!</a:t>
            </a:r>
          </a:p>
        </p:txBody>
      </p:sp>
    </p:spTree>
    <p:extLst>
      <p:ext uri="{BB962C8B-B14F-4D97-AF65-F5344CB8AC3E}">
        <p14:creationId xmlns:p14="http://schemas.microsoft.com/office/powerpoint/2010/main" val="239679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262EA-114F-4253-BBCD-FA3DAD3237DD}"/>
              </a:ext>
            </a:extLst>
          </p:cNvPr>
          <p:cNvSpPr>
            <a:spLocks noGrp="1"/>
          </p:cNvSpPr>
          <p:nvPr>
            <p:ph type="title"/>
          </p:nvPr>
        </p:nvSpPr>
        <p:spPr/>
        <p:txBody>
          <a:bodyPr/>
          <a:lstStyle/>
          <a:p>
            <a:r>
              <a:rPr lang="en-US" dirty="0"/>
              <a:t>With Immediate Steps Forward:</a:t>
            </a:r>
            <a:br>
              <a:rPr lang="en-US" dirty="0"/>
            </a:br>
            <a:r>
              <a:rPr lang="en-US" sz="3200" i="1" dirty="0"/>
              <a:t>A Short Commentary. . . </a:t>
            </a:r>
          </a:p>
        </p:txBody>
      </p:sp>
      <p:sp>
        <p:nvSpPr>
          <p:cNvPr id="3" name="Content Placeholder 2">
            <a:extLst>
              <a:ext uri="{FF2B5EF4-FFF2-40B4-BE49-F238E27FC236}">
                <a16:creationId xmlns:a16="http://schemas.microsoft.com/office/drawing/2014/main" id="{FA13D66F-5EFE-4671-BA45-51BFEB50C74B}"/>
              </a:ext>
            </a:extLst>
          </p:cNvPr>
          <p:cNvSpPr>
            <a:spLocks noGrp="1"/>
          </p:cNvSpPr>
          <p:nvPr>
            <p:ph idx="1"/>
          </p:nvPr>
        </p:nvSpPr>
        <p:spPr>
          <a:xfrm>
            <a:off x="762000" y="1828800"/>
            <a:ext cx="7924800" cy="4114800"/>
          </a:xfrm>
        </p:spPr>
        <p:txBody>
          <a:bodyPr/>
          <a:lstStyle/>
          <a:p>
            <a:pPr marL="457200" indent="-457200">
              <a:buClr>
                <a:srgbClr val="C00000"/>
              </a:buClr>
              <a:buSzPct val="137000"/>
              <a:buFont typeface="Arial" panose="020B0604020202020204" pitchFamily="34" charset="0"/>
              <a:buChar char="•"/>
            </a:pPr>
            <a:r>
              <a:rPr lang="en-US" sz="3000" dirty="0">
                <a:solidFill>
                  <a:schemeClr val="tx1"/>
                </a:solidFill>
              </a:rPr>
              <a:t>Establishing a “purposeful effort/productive investment glidepath” as we work in:</a:t>
            </a:r>
          </a:p>
          <a:p>
            <a:pPr marL="457200" indent="-457200">
              <a:buClr>
                <a:srgbClr val="C00000"/>
              </a:buClr>
              <a:buSzPct val="137000"/>
              <a:buFont typeface="Arial" panose="020B0604020202020204" pitchFamily="34" charset="0"/>
              <a:buChar char="•"/>
            </a:pPr>
            <a:r>
              <a:rPr lang="en-US" sz="3000" dirty="0">
                <a:solidFill>
                  <a:schemeClr val="tx1"/>
                </a:solidFill>
              </a:rPr>
              <a:t>Opportunity Zones;</a:t>
            </a:r>
          </a:p>
          <a:p>
            <a:pPr marL="457200" indent="-457200">
              <a:buClr>
                <a:srgbClr val="C00000"/>
              </a:buClr>
              <a:buSzPct val="137000"/>
              <a:buFont typeface="Arial" panose="020B0604020202020204" pitchFamily="34" charset="0"/>
              <a:buChar char="•"/>
            </a:pPr>
            <a:r>
              <a:rPr lang="en-US" sz="3000" dirty="0">
                <a:solidFill>
                  <a:schemeClr val="tx1"/>
                </a:solidFill>
              </a:rPr>
              <a:t>Small to medium-sized communities;</a:t>
            </a:r>
          </a:p>
          <a:p>
            <a:pPr marL="457200" indent="-457200">
              <a:buClr>
                <a:srgbClr val="C00000"/>
              </a:buClr>
              <a:buSzPct val="137000"/>
              <a:buFont typeface="Arial" panose="020B0604020202020204" pitchFamily="34" charset="0"/>
              <a:buChar char="•"/>
            </a:pPr>
            <a:r>
              <a:rPr lang="en-US" sz="3000" dirty="0">
                <a:solidFill>
                  <a:schemeClr val="tx1"/>
                </a:solidFill>
              </a:rPr>
              <a:t>Larger metropolitan areas; and finally</a:t>
            </a:r>
          </a:p>
          <a:p>
            <a:pPr marL="457200" indent="-457200">
              <a:buClr>
                <a:srgbClr val="C00000"/>
              </a:buClr>
              <a:buSzPct val="137000"/>
              <a:buFont typeface="Arial" panose="020B0604020202020204" pitchFamily="34" charset="0"/>
              <a:buChar char="•"/>
            </a:pPr>
            <a:r>
              <a:rPr lang="en-US" sz="3000" dirty="0">
                <a:solidFill>
                  <a:schemeClr val="tx1"/>
                </a:solidFill>
              </a:rPr>
              <a:t>Both the U.S. and global economies!</a:t>
            </a:r>
          </a:p>
          <a:p>
            <a:pPr marL="457200" indent="-457200">
              <a:buClr>
                <a:srgbClr val="C00000"/>
              </a:buClr>
              <a:buSzPct val="137000"/>
              <a:buFont typeface="Arial" panose="020B0604020202020204" pitchFamily="34" charset="0"/>
              <a:buChar char="•"/>
            </a:pPr>
            <a:r>
              <a:rPr lang="en-US" sz="3000" b="1" i="1" dirty="0">
                <a:solidFill>
                  <a:srgbClr val="002060"/>
                </a:solidFill>
              </a:rPr>
              <a:t>At Scale and in China Time. . . </a:t>
            </a:r>
          </a:p>
        </p:txBody>
      </p:sp>
      <p:sp>
        <p:nvSpPr>
          <p:cNvPr id="4" name="Slide Number Placeholder 3">
            <a:extLst>
              <a:ext uri="{FF2B5EF4-FFF2-40B4-BE49-F238E27FC236}">
                <a16:creationId xmlns:a16="http://schemas.microsoft.com/office/drawing/2014/main" id="{C661BC5F-6D68-402C-82A4-EBBC11BA602E}"/>
              </a:ext>
            </a:extLst>
          </p:cNvPr>
          <p:cNvSpPr>
            <a:spLocks noGrp="1"/>
          </p:cNvSpPr>
          <p:nvPr>
            <p:ph type="sldNum" sz="quarter" idx="4"/>
          </p:nvPr>
        </p:nvSpPr>
        <p:spPr/>
        <p:txBody>
          <a:bodyPr/>
          <a:lstStyle/>
          <a:p>
            <a:pPr>
              <a:defRPr/>
            </a:pPr>
            <a:fld id="{61D36AA1-C76B-46EF-A05C-B330D9E4862B}" type="slidenum">
              <a:rPr lang="en-US" smtClean="0"/>
              <a:pPr>
                <a:defRPr/>
              </a:pPr>
              <a:t>19</a:t>
            </a:fld>
            <a:endParaRPr lang="en-US"/>
          </a:p>
        </p:txBody>
      </p:sp>
    </p:spTree>
    <p:extLst>
      <p:ext uri="{BB962C8B-B14F-4D97-AF65-F5344CB8AC3E}">
        <p14:creationId xmlns:p14="http://schemas.microsoft.com/office/powerpoint/2010/main" val="345943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61D36AA1-C76B-46EF-A05C-B330D9E4862B}" type="slidenum">
              <a:rPr lang="en-US" smtClean="0"/>
              <a:pPr>
                <a:defRPr/>
              </a:pPr>
              <a:t>20</a:t>
            </a:fld>
            <a:endParaRPr lang="en-US"/>
          </a:p>
        </p:txBody>
      </p:sp>
      <p:sp>
        <p:nvSpPr>
          <p:cNvPr id="3" name="Rectangle 2"/>
          <p:cNvSpPr txBox="1">
            <a:spLocks noChangeArrowheads="1"/>
          </p:cNvSpPr>
          <p:nvPr/>
        </p:nvSpPr>
        <p:spPr bwMode="auto">
          <a:xfrm>
            <a:off x="330200" y="533400"/>
            <a:ext cx="8458200" cy="609600"/>
          </a:xfrm>
          <a:prstGeom prst="rect">
            <a:avLst/>
          </a:prstGeom>
          <a:noFill/>
          <a:ln w="9525">
            <a:noFill/>
            <a:miter lim="800000"/>
            <a:headEnd/>
            <a:tailEnd/>
          </a:ln>
        </p:spPr>
        <p:txBody>
          <a:bodyPr/>
          <a:lstStyle/>
          <a:p>
            <a:pPr algn="ctr" eaLnBrk="0" hangingPunct="0">
              <a:defRPr/>
            </a:pPr>
            <a:r>
              <a:rPr lang="en-US" sz="3200" b="1" kern="0" dirty="0">
                <a:solidFill>
                  <a:srgbClr val="002060"/>
                </a:solidFill>
                <a:effectLst>
                  <a:outerShdw blurRad="38100" dist="38100" dir="2700000" algn="tl">
                    <a:srgbClr val="000000">
                      <a:alpha val="43137"/>
                    </a:srgbClr>
                  </a:outerShdw>
                </a:effectLst>
                <a:latin typeface="+mj-lt"/>
                <a:ea typeface="+mj-ea"/>
                <a:cs typeface="Osaka"/>
              </a:rPr>
              <a:t>Perhaps the Ultimate Efficiency Resource</a:t>
            </a:r>
          </a:p>
          <a:p>
            <a:pPr algn="ctr" eaLnBrk="0" hangingPunct="0">
              <a:defRPr/>
            </a:pPr>
            <a:r>
              <a:rPr lang="en-US" sz="3200" b="1" kern="0" dirty="0">
                <a:solidFill>
                  <a:srgbClr val="002060"/>
                </a:solidFill>
                <a:effectLst>
                  <a:outerShdw blurRad="38100" dist="38100" dir="2700000" algn="tl">
                    <a:srgbClr val="000000">
                      <a:alpha val="43137"/>
                    </a:srgbClr>
                  </a:outerShdw>
                </a:effectLst>
                <a:latin typeface="+mj-lt"/>
                <a:ea typeface="+mj-ea"/>
                <a:cs typeface="Osaka"/>
              </a:rPr>
              <a:t>To Encourage Among Our Colleagues?</a:t>
            </a:r>
          </a:p>
        </p:txBody>
      </p:sp>
      <p:sp>
        <p:nvSpPr>
          <p:cNvPr id="4" name="Rectangle 3"/>
          <p:cNvSpPr txBox="1">
            <a:spLocks noChangeArrowheads="1"/>
          </p:cNvSpPr>
          <p:nvPr/>
        </p:nvSpPr>
        <p:spPr bwMode="auto">
          <a:xfrm>
            <a:off x="596900" y="1828800"/>
            <a:ext cx="7924800" cy="4114800"/>
          </a:xfrm>
          <a:prstGeom prst="rect">
            <a:avLst/>
          </a:prstGeom>
          <a:noFill/>
          <a:ln w="9525">
            <a:noFill/>
            <a:miter lim="800000"/>
            <a:headEnd/>
            <a:tailEnd/>
          </a:ln>
        </p:spPr>
        <p:txBody>
          <a:bodyPr/>
          <a:lstStyle/>
          <a:p>
            <a:pPr marL="274320" indent="-274320" fontAlgn="auto">
              <a:spcBef>
                <a:spcPts val="600"/>
              </a:spcBef>
              <a:spcAft>
                <a:spcPts val="0"/>
              </a:spcAft>
              <a:buClr>
                <a:srgbClr val="C00000"/>
              </a:buClr>
              <a:buSzPct val="125000"/>
              <a:buFontTx/>
              <a:buChar char="•"/>
              <a:defRPr/>
            </a:pPr>
            <a:r>
              <a:rPr lang="en-US" kern="0" dirty="0">
                <a:solidFill>
                  <a:srgbClr val="323232"/>
                </a:solidFill>
                <a:latin typeface="Helvetica"/>
                <a:ea typeface="+mn-ea"/>
                <a:cs typeface="+mn-cs"/>
              </a:rPr>
              <a:t>Recalling the comment of early Twentieth Century UK essayist, Lionel Strachey, who remarked: </a:t>
            </a:r>
            <a:r>
              <a:rPr lang="en-US" i="1" kern="0" dirty="0">
                <a:solidFill>
                  <a:srgbClr val="002060"/>
                </a:solidFill>
                <a:latin typeface="Helvetica"/>
                <a:ea typeface="+mn-ea"/>
                <a:cs typeface="+mn-cs"/>
              </a:rPr>
              <a:t>“[Too many people] guess because they are in too great a hurry to think.”</a:t>
            </a:r>
          </a:p>
          <a:p>
            <a:pPr marL="274320" indent="-274320" fontAlgn="auto">
              <a:spcBef>
                <a:spcPts val="600"/>
              </a:spcBef>
              <a:spcAft>
                <a:spcPts val="0"/>
              </a:spcAft>
              <a:buClr>
                <a:srgbClr val="C00000"/>
              </a:buClr>
              <a:buSzPct val="125000"/>
              <a:buFontTx/>
              <a:buChar char="•"/>
              <a:defRPr/>
            </a:pPr>
            <a:r>
              <a:rPr lang="en-US" kern="0" dirty="0">
                <a:solidFill>
                  <a:srgbClr val="323232"/>
                </a:solidFill>
                <a:latin typeface="Helvetica"/>
                <a:ea typeface="+mn-ea"/>
                <a:cs typeface="+mn-cs"/>
              </a:rPr>
              <a:t>Jerry Hirschberg, founder and former CEO of Nissan Design, who noted that: </a:t>
            </a:r>
            <a:r>
              <a:rPr lang="en-US" i="1" kern="0" dirty="0">
                <a:solidFill>
                  <a:srgbClr val="002060"/>
                </a:solidFill>
                <a:latin typeface="Helvetica"/>
                <a:ea typeface="+mn-ea"/>
                <a:cs typeface="+mn-cs"/>
              </a:rPr>
              <a:t>“Creativity is not an escape from disciplined thinking. It is an escape with disciplined thinking."</a:t>
            </a:r>
          </a:p>
          <a:p>
            <a:pPr marL="274320" indent="-274320" fontAlgn="auto">
              <a:spcBef>
                <a:spcPts val="600"/>
              </a:spcBef>
              <a:spcAft>
                <a:spcPts val="0"/>
              </a:spcAft>
              <a:buClr>
                <a:srgbClr val="C00000"/>
              </a:buClr>
              <a:buSzPct val="125000"/>
              <a:buFontTx/>
              <a:buChar char="•"/>
              <a:defRPr/>
            </a:pPr>
            <a:r>
              <a:rPr lang="en-US" kern="0" dirty="0">
                <a:solidFill>
                  <a:srgbClr val="323232"/>
                </a:solidFill>
                <a:latin typeface="Helvetica"/>
                <a:ea typeface="+mn-ea"/>
                <a:cs typeface="+mn-cs"/>
              </a:rPr>
              <a:t>And Henry Ford once said, </a:t>
            </a:r>
            <a:r>
              <a:rPr lang="en-US" i="1" kern="0" dirty="0">
                <a:solidFill>
                  <a:srgbClr val="002060"/>
                </a:solidFill>
                <a:latin typeface="Helvetica"/>
                <a:ea typeface="+mn-ea"/>
                <a:cs typeface="+mn-cs"/>
              </a:rPr>
              <a:t>“Thinking is the hardest work there is which is the probable reason why so few engage in it.”</a:t>
            </a:r>
          </a:p>
        </p:txBody>
      </p:sp>
    </p:spTree>
    <p:extLst>
      <p:ext uri="{BB962C8B-B14F-4D97-AF65-F5344CB8AC3E}">
        <p14:creationId xmlns:p14="http://schemas.microsoft.com/office/powerpoint/2010/main" val="186871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D57410-B0F6-489C-B9DE-109B53EBA9E1}"/>
              </a:ext>
            </a:extLst>
          </p:cNvPr>
          <p:cNvSpPr>
            <a:spLocks noGrp="1"/>
          </p:cNvSpPr>
          <p:nvPr>
            <p:ph type="sldNum" sz="quarter" idx="4"/>
          </p:nvPr>
        </p:nvSpPr>
        <p:spPr/>
        <p:txBody>
          <a:bodyPr/>
          <a:lstStyle/>
          <a:p>
            <a:pPr>
              <a:defRPr/>
            </a:pPr>
            <a:fld id="{61D36AA1-C76B-46EF-A05C-B330D9E4862B}" type="slidenum">
              <a:rPr lang="en-US" smtClean="0"/>
              <a:pPr>
                <a:defRPr/>
              </a:pPr>
              <a:t>21</a:t>
            </a:fld>
            <a:endParaRPr lang="en-US"/>
          </a:p>
        </p:txBody>
      </p:sp>
      <p:pic>
        <p:nvPicPr>
          <p:cNvPr id="3" name="Picture 4" descr="Old Dog New Trick">
            <a:extLst>
              <a:ext uri="{FF2B5EF4-FFF2-40B4-BE49-F238E27FC236}">
                <a16:creationId xmlns:a16="http://schemas.microsoft.com/office/drawing/2014/main" id="{7262EA23-08AD-4567-B758-094695668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3775" y="386304"/>
            <a:ext cx="4378025" cy="578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077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914400" y="1600200"/>
            <a:ext cx="7391400" cy="2209800"/>
          </a:xfrm>
          <a:prstGeom prst="rect">
            <a:avLst/>
          </a:prstGeom>
          <a:noFill/>
          <a:ln w="12700">
            <a:noFill/>
            <a:miter lim="800000"/>
            <a:headEnd/>
            <a:tailEnd/>
          </a:ln>
        </p:spPr>
        <p:txBody>
          <a:bodyPr lIns="90488" tIns="44450" rIns="90488" bIns="44450" anchor="ctr"/>
          <a:lstStyle/>
          <a:p>
            <a:pPr algn="ctr"/>
            <a:r>
              <a:rPr lang="en-US" sz="3600" b="1" i="1" dirty="0">
                <a:solidFill>
                  <a:srgbClr val="002060"/>
                </a:solidFill>
                <a:effectLst>
                  <a:outerShdw blurRad="38100" dist="38100" dir="2700000" algn="tl">
                    <a:srgbClr val="000000">
                      <a:alpha val="43137"/>
                    </a:srgbClr>
                  </a:outerShdw>
                </a:effectLst>
                <a:latin typeface="Calibri" pitchFamily="34" charset="0"/>
                <a:ea typeface="ＭＳ Ｐゴシック" pitchFamily="34" charset="-128"/>
              </a:rPr>
              <a:t>The difficulty lies not with the new ideas, but in escaping the old ones. . .</a:t>
            </a:r>
          </a:p>
        </p:txBody>
      </p:sp>
      <p:sp>
        <p:nvSpPr>
          <p:cNvPr id="28675" name="Rectangle 5"/>
          <p:cNvSpPr>
            <a:spLocks noChangeArrowheads="1"/>
          </p:cNvSpPr>
          <p:nvPr/>
        </p:nvSpPr>
        <p:spPr bwMode="auto">
          <a:xfrm>
            <a:off x="4575999" y="3657600"/>
            <a:ext cx="2967801" cy="459100"/>
          </a:xfrm>
          <a:prstGeom prst="rect">
            <a:avLst/>
          </a:prstGeom>
          <a:noFill/>
          <a:ln w="12700">
            <a:noFill/>
            <a:miter lim="800000"/>
            <a:headEnd/>
            <a:tailEnd/>
          </a:ln>
        </p:spPr>
        <p:txBody>
          <a:bodyPr wrap="none" lIns="90488" tIns="44450" rIns="90488" bIns="44450">
            <a:spAutoFit/>
          </a:bodyPr>
          <a:lstStyle/>
          <a:p>
            <a:r>
              <a:rPr lang="en-US" b="1" i="1" dirty="0">
                <a:solidFill>
                  <a:srgbClr val="008000"/>
                </a:solidFill>
                <a:latin typeface="Calibri" pitchFamily="34" charset="0"/>
                <a:ea typeface="ＭＳ Ｐゴシック" pitchFamily="34" charset="-128"/>
              </a:rPr>
              <a:t>John Maynard Keynes</a:t>
            </a:r>
          </a:p>
        </p:txBody>
      </p:sp>
      <p:sp>
        <p:nvSpPr>
          <p:cNvPr id="5" name="Slide Number Placeholder 4"/>
          <p:cNvSpPr>
            <a:spLocks noGrp="1"/>
          </p:cNvSpPr>
          <p:nvPr>
            <p:ph type="sldNum" sz="quarter" idx="12"/>
          </p:nvPr>
        </p:nvSpPr>
        <p:spPr/>
        <p:txBody>
          <a:bodyPr/>
          <a:lstStyle/>
          <a:p>
            <a:pPr>
              <a:defRPr/>
            </a:pPr>
            <a:fld id="{20DEAAE9-9582-4CA4-B0E0-DA2B2D7355E7}" type="slidenum">
              <a:rPr lang="en-US" smtClean="0">
                <a:solidFill>
                  <a:srgbClr val="FFFFFF">
                    <a:lumMod val="50000"/>
                  </a:srgbClr>
                </a:solidFill>
              </a:rPr>
              <a:pPr>
                <a:defRPr/>
              </a:pPr>
              <a:t>22</a:t>
            </a:fld>
            <a:endParaRPr lang="en-US">
              <a:solidFill>
                <a:srgbClr val="FFFFFF">
                  <a:lumMod val="50000"/>
                </a:srgbClr>
              </a:solidFill>
            </a:endParaRPr>
          </a:p>
        </p:txBody>
      </p:sp>
    </p:spTree>
    <p:extLst>
      <p:ext uri="{BB962C8B-B14F-4D97-AF65-F5344CB8AC3E}">
        <p14:creationId xmlns:p14="http://schemas.microsoft.com/office/powerpoint/2010/main" val="3048553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ChangeArrowheads="1"/>
          </p:cNvSpPr>
          <p:nvPr/>
        </p:nvSpPr>
        <p:spPr bwMode="auto">
          <a:xfrm>
            <a:off x="635000" y="609600"/>
            <a:ext cx="7848600" cy="838200"/>
          </a:xfrm>
          <a:prstGeom prst="rect">
            <a:avLst/>
          </a:prstGeom>
          <a:noFill/>
          <a:ln w="9525">
            <a:noFill/>
            <a:miter lim="800000"/>
            <a:headEnd/>
            <a:tailEnd/>
          </a:ln>
        </p:spPr>
        <p:txBody>
          <a:bodyPr anchor="ctr"/>
          <a:lstStyle/>
          <a:p>
            <a:pPr algn="ctr" eaLnBrk="0" hangingPunct="0">
              <a:defRPr/>
            </a:pPr>
            <a:r>
              <a:rPr lang="en-US" sz="3600" b="1" dirty="0">
                <a:solidFill>
                  <a:srgbClr val="002060"/>
                </a:solidFill>
                <a:effectLst>
                  <a:outerShdw blurRad="38100" dist="38100" dir="2700000" algn="tl">
                    <a:srgbClr val="000000">
                      <a:alpha val="43137"/>
                    </a:srgbClr>
                  </a:outerShdw>
                </a:effectLst>
                <a:latin typeface="Calibri" pitchFamily="34" charset="0"/>
                <a:ea typeface="ＭＳ Ｐゴシック" pitchFamily="34" charset="-128"/>
              </a:rPr>
              <a:t>Contact Information</a:t>
            </a:r>
          </a:p>
        </p:txBody>
      </p:sp>
      <p:sp>
        <p:nvSpPr>
          <p:cNvPr id="5" name="Slide Number Placeholder 4"/>
          <p:cNvSpPr>
            <a:spLocks noGrp="1"/>
          </p:cNvSpPr>
          <p:nvPr>
            <p:ph type="sldNum" sz="quarter" idx="4"/>
          </p:nvPr>
        </p:nvSpPr>
        <p:spPr>
          <a:xfrm>
            <a:off x="7696200" y="6272784"/>
            <a:ext cx="990600" cy="457200"/>
          </a:xfrm>
          <a:prstGeom prst="rect">
            <a:avLst/>
          </a:prstGeom>
        </p:spPr>
        <p:txBody>
          <a:bodyPr/>
          <a:lstStyle/>
          <a:p>
            <a:pPr>
              <a:defRPr/>
            </a:pPr>
            <a:fld id="{7C92B022-E3FF-44E1-A630-C42B04D573F9}" type="slidenum">
              <a:rPr lang="en-US" smtClean="0">
                <a:latin typeface="Calibri" pitchFamily="34" charset="0"/>
              </a:rPr>
              <a:pPr>
                <a:defRPr/>
              </a:pPr>
              <a:t>23</a:t>
            </a:fld>
            <a:endParaRPr lang="en-US" dirty="0">
              <a:latin typeface="Calibri" pitchFamily="34" charset="0"/>
            </a:endParaRPr>
          </a:p>
        </p:txBody>
      </p:sp>
      <p:sp>
        <p:nvSpPr>
          <p:cNvPr id="7" name="Rectangle 5">
            <a:extLst>
              <a:ext uri="{FF2B5EF4-FFF2-40B4-BE49-F238E27FC236}">
                <a16:creationId xmlns:a16="http://schemas.microsoft.com/office/drawing/2014/main" id="{80D9D8AF-C64A-4F1F-91F0-662AABFA813D}"/>
              </a:ext>
            </a:extLst>
          </p:cNvPr>
          <p:cNvSpPr>
            <a:spLocks noChangeArrowheads="1"/>
          </p:cNvSpPr>
          <p:nvPr/>
        </p:nvSpPr>
        <p:spPr bwMode="auto">
          <a:xfrm>
            <a:off x="546100" y="1447800"/>
            <a:ext cx="8062913" cy="4267200"/>
          </a:xfrm>
          <a:prstGeom prst="rect">
            <a:avLst/>
          </a:prstGeom>
          <a:noFill/>
          <a:ln w="9525">
            <a:noFill/>
            <a:miter lim="800000"/>
            <a:headEnd/>
            <a:tailEnd/>
          </a:ln>
        </p:spPr>
        <p:txBody>
          <a:bodyPr/>
          <a:lstStyle/>
          <a:p>
            <a:pPr marL="342900" indent="-342900" algn="ctr" eaLnBrk="0" hangingPunct="0">
              <a:lnSpc>
                <a:spcPct val="80000"/>
              </a:lnSpc>
              <a:spcBef>
                <a:spcPct val="20000"/>
              </a:spcBef>
            </a:pPr>
            <a:r>
              <a:rPr lang="en-US" sz="2000" b="1" dirty="0">
                <a:ea typeface="ＭＳ Ｐゴシック" pitchFamily="34" charset="-128"/>
              </a:rPr>
              <a:t>John A. “Skip” Laitner</a:t>
            </a:r>
          </a:p>
          <a:p>
            <a:pPr marL="342900" indent="-342900" algn="ctr" eaLnBrk="0" hangingPunct="0">
              <a:lnSpc>
                <a:spcPct val="80000"/>
              </a:lnSpc>
              <a:spcBef>
                <a:spcPct val="20000"/>
              </a:spcBef>
            </a:pPr>
            <a:r>
              <a:rPr lang="en-US" sz="2000" dirty="0">
                <a:ea typeface="ＭＳ Ｐゴシック" pitchFamily="34" charset="-128"/>
              </a:rPr>
              <a:t>Principal, Resource Economist and Consultant</a:t>
            </a:r>
          </a:p>
          <a:p>
            <a:pPr marL="342900" indent="-342900" algn="ctr" eaLnBrk="0" hangingPunct="0">
              <a:lnSpc>
                <a:spcPct val="80000"/>
              </a:lnSpc>
              <a:spcBef>
                <a:spcPct val="20000"/>
              </a:spcBef>
            </a:pPr>
            <a:r>
              <a:rPr lang="en-US" sz="2000" b="1" dirty="0">
                <a:solidFill>
                  <a:srgbClr val="002060"/>
                </a:solidFill>
                <a:ea typeface="ＭＳ Ｐゴシック" pitchFamily="34" charset="-128"/>
              </a:rPr>
              <a:t>Economic and Human Dimensions Research Associates</a:t>
            </a:r>
          </a:p>
          <a:p>
            <a:pPr marL="342900" indent="-342900" algn="ctr" eaLnBrk="0" hangingPunct="0">
              <a:lnSpc>
                <a:spcPct val="80000"/>
              </a:lnSpc>
              <a:spcBef>
                <a:spcPct val="20000"/>
              </a:spcBef>
            </a:pPr>
            <a:endParaRPr lang="en-US" sz="1200" b="1" dirty="0">
              <a:solidFill>
                <a:srgbClr val="002060"/>
              </a:solidFill>
              <a:ea typeface="ＭＳ Ｐゴシック" pitchFamily="34" charset="-128"/>
            </a:endParaRPr>
          </a:p>
          <a:p>
            <a:pPr marL="342900" indent="-342900" algn="ctr" eaLnBrk="0" hangingPunct="0">
              <a:lnSpc>
                <a:spcPct val="80000"/>
              </a:lnSpc>
              <a:spcBef>
                <a:spcPct val="20000"/>
              </a:spcBef>
            </a:pPr>
            <a:r>
              <a:rPr lang="en-US" sz="2000" b="1" dirty="0">
                <a:solidFill>
                  <a:srgbClr val="002060"/>
                </a:solidFill>
                <a:ea typeface="ＭＳ Ｐゴシック" pitchFamily="34" charset="-128"/>
              </a:rPr>
              <a:t>Senior Research Economist</a:t>
            </a:r>
          </a:p>
          <a:p>
            <a:pPr marL="342900" indent="-342900" algn="ctr" eaLnBrk="0" hangingPunct="0">
              <a:lnSpc>
                <a:spcPct val="80000"/>
              </a:lnSpc>
              <a:spcBef>
                <a:spcPct val="20000"/>
              </a:spcBef>
            </a:pPr>
            <a:r>
              <a:rPr lang="en-US" sz="2000" b="1" dirty="0">
                <a:solidFill>
                  <a:srgbClr val="002060"/>
                </a:solidFill>
                <a:ea typeface="ＭＳ Ｐゴシック" pitchFamily="34" charset="-128"/>
              </a:rPr>
              <a:t>Russian Presidential Academy of National Economy and Public Administration (RANEPA)</a:t>
            </a:r>
          </a:p>
          <a:p>
            <a:pPr marL="342900" indent="-342900" algn="ctr" eaLnBrk="0" hangingPunct="0">
              <a:lnSpc>
                <a:spcPct val="80000"/>
              </a:lnSpc>
              <a:spcBef>
                <a:spcPct val="20000"/>
              </a:spcBef>
            </a:pPr>
            <a:endParaRPr lang="en-US" sz="2000" b="1" dirty="0">
              <a:solidFill>
                <a:srgbClr val="002060"/>
              </a:solidFill>
              <a:ea typeface="ＭＳ Ｐゴシック" pitchFamily="34" charset="-128"/>
            </a:endParaRPr>
          </a:p>
          <a:p>
            <a:pPr marL="342900" indent="-342900" algn="ctr" eaLnBrk="0" hangingPunct="0">
              <a:lnSpc>
                <a:spcPct val="80000"/>
              </a:lnSpc>
              <a:spcBef>
                <a:spcPct val="20000"/>
              </a:spcBef>
            </a:pPr>
            <a:r>
              <a:rPr lang="en-US" sz="2000" b="1" dirty="0">
                <a:solidFill>
                  <a:srgbClr val="002060"/>
                </a:solidFill>
                <a:ea typeface="ＭＳ Ｐゴシック" pitchFamily="34" charset="-128"/>
              </a:rPr>
              <a:t>Past-President</a:t>
            </a:r>
          </a:p>
          <a:p>
            <a:pPr marL="342900" indent="-342900" algn="ctr" eaLnBrk="0" hangingPunct="0">
              <a:lnSpc>
                <a:spcPct val="80000"/>
              </a:lnSpc>
              <a:spcBef>
                <a:spcPct val="20000"/>
              </a:spcBef>
            </a:pPr>
            <a:r>
              <a:rPr lang="en-US" sz="2000" b="1" dirty="0">
                <a:solidFill>
                  <a:srgbClr val="002060"/>
                </a:solidFill>
                <a:ea typeface="ＭＳ Ｐゴシック" pitchFamily="34" charset="-128"/>
              </a:rPr>
              <a:t>Association for Environmental Studies and Sciences (AESS)</a:t>
            </a:r>
          </a:p>
          <a:p>
            <a:pPr marL="342900" indent="-342900" algn="ctr" eaLnBrk="0" hangingPunct="0">
              <a:lnSpc>
                <a:spcPct val="80000"/>
              </a:lnSpc>
              <a:spcBef>
                <a:spcPct val="20000"/>
              </a:spcBef>
            </a:pPr>
            <a:endParaRPr lang="en-US" sz="2000" b="1" dirty="0">
              <a:solidFill>
                <a:srgbClr val="002060"/>
              </a:solidFill>
              <a:ea typeface="ＭＳ Ｐゴシック" pitchFamily="34" charset="-128"/>
            </a:endParaRPr>
          </a:p>
          <a:p>
            <a:pPr marL="342900" indent="-342900" algn="ctr" eaLnBrk="0" hangingPunct="0">
              <a:lnSpc>
                <a:spcPct val="80000"/>
              </a:lnSpc>
              <a:spcBef>
                <a:spcPct val="20000"/>
              </a:spcBef>
            </a:pPr>
            <a:r>
              <a:rPr lang="en-US" sz="2000" dirty="0">
                <a:ea typeface="ＭＳ Ｐゴシック" pitchFamily="34" charset="-128"/>
              </a:rPr>
              <a:t>Cell: +1 571 332 94 34</a:t>
            </a:r>
          </a:p>
          <a:p>
            <a:pPr marL="342900" indent="-342900" algn="ctr" eaLnBrk="0" hangingPunct="0">
              <a:lnSpc>
                <a:spcPct val="80000"/>
              </a:lnSpc>
              <a:spcBef>
                <a:spcPct val="20000"/>
              </a:spcBef>
            </a:pPr>
            <a:r>
              <a:rPr lang="en-US" sz="2000" dirty="0">
                <a:solidFill>
                  <a:schemeClr val="tx2"/>
                </a:solidFill>
                <a:ea typeface="ＭＳ Ｐゴシック" pitchFamily="34" charset="-128"/>
              </a:rPr>
              <a:t>Email: </a:t>
            </a:r>
            <a:r>
              <a:rPr lang="en-US" sz="2000" dirty="0">
                <a:solidFill>
                  <a:schemeClr val="tx2"/>
                </a:solidFill>
                <a:ea typeface="ＭＳ Ｐゴシック" pitchFamily="34" charset="-128"/>
                <a:hlinkClick r:id="rId3"/>
              </a:rPr>
              <a:t>EconSkip@gmail.com</a:t>
            </a:r>
            <a:endParaRPr lang="en-US" sz="2000" dirty="0">
              <a:solidFill>
                <a:schemeClr val="tx2"/>
              </a:solidFill>
              <a:ea typeface="ＭＳ Ｐゴシック" pitchFamily="34" charset="-128"/>
            </a:endParaRPr>
          </a:p>
          <a:p>
            <a:pPr marL="342900" indent="-342900" algn="ctr">
              <a:lnSpc>
                <a:spcPct val="80000"/>
              </a:lnSpc>
              <a:spcBef>
                <a:spcPct val="20000"/>
              </a:spcBef>
            </a:pPr>
            <a:r>
              <a:rPr lang="en-US" sz="2000" dirty="0">
                <a:solidFill>
                  <a:schemeClr val="tx2"/>
                </a:solidFill>
                <a:ea typeface="ＭＳ Ｐゴシック" pitchFamily="34" charset="-128"/>
              </a:rPr>
              <a:t>Web: </a:t>
            </a:r>
            <a:r>
              <a:rPr lang="en-US" sz="2000" dirty="0">
                <a:solidFill>
                  <a:schemeClr val="tx2"/>
                </a:solidFill>
                <a:ea typeface="ＭＳ Ｐゴシック" pitchFamily="34" charset="-128"/>
                <a:hlinkClick r:id="rId4"/>
              </a:rPr>
              <a:t>https://theresourceimperative.com/</a:t>
            </a:r>
            <a:r>
              <a:rPr lang="en-US" sz="2000" dirty="0">
                <a:solidFill>
                  <a:schemeClr val="tx2"/>
                </a:solidFill>
                <a:ea typeface="ＭＳ Ｐゴシック" pitchFamily="34" charset="-128"/>
              </a:rPr>
              <a:t> </a:t>
            </a:r>
          </a:p>
          <a:p>
            <a:pPr marL="342900" indent="-342900" algn="ctr" eaLnBrk="0" hangingPunct="0">
              <a:lnSpc>
                <a:spcPct val="80000"/>
              </a:lnSpc>
              <a:spcBef>
                <a:spcPct val="20000"/>
              </a:spcBef>
            </a:pPr>
            <a:endParaRPr lang="en-US" sz="2000" dirty="0">
              <a:solidFill>
                <a:schemeClr val="tx2"/>
              </a:solidFill>
              <a:ea typeface="ＭＳ Ｐゴシック"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5DF61-54ED-40C9-8772-76D82065EB4A}"/>
              </a:ext>
            </a:extLst>
          </p:cNvPr>
          <p:cNvSpPr>
            <a:spLocks noGrp="1"/>
          </p:cNvSpPr>
          <p:nvPr>
            <p:ph type="title"/>
          </p:nvPr>
        </p:nvSpPr>
        <p:spPr>
          <a:xfrm>
            <a:off x="609600" y="609600"/>
            <a:ext cx="7924800" cy="1143000"/>
          </a:xfrm>
        </p:spPr>
        <p:txBody>
          <a:bodyPr/>
          <a:lstStyle/>
          <a:p>
            <a:r>
              <a:rPr lang="en-US" dirty="0"/>
              <a:t>The Roadmap Ahead</a:t>
            </a:r>
          </a:p>
        </p:txBody>
      </p:sp>
      <p:sp>
        <p:nvSpPr>
          <p:cNvPr id="3" name="Content Placeholder 2">
            <a:extLst>
              <a:ext uri="{FF2B5EF4-FFF2-40B4-BE49-F238E27FC236}">
                <a16:creationId xmlns:a16="http://schemas.microsoft.com/office/drawing/2014/main" id="{AC1690CD-62CF-4AF8-B055-C271F1A9D05D}"/>
              </a:ext>
            </a:extLst>
          </p:cNvPr>
          <p:cNvSpPr>
            <a:spLocks noGrp="1"/>
          </p:cNvSpPr>
          <p:nvPr>
            <p:ph idx="1"/>
          </p:nvPr>
        </p:nvSpPr>
        <p:spPr>
          <a:xfrm>
            <a:off x="609600" y="1600200"/>
            <a:ext cx="7924800" cy="4114800"/>
          </a:xfrm>
        </p:spPr>
        <p:txBody>
          <a:bodyPr/>
          <a:lstStyle/>
          <a:p>
            <a:pPr marL="457200" indent="-457200">
              <a:buClr>
                <a:srgbClr val="C00000"/>
              </a:buClr>
              <a:buSzPct val="137000"/>
              <a:buFont typeface="Arial" panose="020B0604020202020204" pitchFamily="34" charset="0"/>
              <a:buChar char="•"/>
            </a:pPr>
            <a:r>
              <a:rPr lang="en-US" dirty="0">
                <a:solidFill>
                  <a:schemeClr val="tx1"/>
                </a:solidFill>
              </a:rPr>
              <a:t>Acknowledgements, silos and reinventing the wheel</a:t>
            </a:r>
          </a:p>
          <a:p>
            <a:pPr marL="457200" indent="-457200">
              <a:buClr>
                <a:srgbClr val="C00000"/>
              </a:buClr>
              <a:buSzPct val="137000"/>
              <a:buFont typeface="Arial" panose="020B0604020202020204" pitchFamily="34" charset="0"/>
              <a:buChar char="•"/>
            </a:pPr>
            <a:r>
              <a:rPr lang="en-US" dirty="0">
                <a:solidFill>
                  <a:schemeClr val="tx1"/>
                </a:solidFill>
              </a:rPr>
              <a:t>Exploring the economic imperative of greater energy and resource productivity</a:t>
            </a:r>
          </a:p>
          <a:p>
            <a:pPr marL="457200" indent="-457200">
              <a:buClr>
                <a:srgbClr val="C00000"/>
              </a:buClr>
              <a:buSzPct val="137000"/>
              <a:buFont typeface="Arial" panose="020B0604020202020204" pitchFamily="34" charset="0"/>
              <a:buChar char="•"/>
            </a:pPr>
            <a:r>
              <a:rPr lang="en-US" dirty="0">
                <a:solidFill>
                  <a:schemeClr val="tx1"/>
                </a:solidFill>
              </a:rPr>
              <a:t>Examining purposeful efforts as they drive productive investments</a:t>
            </a:r>
          </a:p>
          <a:p>
            <a:pPr marL="457200" indent="-457200">
              <a:buClr>
                <a:srgbClr val="C00000"/>
              </a:buClr>
              <a:buSzPct val="137000"/>
              <a:buFont typeface="Arial" panose="020B0604020202020204" pitchFamily="34" charset="0"/>
              <a:buChar char="•"/>
            </a:pPr>
            <a:r>
              <a:rPr lang="en-US" dirty="0">
                <a:solidFill>
                  <a:schemeClr val="tx1"/>
                </a:solidFill>
              </a:rPr>
              <a:t>Reviewing immediate but (unfortunately) still emerging prospects. . .</a:t>
            </a:r>
          </a:p>
          <a:p>
            <a:pPr marL="457200" indent="-457200">
              <a:buClr>
                <a:srgbClr val="C00000"/>
              </a:buClr>
              <a:buSzPct val="137000"/>
              <a:buFont typeface="Arial" panose="020B0604020202020204" pitchFamily="34" charset="0"/>
              <a:buChar char="•"/>
            </a:pPr>
            <a:endParaRPr lang="en-US" dirty="0">
              <a:solidFill>
                <a:schemeClr val="tx1"/>
              </a:solidFill>
            </a:endParaRPr>
          </a:p>
        </p:txBody>
      </p:sp>
      <p:sp>
        <p:nvSpPr>
          <p:cNvPr id="4" name="Slide Number Placeholder 3">
            <a:extLst>
              <a:ext uri="{FF2B5EF4-FFF2-40B4-BE49-F238E27FC236}">
                <a16:creationId xmlns:a16="http://schemas.microsoft.com/office/drawing/2014/main" id="{AD07FB8B-A919-49A9-8955-61BF4B7C2F73}"/>
              </a:ext>
            </a:extLst>
          </p:cNvPr>
          <p:cNvSpPr>
            <a:spLocks noGrp="1"/>
          </p:cNvSpPr>
          <p:nvPr>
            <p:ph type="sldNum" sz="quarter" idx="4"/>
          </p:nvPr>
        </p:nvSpPr>
        <p:spPr/>
        <p:txBody>
          <a:bodyPr/>
          <a:lstStyle/>
          <a:p>
            <a:pPr>
              <a:defRPr/>
            </a:pPr>
            <a:fld id="{61D36AA1-C76B-46EF-A05C-B330D9E4862B}" type="slidenum">
              <a:rPr lang="en-US" smtClean="0"/>
              <a:pPr>
                <a:defRPr/>
              </a:pPr>
              <a:t>2</a:t>
            </a:fld>
            <a:endParaRPr lang="en-US"/>
          </a:p>
        </p:txBody>
      </p:sp>
    </p:spTree>
    <p:extLst>
      <p:ext uri="{BB962C8B-B14F-4D97-AF65-F5344CB8AC3E}">
        <p14:creationId xmlns:p14="http://schemas.microsoft.com/office/powerpoint/2010/main" val="420202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65B8CF-B27C-455E-8528-665513F99954}"/>
              </a:ext>
            </a:extLst>
          </p:cNvPr>
          <p:cNvSpPr>
            <a:spLocks noGrp="1"/>
          </p:cNvSpPr>
          <p:nvPr>
            <p:ph type="sldNum" sz="quarter" idx="4"/>
          </p:nvPr>
        </p:nvSpPr>
        <p:spPr/>
        <p:txBody>
          <a:bodyPr/>
          <a:lstStyle/>
          <a:p>
            <a:pPr>
              <a:defRPr/>
            </a:pPr>
            <a:fld id="{61D36AA1-C76B-46EF-A05C-B330D9E4862B}" type="slidenum">
              <a:rPr lang="en-US" smtClean="0"/>
              <a:pPr>
                <a:defRPr/>
              </a:pPr>
              <a:t>3</a:t>
            </a:fld>
            <a:endParaRPr lang="en-US"/>
          </a:p>
        </p:txBody>
      </p:sp>
      <p:sp>
        <p:nvSpPr>
          <p:cNvPr id="3" name="Rectangle 4">
            <a:extLst>
              <a:ext uri="{FF2B5EF4-FFF2-40B4-BE49-F238E27FC236}">
                <a16:creationId xmlns:a16="http://schemas.microsoft.com/office/drawing/2014/main" id="{5226E3CB-C701-40C0-B6C0-8F9D2B3B4890}"/>
              </a:ext>
            </a:extLst>
          </p:cNvPr>
          <p:cNvSpPr>
            <a:spLocks noChangeArrowheads="1"/>
          </p:cNvSpPr>
          <p:nvPr/>
        </p:nvSpPr>
        <p:spPr bwMode="auto">
          <a:xfrm>
            <a:off x="121404" y="15240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600" b="1">
                <a:solidFill>
                  <a:srgbClr val="000099"/>
                </a:solidFill>
                <a:latin typeface="Arial" panose="020B0604020202020204" pitchFamily="34" charset="0"/>
                <a:ea typeface="ＭＳ Ｐゴシック" panose="020B0600070205080204" pitchFamily="34" charset="-128"/>
              </a:defRPr>
            </a:lvl1pPr>
            <a:lvl2pPr marL="742950" indent="-285750" algn="ctr">
              <a:defRPr sz="3600" b="1">
                <a:solidFill>
                  <a:srgbClr val="000099"/>
                </a:solidFill>
                <a:latin typeface="Arial" panose="020B0604020202020204" pitchFamily="34" charset="0"/>
                <a:ea typeface="ＭＳ Ｐゴシック" panose="020B0600070205080204" pitchFamily="34" charset="-128"/>
              </a:defRPr>
            </a:lvl2pPr>
            <a:lvl3pPr marL="1143000" indent="-228600" algn="ctr">
              <a:defRPr sz="3600" b="1">
                <a:solidFill>
                  <a:srgbClr val="000099"/>
                </a:solidFill>
                <a:latin typeface="Arial" panose="020B0604020202020204" pitchFamily="34" charset="0"/>
                <a:ea typeface="ＭＳ Ｐゴシック" panose="020B0600070205080204" pitchFamily="34" charset="-128"/>
              </a:defRPr>
            </a:lvl3pPr>
            <a:lvl4pPr marL="1600200" indent="-228600" algn="ctr">
              <a:defRPr sz="3600" b="1">
                <a:solidFill>
                  <a:srgbClr val="000099"/>
                </a:solidFill>
                <a:latin typeface="Arial" panose="020B0604020202020204" pitchFamily="34" charset="0"/>
                <a:ea typeface="ＭＳ Ｐゴシック" panose="020B0600070205080204" pitchFamily="34" charset="-128"/>
              </a:defRPr>
            </a:lvl4pPr>
            <a:lvl5pPr marL="2057400" indent="-228600" algn="ctr">
              <a:defRPr sz="3600" b="1">
                <a:solidFill>
                  <a:srgbClr val="000099"/>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9pPr>
          </a:lstStyle>
          <a:p>
            <a:r>
              <a:rPr lang="en-US" altLang="en-US" dirty="0">
                <a:solidFill>
                  <a:srgbClr val="002060"/>
                </a:solidFill>
                <a:effectLst>
                  <a:outerShdw blurRad="38100" dist="38100" dir="2700000" algn="tl">
                    <a:srgbClr val="000000">
                      <a:alpha val="43137"/>
                    </a:srgbClr>
                  </a:outerShdw>
                </a:effectLst>
              </a:rPr>
              <a:t>Yes, Some Acknowledgments</a:t>
            </a:r>
          </a:p>
        </p:txBody>
      </p:sp>
      <p:sp>
        <p:nvSpPr>
          <p:cNvPr id="4" name="Rectangle 5">
            <a:extLst>
              <a:ext uri="{FF2B5EF4-FFF2-40B4-BE49-F238E27FC236}">
                <a16:creationId xmlns:a16="http://schemas.microsoft.com/office/drawing/2014/main" id="{AC964B21-8579-4B13-AC8B-AA292A582345}"/>
              </a:ext>
            </a:extLst>
          </p:cNvPr>
          <p:cNvSpPr>
            <a:spLocks noChangeArrowheads="1"/>
          </p:cNvSpPr>
          <p:nvPr/>
        </p:nvSpPr>
        <p:spPr bwMode="auto">
          <a:xfrm>
            <a:off x="609600" y="1035804"/>
            <a:ext cx="7924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indent="0">
              <a:lnSpc>
                <a:spcPct val="80000"/>
              </a:lnSpc>
              <a:buClr>
                <a:srgbClr val="C00000"/>
              </a:buClr>
              <a:buSzPct val="137000"/>
              <a:buNone/>
            </a:pPr>
            <a:r>
              <a:rPr lang="en-US" altLang="en-US" sz="1950" b="0" dirty="0"/>
              <a:t>This presentation draws on the many ideas that have emerged from wide-ranging interactions and discussions with a variety of friends, colleagues, and collaborators—especially over the last four months. In particular, I would like to acknowledge the many invaluable insights and thoughts from a broad community of experts and nonexperts, including: Frank </a:t>
            </a:r>
            <a:r>
              <a:rPr lang="en-US" altLang="en-US" sz="1950" dirty="0"/>
              <a:t>Avery, </a:t>
            </a:r>
            <a:r>
              <a:rPr lang="en-US" altLang="en-US" sz="1950" b="0" dirty="0"/>
              <a:t>Bob Ayres, Marilyn Brown, Vera Barinova, </a:t>
            </a:r>
            <a:r>
              <a:rPr lang="en-US" altLang="en-US" sz="1950" dirty="0"/>
              <a:t>Colette </a:t>
            </a:r>
            <a:r>
              <a:rPr lang="en-US" altLang="en-US" sz="1950" dirty="0" err="1"/>
              <a:t>Pinchon</a:t>
            </a:r>
            <a:r>
              <a:rPr lang="en-US" altLang="en-US" sz="1950" dirty="0"/>
              <a:t> Battle, </a:t>
            </a:r>
            <a:r>
              <a:rPr lang="en-US" altLang="en-US" sz="1950" b="0" dirty="0"/>
              <a:t>Ed </a:t>
            </a:r>
            <a:r>
              <a:rPr lang="en-US" altLang="en-US" sz="1950" b="0" dirty="0" err="1"/>
              <a:t>Beshore</a:t>
            </a:r>
            <a:r>
              <a:rPr lang="en-US" altLang="en-US" sz="1950" b="0" dirty="0"/>
              <a:t>, Clark Bullard, Ben Champion, </a:t>
            </a:r>
            <a:r>
              <a:rPr lang="en-US" altLang="en-US" sz="1950" dirty="0" err="1"/>
              <a:t>Aimée</a:t>
            </a:r>
            <a:r>
              <a:rPr lang="en-US" altLang="en-US" sz="1950" dirty="0"/>
              <a:t> </a:t>
            </a:r>
            <a:r>
              <a:rPr lang="en-US" altLang="en-US" sz="1950" b="0" dirty="0"/>
              <a:t>Christensen, Jill Cliburn, Marine Cornelis, Courtney </a:t>
            </a:r>
            <a:r>
              <a:rPr lang="en-US" altLang="en-US" sz="1950" b="0" dirty="0" err="1"/>
              <a:t>Crosson</a:t>
            </a:r>
            <a:r>
              <a:rPr lang="en-US" altLang="en-US" sz="1950" b="0" dirty="0"/>
              <a:t>, Michael Crow, Kat Donnelly, </a:t>
            </a:r>
            <a:r>
              <a:rPr lang="en-US" altLang="en-US" sz="1950" dirty="0"/>
              <a:t>Karen Ehrhardt-Martinez, Paul </a:t>
            </a:r>
            <a:r>
              <a:rPr lang="en-US" altLang="en-US" sz="1950" b="0" dirty="0"/>
              <a:t>Ekins, Linda </a:t>
            </a:r>
            <a:r>
              <a:rPr lang="en-US" altLang="en-US" sz="1950" b="0" dirty="0" err="1"/>
              <a:t>Ellinor</a:t>
            </a:r>
            <a:r>
              <a:rPr lang="en-US" altLang="en-US" sz="1950" b="0" dirty="0"/>
              <a:t>, Neal Elliot, Janine </a:t>
            </a:r>
            <a:r>
              <a:rPr lang="en-US" altLang="en-US" sz="1950" b="0" dirty="0" err="1"/>
              <a:t>Finnell</a:t>
            </a:r>
            <a:r>
              <a:rPr lang="en-US" altLang="en-US" sz="1950" b="0" dirty="0"/>
              <a:t>, Sue Futrell, Kyra Epstein, Kathleen Gaffney, Gregg </a:t>
            </a:r>
            <a:r>
              <a:rPr lang="en-US" altLang="en-US" sz="1950" b="0" dirty="0" err="1"/>
              <a:t>Garfin</a:t>
            </a:r>
            <a:r>
              <a:rPr lang="en-US" altLang="en-US" sz="1950" b="0" dirty="0"/>
              <a:t>, Jeff </a:t>
            </a:r>
            <a:r>
              <a:rPr lang="en-US" altLang="en-US" sz="1950" b="0" dirty="0" err="1"/>
              <a:t>Genzer</a:t>
            </a:r>
            <a:r>
              <a:rPr lang="en-US" altLang="en-US" sz="1950" b="0" dirty="0"/>
              <a:t>, Rick Gibson, </a:t>
            </a:r>
            <a:r>
              <a:rPr lang="en-US" altLang="en-US" sz="1950" dirty="0"/>
              <a:t>Arnulf </a:t>
            </a:r>
            <a:r>
              <a:rPr lang="en-US" altLang="en-US" sz="1950" dirty="0" err="1"/>
              <a:t>Grübler</a:t>
            </a:r>
            <a:r>
              <a:rPr lang="en-US" altLang="en-US" sz="1950" dirty="0"/>
              <a:t>, Jason, Hartke, Wendolyn Holland, Jonathan Koomey, Reiner Kümmel, Alice Laird, Melissa Laitner, Rob Lamb, Sharon Lake, Tatiana Lanshina, Benoît Lebot, Michael </a:t>
            </a:r>
            <a:r>
              <a:rPr lang="en-US" altLang="en-US" sz="1950" dirty="0" err="1"/>
              <a:t>Leifman</a:t>
            </a:r>
            <a:r>
              <a:rPr lang="en-US" altLang="en-US" sz="1950" dirty="0"/>
              <a:t>, Claude Lenglet, Diane MacEachern, Malcolm McCulloch, Matthew McDonnell, Jim McMahon, Maggie Molina, </a:t>
            </a:r>
            <a:r>
              <a:rPr lang="en-US" altLang="en-US" sz="1950" dirty="0" err="1"/>
              <a:t>Sundarajan</a:t>
            </a:r>
            <a:r>
              <a:rPr lang="en-US" altLang="en-US" sz="1950" dirty="0"/>
              <a:t> </a:t>
            </a:r>
            <a:r>
              <a:rPr lang="en-US" altLang="en-US" sz="1950" dirty="0" err="1"/>
              <a:t>Mutialu</a:t>
            </a:r>
            <a:r>
              <a:rPr lang="en-US" altLang="en-US" sz="1950" dirty="0"/>
              <a:t>, Michael Nobel, David </a:t>
            </a:r>
            <a:r>
              <a:rPr lang="en-US" altLang="en-US" sz="1950" dirty="0" err="1"/>
              <a:t>Osterberg</a:t>
            </a:r>
            <a:r>
              <a:rPr lang="en-US" altLang="en-US" sz="1950" dirty="0"/>
              <a:t>, Vladimir </a:t>
            </a:r>
            <a:r>
              <a:rPr lang="en-US" altLang="en-US" sz="1950" dirty="0" err="1"/>
              <a:t>Postahikov</a:t>
            </a:r>
            <a:r>
              <a:rPr lang="en-US" altLang="en-US" sz="1950" dirty="0"/>
              <a:t>, Graham Richard, Julie Robinson, Sofia Santos, David Schaller, Linda Silverman, Melissa Simon, Erica </a:t>
            </a:r>
            <a:r>
              <a:rPr lang="en-US" altLang="en-US" sz="1950" dirty="0" err="1"/>
              <a:t>Sparhawk</a:t>
            </a:r>
            <a:r>
              <a:rPr lang="en-US" altLang="en-US" sz="1950" dirty="0"/>
              <a:t>, Victoria Steele, Janet Stephenson, Jenny </a:t>
            </a:r>
            <a:r>
              <a:rPr lang="en-US" altLang="en-US" sz="1950" dirty="0" err="1"/>
              <a:t>Thorvaldson</a:t>
            </a:r>
            <a:r>
              <a:rPr lang="en-US" altLang="en-US" sz="1950" dirty="0"/>
              <a:t>, Michael Totten, Scott Valentine, Suzanne </a:t>
            </a:r>
            <a:r>
              <a:rPr lang="en-US" altLang="en-US" sz="1950" b="0" dirty="0"/>
              <a:t>Watson, </a:t>
            </a:r>
            <a:r>
              <a:rPr lang="en-US" altLang="en-US" sz="1950" dirty="0"/>
              <a:t>Meagan Weiland, Judy Weber, Carol Werner, Michelle Wyman, </a:t>
            </a:r>
            <a:r>
              <a:rPr lang="en-US" altLang="en-US" sz="1950" b="0" dirty="0"/>
              <a:t>and Dan York.</a:t>
            </a:r>
          </a:p>
        </p:txBody>
      </p:sp>
    </p:spTree>
    <p:extLst>
      <p:ext uri="{BB962C8B-B14F-4D97-AF65-F5344CB8AC3E}">
        <p14:creationId xmlns:p14="http://schemas.microsoft.com/office/powerpoint/2010/main" val="294894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33DA41-C1C6-4FB9-82E5-EEE72DE1CC47}"/>
              </a:ext>
            </a:extLst>
          </p:cNvPr>
          <p:cNvSpPr>
            <a:spLocks noGrp="1"/>
          </p:cNvSpPr>
          <p:nvPr>
            <p:ph type="sldNum" sz="quarter" idx="4"/>
          </p:nvPr>
        </p:nvSpPr>
        <p:spPr/>
        <p:txBody>
          <a:bodyPr/>
          <a:lstStyle/>
          <a:p>
            <a:pPr>
              <a:defRPr/>
            </a:pPr>
            <a:fld id="{61D36AA1-C76B-46EF-A05C-B330D9E4862B}" type="slidenum">
              <a:rPr lang="en-US" smtClean="0"/>
              <a:pPr>
                <a:defRPr/>
              </a:pPr>
              <a:t>4</a:t>
            </a:fld>
            <a:endParaRPr lang="en-US"/>
          </a:p>
        </p:txBody>
      </p:sp>
      <p:sp>
        <p:nvSpPr>
          <p:cNvPr id="3" name="Rectangle 4">
            <a:extLst>
              <a:ext uri="{FF2B5EF4-FFF2-40B4-BE49-F238E27FC236}">
                <a16:creationId xmlns:a16="http://schemas.microsoft.com/office/drawing/2014/main" id="{3A1D3ACA-99D5-498C-A758-2FBA11F6A724}"/>
              </a:ext>
            </a:extLst>
          </p:cNvPr>
          <p:cNvSpPr>
            <a:spLocks noChangeArrowheads="1"/>
          </p:cNvSpPr>
          <p:nvPr/>
        </p:nvSpPr>
        <p:spPr bwMode="auto">
          <a:xfrm>
            <a:off x="335796" y="1828800"/>
            <a:ext cx="845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600" b="1">
                <a:solidFill>
                  <a:srgbClr val="000099"/>
                </a:solidFill>
                <a:latin typeface="Arial" panose="020B0604020202020204" pitchFamily="34" charset="0"/>
                <a:ea typeface="ＭＳ Ｐゴシック" panose="020B0600070205080204" pitchFamily="34" charset="-128"/>
              </a:defRPr>
            </a:lvl1pPr>
            <a:lvl2pPr marL="742950" indent="-285750" algn="ctr">
              <a:defRPr sz="3600" b="1">
                <a:solidFill>
                  <a:srgbClr val="000099"/>
                </a:solidFill>
                <a:latin typeface="Arial" panose="020B0604020202020204" pitchFamily="34" charset="0"/>
                <a:ea typeface="ＭＳ Ｐゴシック" panose="020B0600070205080204" pitchFamily="34" charset="-128"/>
              </a:defRPr>
            </a:lvl2pPr>
            <a:lvl3pPr marL="1143000" indent="-228600" algn="ctr">
              <a:defRPr sz="3600" b="1">
                <a:solidFill>
                  <a:srgbClr val="000099"/>
                </a:solidFill>
                <a:latin typeface="Arial" panose="020B0604020202020204" pitchFamily="34" charset="0"/>
                <a:ea typeface="ＭＳ Ｐゴシック" panose="020B0600070205080204" pitchFamily="34" charset="-128"/>
              </a:defRPr>
            </a:lvl3pPr>
            <a:lvl4pPr marL="1600200" indent="-228600" algn="ctr">
              <a:defRPr sz="3600" b="1">
                <a:solidFill>
                  <a:srgbClr val="000099"/>
                </a:solidFill>
                <a:latin typeface="Arial" panose="020B0604020202020204" pitchFamily="34" charset="0"/>
                <a:ea typeface="ＭＳ Ｐゴシック" panose="020B0600070205080204" pitchFamily="34" charset="-128"/>
              </a:defRPr>
            </a:lvl4pPr>
            <a:lvl5pPr marL="2057400" indent="-228600" algn="ctr">
              <a:defRPr sz="3600" b="1">
                <a:solidFill>
                  <a:srgbClr val="000099"/>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3600" b="1">
                <a:solidFill>
                  <a:srgbClr val="000099"/>
                </a:solidFill>
                <a:latin typeface="Arial" panose="020B0604020202020204" pitchFamily="34" charset="0"/>
                <a:ea typeface="ＭＳ Ｐゴシック" panose="020B0600070205080204" pitchFamily="34" charset="-128"/>
              </a:defRPr>
            </a:lvl9pPr>
          </a:lstStyle>
          <a:p>
            <a:r>
              <a:rPr lang="en-US" altLang="en-US" dirty="0">
                <a:solidFill>
                  <a:srgbClr val="002060"/>
                </a:solidFill>
                <a:effectLst>
                  <a:outerShdw blurRad="38100" dist="38100" dir="2700000" algn="tl">
                    <a:srgbClr val="000000">
                      <a:alpha val="43137"/>
                    </a:srgbClr>
                  </a:outerShdw>
                </a:effectLst>
              </a:rPr>
              <a:t>And through these many discussions, we have emerging. . .</a:t>
            </a:r>
          </a:p>
        </p:txBody>
      </p:sp>
    </p:spTree>
    <p:extLst>
      <p:ext uri="{BB962C8B-B14F-4D97-AF65-F5344CB8AC3E}">
        <p14:creationId xmlns:p14="http://schemas.microsoft.com/office/powerpoint/2010/main" val="3705476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732CDF-3C8E-47B4-AAF3-28E959C951E4}"/>
              </a:ext>
            </a:extLst>
          </p:cNvPr>
          <p:cNvSpPr>
            <a:spLocks noGrp="1"/>
          </p:cNvSpPr>
          <p:nvPr>
            <p:ph type="sldNum" sz="quarter" idx="4"/>
          </p:nvPr>
        </p:nvSpPr>
        <p:spPr/>
        <p:txBody>
          <a:bodyPr/>
          <a:lstStyle/>
          <a:p>
            <a:pPr>
              <a:defRPr/>
            </a:pPr>
            <a:fld id="{61D36AA1-C76B-46EF-A05C-B330D9E4862B}" type="slidenum">
              <a:rPr lang="en-US" smtClean="0"/>
              <a:pPr>
                <a:defRPr/>
              </a:pPr>
              <a:t>5</a:t>
            </a:fld>
            <a:endParaRPr lang="en-US"/>
          </a:p>
        </p:txBody>
      </p:sp>
      <p:pic>
        <p:nvPicPr>
          <p:cNvPr id="4" name="Picture 3">
            <a:extLst>
              <a:ext uri="{FF2B5EF4-FFF2-40B4-BE49-F238E27FC236}">
                <a16:creationId xmlns:a16="http://schemas.microsoft.com/office/drawing/2014/main" id="{ABCCB504-4338-40B8-AD2F-51DBF61B2F0B}"/>
              </a:ext>
            </a:extLst>
          </p:cNvPr>
          <p:cNvPicPr>
            <a:picLocks noChangeAspect="1"/>
          </p:cNvPicPr>
          <p:nvPr/>
        </p:nvPicPr>
        <p:blipFill rotWithShape="1">
          <a:blip r:embed="rId2"/>
          <a:srcRect l="23333" t="14445" r="24167" b="7037"/>
          <a:stretch/>
        </p:blipFill>
        <p:spPr>
          <a:xfrm>
            <a:off x="2584" y="-9040"/>
            <a:ext cx="9143999" cy="6858000"/>
          </a:xfrm>
          <a:prstGeom prst="rect">
            <a:avLst/>
          </a:prstGeom>
        </p:spPr>
      </p:pic>
      <p:sp>
        <p:nvSpPr>
          <p:cNvPr id="7" name="TextBox 6">
            <a:extLst>
              <a:ext uri="{FF2B5EF4-FFF2-40B4-BE49-F238E27FC236}">
                <a16:creationId xmlns:a16="http://schemas.microsoft.com/office/drawing/2014/main" id="{ABADA1E6-764F-411A-B78F-FE0F4987335D}"/>
              </a:ext>
            </a:extLst>
          </p:cNvPr>
          <p:cNvSpPr txBox="1"/>
          <p:nvPr/>
        </p:nvSpPr>
        <p:spPr>
          <a:xfrm>
            <a:off x="304800" y="533400"/>
            <a:ext cx="2597186" cy="584775"/>
          </a:xfrm>
          <a:prstGeom prst="rect">
            <a:avLst/>
          </a:prstGeom>
          <a:noFill/>
        </p:spPr>
        <p:txBody>
          <a:bodyPr wrap="none" rtlCol="0">
            <a:spAutoFit/>
          </a:bodyPr>
          <a:lstStyle/>
          <a:p>
            <a:r>
              <a:rPr lang="en-US" sz="3200" b="1" i="1" dirty="0">
                <a:solidFill>
                  <a:schemeClr val="bg1"/>
                </a:solidFill>
                <a:effectLst>
                  <a:outerShdw blurRad="38100" dist="38100" dir="2700000" algn="tl">
                    <a:srgbClr val="000000">
                      <a:alpha val="43137"/>
                    </a:srgbClr>
                  </a:outerShdw>
                </a:effectLst>
                <a:latin typeface="Lucida Calligraphy" panose="03010101010101010101" pitchFamily="66" charset="0"/>
              </a:rPr>
              <a:t>An Energy</a:t>
            </a:r>
          </a:p>
        </p:txBody>
      </p:sp>
      <p:sp>
        <p:nvSpPr>
          <p:cNvPr id="8" name="TextBox 7">
            <a:extLst>
              <a:ext uri="{FF2B5EF4-FFF2-40B4-BE49-F238E27FC236}">
                <a16:creationId xmlns:a16="http://schemas.microsoft.com/office/drawing/2014/main" id="{A24C643A-CEB1-4349-94C8-CF637C967F2F}"/>
              </a:ext>
            </a:extLst>
          </p:cNvPr>
          <p:cNvSpPr txBox="1"/>
          <p:nvPr/>
        </p:nvSpPr>
        <p:spPr>
          <a:xfrm>
            <a:off x="5985705" y="2750403"/>
            <a:ext cx="2015295" cy="830997"/>
          </a:xfrm>
          <a:prstGeom prst="rect">
            <a:avLst/>
          </a:prstGeom>
          <a:noFill/>
        </p:spPr>
        <p:txBody>
          <a:bodyPr wrap="none" rtlCol="0">
            <a:spAutoFit/>
          </a:bodyPr>
          <a:lstStyle/>
          <a:p>
            <a:r>
              <a:rPr lang="en-US" sz="4800" b="1" i="1" dirty="0">
                <a:solidFill>
                  <a:schemeClr val="bg1"/>
                </a:solidFill>
                <a:effectLst>
                  <a:outerShdw blurRad="38100" dist="38100" dir="2700000" algn="tl">
                    <a:srgbClr val="000000">
                      <a:alpha val="43137"/>
                    </a:srgbClr>
                  </a:outerShdw>
                </a:effectLst>
                <a:latin typeface="Lucida Calligraphy" panose="03010101010101010101" pitchFamily="66" charset="0"/>
              </a:rPr>
              <a:t>Word</a:t>
            </a:r>
          </a:p>
        </p:txBody>
      </p:sp>
      <p:sp>
        <p:nvSpPr>
          <p:cNvPr id="9" name="TextBox 8">
            <a:extLst>
              <a:ext uri="{FF2B5EF4-FFF2-40B4-BE49-F238E27FC236}">
                <a16:creationId xmlns:a16="http://schemas.microsoft.com/office/drawing/2014/main" id="{8D8EBD65-3749-4220-BA09-C29458733F98}"/>
              </a:ext>
            </a:extLst>
          </p:cNvPr>
          <p:cNvSpPr txBox="1"/>
          <p:nvPr/>
        </p:nvSpPr>
        <p:spPr>
          <a:xfrm>
            <a:off x="1143000" y="5247382"/>
            <a:ext cx="2624436" cy="1077218"/>
          </a:xfrm>
          <a:prstGeom prst="rect">
            <a:avLst/>
          </a:prstGeom>
          <a:noFill/>
        </p:spPr>
        <p:txBody>
          <a:bodyPr wrap="none" rtlCol="0">
            <a:spAutoFit/>
          </a:bodyPr>
          <a:lstStyle/>
          <a:p>
            <a:r>
              <a:rPr lang="en-US" sz="6400" b="1" i="1" dirty="0">
                <a:solidFill>
                  <a:schemeClr val="bg1"/>
                </a:solidFill>
                <a:effectLst>
                  <a:outerShdw blurRad="38100" dist="38100" dir="2700000" algn="tl">
                    <a:srgbClr val="000000">
                      <a:alpha val="43137"/>
                    </a:srgbClr>
                  </a:outerShdw>
                </a:effectLst>
                <a:latin typeface="Lucida Calligraphy" panose="03010101010101010101" pitchFamily="66" charset="0"/>
              </a:rPr>
              <a:t>Cloud</a:t>
            </a:r>
          </a:p>
        </p:txBody>
      </p:sp>
      <p:sp>
        <p:nvSpPr>
          <p:cNvPr id="10" name="TextBox 9">
            <a:extLst>
              <a:ext uri="{FF2B5EF4-FFF2-40B4-BE49-F238E27FC236}">
                <a16:creationId xmlns:a16="http://schemas.microsoft.com/office/drawing/2014/main" id="{7CCA24F4-801A-4707-A6F1-91BC1900325E}"/>
              </a:ext>
            </a:extLst>
          </p:cNvPr>
          <p:cNvSpPr txBox="1"/>
          <p:nvPr/>
        </p:nvSpPr>
        <p:spPr>
          <a:xfrm>
            <a:off x="2761338" y="4569679"/>
            <a:ext cx="990600" cy="461665"/>
          </a:xfrm>
          <a:prstGeom prst="rect">
            <a:avLst/>
          </a:prstGeom>
          <a:solidFill>
            <a:schemeClr val="accent4">
              <a:lumMod val="85000"/>
              <a:lumOff val="15000"/>
            </a:schemeClr>
          </a:solidFill>
        </p:spPr>
        <p:txBody>
          <a:bodyPr wrap="square" rtlCol="0">
            <a:spAutoFit/>
          </a:bodyPr>
          <a:lstStyle/>
          <a:p>
            <a:r>
              <a:rPr lang="en-US" dirty="0">
                <a:solidFill>
                  <a:srgbClr val="B93107"/>
                </a:solidFill>
                <a:latin typeface="Trebuchet MS" panose="020B0603020202020204" pitchFamily="34" charset="0"/>
              </a:rPr>
              <a:t>Silos</a:t>
            </a:r>
          </a:p>
        </p:txBody>
      </p:sp>
      <p:sp>
        <p:nvSpPr>
          <p:cNvPr id="11" name="Oval 10">
            <a:extLst>
              <a:ext uri="{FF2B5EF4-FFF2-40B4-BE49-F238E27FC236}">
                <a16:creationId xmlns:a16="http://schemas.microsoft.com/office/drawing/2014/main" id="{D901041F-D233-4555-852E-8206DC7EC1DC}"/>
              </a:ext>
            </a:extLst>
          </p:cNvPr>
          <p:cNvSpPr/>
          <p:nvPr/>
        </p:nvSpPr>
        <p:spPr bwMode="auto">
          <a:xfrm>
            <a:off x="2514600" y="4343400"/>
            <a:ext cx="1237338" cy="903982"/>
          </a:xfrm>
          <a:prstGeom prst="ellipse">
            <a:avLst/>
          </a:prstGeom>
          <a:noFill/>
          <a:ln w="41275" cap="flat" cmpd="sng" algn="ctr">
            <a:solidFill>
              <a:srgbClr val="B9310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96" charset="-128"/>
            </a:endParaRPr>
          </a:p>
        </p:txBody>
      </p:sp>
      <p:sp>
        <p:nvSpPr>
          <p:cNvPr id="12" name="Oval 11">
            <a:extLst>
              <a:ext uri="{FF2B5EF4-FFF2-40B4-BE49-F238E27FC236}">
                <a16:creationId xmlns:a16="http://schemas.microsoft.com/office/drawing/2014/main" id="{E7DAD009-7473-41A7-85CA-B5F0D273FE4A}"/>
              </a:ext>
            </a:extLst>
          </p:cNvPr>
          <p:cNvSpPr>
            <a:spLocks noChangeAspect="1"/>
          </p:cNvSpPr>
          <p:nvPr/>
        </p:nvSpPr>
        <p:spPr bwMode="auto">
          <a:xfrm rot="18527769">
            <a:off x="5363970" y="1835700"/>
            <a:ext cx="1002244" cy="732224"/>
          </a:xfrm>
          <a:prstGeom prst="ellipse">
            <a:avLst/>
          </a:prstGeom>
          <a:noFill/>
          <a:ln w="41275" cap="flat" cmpd="sng" algn="ctr">
            <a:solidFill>
              <a:srgbClr val="B9310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96" charset="-128"/>
            </a:endParaRPr>
          </a:p>
        </p:txBody>
      </p:sp>
    </p:spTree>
    <p:extLst>
      <p:ext uri="{BB962C8B-B14F-4D97-AF65-F5344CB8AC3E}">
        <p14:creationId xmlns:p14="http://schemas.microsoft.com/office/powerpoint/2010/main" val="37812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grpId="0" nodeType="clickEffect">
                                  <p:stCondLst>
                                    <p:cond delay="0"/>
                                  </p:stCondLst>
                                  <p:childTnLst>
                                    <p:animScale>
                                      <p:cBhvr>
                                        <p:cTn id="23" dur="2000" fill="hold"/>
                                        <p:tgtEl>
                                          <p:spTgt spid="10"/>
                                        </p:tgtEl>
                                      </p:cBhvr>
                                      <p:by x="150000" y="150000"/>
                                    </p:animScale>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82965-C705-4354-99C3-10F8EC4DEF35}"/>
              </a:ext>
            </a:extLst>
          </p:cNvPr>
          <p:cNvSpPr>
            <a:spLocks noGrp="1"/>
          </p:cNvSpPr>
          <p:nvPr>
            <p:ph type="title"/>
          </p:nvPr>
        </p:nvSpPr>
        <p:spPr>
          <a:xfrm>
            <a:off x="381000" y="303510"/>
            <a:ext cx="7924800" cy="1143000"/>
          </a:xfrm>
        </p:spPr>
        <p:txBody>
          <a:bodyPr/>
          <a:lstStyle/>
          <a:p>
            <a:pPr algn="l"/>
            <a:r>
              <a:rPr lang="en-US" dirty="0"/>
              <a:t> Yes, Silos… </a:t>
            </a:r>
          </a:p>
        </p:txBody>
      </p:sp>
      <p:sp>
        <p:nvSpPr>
          <p:cNvPr id="3" name="Content Placeholder 2">
            <a:extLst>
              <a:ext uri="{FF2B5EF4-FFF2-40B4-BE49-F238E27FC236}">
                <a16:creationId xmlns:a16="http://schemas.microsoft.com/office/drawing/2014/main" id="{FA50371E-D48E-431B-A4FB-BBB1E13117A4}"/>
              </a:ext>
            </a:extLst>
          </p:cNvPr>
          <p:cNvSpPr>
            <a:spLocks noGrp="1"/>
          </p:cNvSpPr>
          <p:nvPr>
            <p:ph idx="1"/>
          </p:nvPr>
        </p:nvSpPr>
        <p:spPr>
          <a:xfrm>
            <a:off x="563106" y="957024"/>
            <a:ext cx="8077200" cy="5107656"/>
          </a:xfrm>
        </p:spPr>
        <p:txBody>
          <a:bodyPr/>
          <a:lstStyle/>
          <a:p>
            <a:pPr marL="457200" indent="-457200">
              <a:buClr>
                <a:srgbClr val="A11801"/>
              </a:buClr>
              <a:buSzPct val="137000"/>
              <a:buFont typeface="Arial" panose="020B0604020202020204" pitchFamily="34" charset="0"/>
              <a:buChar char="•"/>
            </a:pPr>
            <a:r>
              <a:rPr lang="en-US" sz="2300" dirty="0">
                <a:solidFill>
                  <a:schemeClr val="tx1"/>
                </a:solidFill>
              </a:rPr>
              <a:t>By culture and locale</a:t>
            </a:r>
          </a:p>
          <a:p>
            <a:pPr marL="457200" indent="-457200">
              <a:buClr>
                <a:srgbClr val="A11801"/>
              </a:buClr>
              <a:buSzPct val="137000"/>
              <a:buFont typeface="Arial" panose="020B0604020202020204" pitchFamily="34" charset="0"/>
              <a:buChar char="•"/>
            </a:pPr>
            <a:r>
              <a:rPr lang="en-US" sz="2300" dirty="0">
                <a:solidFill>
                  <a:schemeClr val="tx1"/>
                </a:solidFill>
              </a:rPr>
              <a:t>By scale and institutional perspective</a:t>
            </a:r>
          </a:p>
          <a:p>
            <a:pPr marL="457200" indent="-457200">
              <a:buClr>
                <a:srgbClr val="A11801"/>
              </a:buClr>
              <a:buSzPct val="137000"/>
              <a:buFont typeface="Arial" panose="020B0604020202020204" pitchFamily="34" charset="0"/>
              <a:buChar char="•"/>
            </a:pPr>
            <a:r>
              <a:rPr lang="en-US" sz="2300" dirty="0">
                <a:solidFill>
                  <a:schemeClr val="tx1"/>
                </a:solidFill>
              </a:rPr>
              <a:t>By legal or regional jurisdictions</a:t>
            </a:r>
          </a:p>
          <a:p>
            <a:pPr marL="457200" indent="-457200">
              <a:buClr>
                <a:srgbClr val="A11801"/>
              </a:buClr>
              <a:buSzPct val="137000"/>
              <a:buFont typeface="Arial" panose="020B0604020202020204" pitchFamily="34" charset="0"/>
              <a:buChar char="•"/>
            </a:pPr>
            <a:r>
              <a:rPr lang="en-US" sz="2300" dirty="0">
                <a:solidFill>
                  <a:schemeClr val="tx1"/>
                </a:solidFill>
              </a:rPr>
              <a:t>Also by discipline, job, or perceived opportunity (among many others). . .</a:t>
            </a:r>
          </a:p>
          <a:p>
            <a:pPr marL="457200" indent="-457200">
              <a:buClr>
                <a:srgbClr val="A11801"/>
              </a:buClr>
              <a:buSzPct val="137000"/>
              <a:buFont typeface="Arial" panose="020B0604020202020204" pitchFamily="34" charset="0"/>
              <a:buChar char="•"/>
            </a:pPr>
            <a:r>
              <a:rPr lang="en-US" sz="2300" dirty="0">
                <a:solidFill>
                  <a:schemeClr val="tx1"/>
                </a:solidFill>
              </a:rPr>
              <a:t>All underscoring the need for better dialogue and interaction, that stimulates imagination, that builds trust, all with a more appropriate common understanding of the “energy resource imperative” and a shared vision for the future.</a:t>
            </a:r>
          </a:p>
          <a:p>
            <a:pPr marL="457200" indent="-457200">
              <a:buClr>
                <a:srgbClr val="A11801"/>
              </a:buClr>
              <a:buSzPct val="137000"/>
              <a:buFont typeface="Arial" panose="020B0604020202020204" pitchFamily="34" charset="0"/>
              <a:buChar char="•"/>
            </a:pPr>
            <a:r>
              <a:rPr lang="en-US" sz="2300" dirty="0">
                <a:solidFill>
                  <a:schemeClr val="tx1"/>
                </a:solidFill>
              </a:rPr>
              <a:t>Especially thanking IIASA, RITE, and all participants in a critical and collaborative 3-day, deep-dive in Nara, Japan that begins a serious effort to “Rethink Energy Demand.”</a:t>
            </a:r>
          </a:p>
        </p:txBody>
      </p:sp>
      <p:sp>
        <p:nvSpPr>
          <p:cNvPr id="4" name="Slide Number Placeholder 3">
            <a:extLst>
              <a:ext uri="{FF2B5EF4-FFF2-40B4-BE49-F238E27FC236}">
                <a16:creationId xmlns:a16="http://schemas.microsoft.com/office/drawing/2014/main" id="{723E4ADB-8230-4ED5-95EB-EFE1BED828B6}"/>
              </a:ext>
            </a:extLst>
          </p:cNvPr>
          <p:cNvSpPr>
            <a:spLocks noGrp="1"/>
          </p:cNvSpPr>
          <p:nvPr>
            <p:ph type="sldNum" sz="quarter" idx="4"/>
          </p:nvPr>
        </p:nvSpPr>
        <p:spPr/>
        <p:txBody>
          <a:bodyPr/>
          <a:lstStyle/>
          <a:p>
            <a:pPr>
              <a:defRPr/>
            </a:pPr>
            <a:fld id="{61D36AA1-C76B-46EF-A05C-B330D9E4862B}" type="slidenum">
              <a:rPr lang="en-US" smtClean="0"/>
              <a:pPr>
                <a:defRPr/>
              </a:pPr>
              <a:t>6</a:t>
            </a:fld>
            <a:endParaRPr lang="en-US"/>
          </a:p>
        </p:txBody>
      </p:sp>
      <p:sp>
        <p:nvSpPr>
          <p:cNvPr id="5" name="Title 1">
            <a:extLst>
              <a:ext uri="{FF2B5EF4-FFF2-40B4-BE49-F238E27FC236}">
                <a16:creationId xmlns:a16="http://schemas.microsoft.com/office/drawing/2014/main" id="{F7E1FD52-882F-4CBC-BF9D-68D3CA115F7F}"/>
              </a:ext>
            </a:extLst>
          </p:cNvPr>
          <p:cNvSpPr txBox="1">
            <a:spLocks/>
          </p:cNvSpPr>
          <p:nvPr/>
        </p:nvSpPr>
        <p:spPr bwMode="auto">
          <a:xfrm>
            <a:off x="865326" y="324186"/>
            <a:ext cx="79248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600" b="1">
                <a:solidFill>
                  <a:srgbClr val="002060"/>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600" b="1">
                <a:solidFill>
                  <a:srgbClr val="323232"/>
                </a:solidFill>
                <a:latin typeface="Arial" charset="0"/>
                <a:ea typeface="Osaka" pitchFamily="-96" charset="-128"/>
              </a:defRPr>
            </a:lvl2pPr>
            <a:lvl3pPr algn="l" rtl="0" eaLnBrk="0" fontAlgn="base" hangingPunct="0">
              <a:spcBef>
                <a:spcPct val="0"/>
              </a:spcBef>
              <a:spcAft>
                <a:spcPct val="0"/>
              </a:spcAft>
              <a:defRPr sz="3600" b="1">
                <a:solidFill>
                  <a:srgbClr val="323232"/>
                </a:solidFill>
                <a:latin typeface="Arial" charset="0"/>
                <a:ea typeface="Osaka" pitchFamily="-96" charset="-128"/>
              </a:defRPr>
            </a:lvl3pPr>
            <a:lvl4pPr algn="l" rtl="0" eaLnBrk="0" fontAlgn="base" hangingPunct="0">
              <a:spcBef>
                <a:spcPct val="0"/>
              </a:spcBef>
              <a:spcAft>
                <a:spcPct val="0"/>
              </a:spcAft>
              <a:defRPr sz="3600" b="1">
                <a:solidFill>
                  <a:srgbClr val="323232"/>
                </a:solidFill>
                <a:latin typeface="Arial" charset="0"/>
                <a:ea typeface="Osaka" pitchFamily="-96" charset="-128"/>
              </a:defRPr>
            </a:lvl4pPr>
            <a:lvl5pPr algn="l" rtl="0" eaLnBrk="0" fontAlgn="base" hangingPunct="0">
              <a:spcBef>
                <a:spcPct val="0"/>
              </a:spcBef>
              <a:spcAft>
                <a:spcPct val="0"/>
              </a:spcAft>
              <a:defRPr sz="3600" b="1">
                <a:solidFill>
                  <a:srgbClr val="323232"/>
                </a:solidFill>
                <a:latin typeface="Arial" charset="0"/>
                <a:ea typeface="Osaka" pitchFamily="-96" charset="-128"/>
              </a:defRPr>
            </a:lvl5pPr>
            <a:lvl6pPr marL="457200" algn="l" rtl="0" fontAlgn="base">
              <a:spcBef>
                <a:spcPct val="0"/>
              </a:spcBef>
              <a:spcAft>
                <a:spcPct val="0"/>
              </a:spcAft>
              <a:defRPr sz="3600" b="1">
                <a:solidFill>
                  <a:srgbClr val="323232"/>
                </a:solidFill>
                <a:latin typeface="Arial" charset="0"/>
                <a:ea typeface="Osaka" pitchFamily="-96" charset="-128"/>
              </a:defRPr>
            </a:lvl6pPr>
            <a:lvl7pPr marL="914400" algn="l" rtl="0" fontAlgn="base">
              <a:spcBef>
                <a:spcPct val="0"/>
              </a:spcBef>
              <a:spcAft>
                <a:spcPct val="0"/>
              </a:spcAft>
              <a:defRPr sz="3600" b="1">
                <a:solidFill>
                  <a:srgbClr val="323232"/>
                </a:solidFill>
                <a:latin typeface="Arial" charset="0"/>
                <a:ea typeface="Osaka" pitchFamily="-96" charset="-128"/>
              </a:defRPr>
            </a:lvl7pPr>
            <a:lvl8pPr marL="1371600" algn="l" rtl="0" fontAlgn="base">
              <a:spcBef>
                <a:spcPct val="0"/>
              </a:spcBef>
              <a:spcAft>
                <a:spcPct val="0"/>
              </a:spcAft>
              <a:defRPr sz="3600" b="1">
                <a:solidFill>
                  <a:srgbClr val="323232"/>
                </a:solidFill>
                <a:latin typeface="Arial" charset="0"/>
                <a:ea typeface="Osaka" pitchFamily="-96" charset="-128"/>
              </a:defRPr>
            </a:lvl8pPr>
            <a:lvl9pPr marL="1828800" algn="l" rtl="0" fontAlgn="base">
              <a:spcBef>
                <a:spcPct val="0"/>
              </a:spcBef>
              <a:spcAft>
                <a:spcPct val="0"/>
              </a:spcAft>
              <a:defRPr sz="3600" b="1">
                <a:solidFill>
                  <a:srgbClr val="323232"/>
                </a:solidFill>
                <a:latin typeface="Arial" charset="0"/>
                <a:ea typeface="Osaka" pitchFamily="-96" charset="-128"/>
              </a:defRPr>
            </a:lvl9pPr>
          </a:lstStyle>
          <a:p>
            <a:r>
              <a:rPr lang="en-US" kern="0" dirty="0"/>
              <a:t>                  Rooted in many contexts</a:t>
            </a:r>
          </a:p>
        </p:txBody>
      </p:sp>
    </p:spTree>
    <p:extLst>
      <p:ext uri="{BB962C8B-B14F-4D97-AF65-F5344CB8AC3E}">
        <p14:creationId xmlns:p14="http://schemas.microsoft.com/office/powerpoint/2010/main" val="55075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82965-C705-4354-99C3-10F8EC4DEF35}"/>
              </a:ext>
            </a:extLst>
          </p:cNvPr>
          <p:cNvSpPr>
            <a:spLocks noGrp="1"/>
          </p:cNvSpPr>
          <p:nvPr>
            <p:ph type="title"/>
          </p:nvPr>
        </p:nvSpPr>
        <p:spPr>
          <a:xfrm>
            <a:off x="517902" y="458490"/>
            <a:ext cx="7924800" cy="1143000"/>
          </a:xfrm>
        </p:spPr>
        <p:txBody>
          <a:bodyPr/>
          <a:lstStyle/>
          <a:p>
            <a:pPr algn="l"/>
            <a:r>
              <a:rPr lang="en-US" dirty="0"/>
              <a:t> Now What? </a:t>
            </a:r>
          </a:p>
        </p:txBody>
      </p:sp>
      <p:sp>
        <p:nvSpPr>
          <p:cNvPr id="3" name="Content Placeholder 2">
            <a:extLst>
              <a:ext uri="{FF2B5EF4-FFF2-40B4-BE49-F238E27FC236}">
                <a16:creationId xmlns:a16="http://schemas.microsoft.com/office/drawing/2014/main" id="{FA50371E-D48E-431B-A4FB-BBB1E13117A4}"/>
              </a:ext>
            </a:extLst>
          </p:cNvPr>
          <p:cNvSpPr>
            <a:spLocks noGrp="1"/>
          </p:cNvSpPr>
          <p:nvPr>
            <p:ph idx="1"/>
          </p:nvPr>
        </p:nvSpPr>
        <p:spPr>
          <a:xfrm>
            <a:off x="609600" y="1159788"/>
            <a:ext cx="7924800" cy="4191000"/>
          </a:xfrm>
        </p:spPr>
        <p:txBody>
          <a:bodyPr/>
          <a:lstStyle/>
          <a:p>
            <a:pPr marL="457200" indent="-457200">
              <a:buClr>
                <a:srgbClr val="A11801"/>
              </a:buClr>
              <a:buSzPct val="137000"/>
              <a:buFont typeface="Arial" panose="020B0604020202020204" pitchFamily="34" charset="0"/>
              <a:buChar char="•"/>
            </a:pPr>
            <a:r>
              <a:rPr lang="en-US" sz="2800" dirty="0">
                <a:solidFill>
                  <a:schemeClr val="tx1"/>
                </a:solidFill>
              </a:rPr>
              <a:t>In the 1970s, teenager Frank </a:t>
            </a:r>
            <a:r>
              <a:rPr lang="en-US" sz="2800" dirty="0" err="1">
                <a:solidFill>
                  <a:schemeClr val="tx1"/>
                </a:solidFill>
              </a:rPr>
              <a:t>Nasworthy</a:t>
            </a:r>
            <a:r>
              <a:rPr lang="en-US" sz="2800" dirty="0">
                <a:solidFill>
                  <a:schemeClr val="tx1"/>
                </a:solidFill>
              </a:rPr>
              <a:t> actually did reinvent the wheel and it revolutionized skateboarding. . .</a:t>
            </a:r>
          </a:p>
          <a:p>
            <a:pPr marL="457200" indent="-457200">
              <a:buClr>
                <a:srgbClr val="A11801"/>
              </a:buClr>
              <a:buSzPct val="137000"/>
              <a:buFont typeface="Arial" panose="020B0604020202020204" pitchFamily="34" charset="0"/>
              <a:buChar char="•"/>
            </a:pPr>
            <a:r>
              <a:rPr lang="en-US" sz="2800" dirty="0">
                <a:solidFill>
                  <a:schemeClr val="tx1"/>
                </a:solidFill>
              </a:rPr>
              <a:t>But that was yesterday! And today?</a:t>
            </a:r>
          </a:p>
          <a:p>
            <a:pPr marL="457200" indent="-457200">
              <a:buClr>
                <a:srgbClr val="A11801"/>
              </a:buClr>
              <a:buSzPct val="137000"/>
              <a:buFont typeface="Arial" panose="020B0604020202020204" pitchFamily="34" charset="0"/>
              <a:buChar char="•"/>
            </a:pPr>
            <a:r>
              <a:rPr lang="en-US" sz="2800" dirty="0">
                <a:solidFill>
                  <a:schemeClr val="tx1"/>
                </a:solidFill>
              </a:rPr>
              <a:t>Goodyear is once again trying to reinvent the wheel; and if they are successful? It may eliminate the need for axles on all our cars.</a:t>
            </a:r>
          </a:p>
          <a:p>
            <a:pPr marL="457200" indent="-457200">
              <a:buClr>
                <a:srgbClr val="A11801"/>
              </a:buClr>
              <a:buSzPct val="137000"/>
              <a:buFont typeface="Arial" panose="020B0604020202020204" pitchFamily="34" charset="0"/>
              <a:buChar char="•"/>
            </a:pPr>
            <a:r>
              <a:rPr lang="en-US" sz="2800" dirty="0">
                <a:solidFill>
                  <a:schemeClr val="tx1"/>
                </a:solidFill>
              </a:rPr>
              <a:t>Yes, sometimes we actually do need to reinvent the wheel — if we really want to move things ahead!</a:t>
            </a:r>
          </a:p>
        </p:txBody>
      </p:sp>
      <p:sp>
        <p:nvSpPr>
          <p:cNvPr id="4" name="Slide Number Placeholder 3">
            <a:extLst>
              <a:ext uri="{FF2B5EF4-FFF2-40B4-BE49-F238E27FC236}">
                <a16:creationId xmlns:a16="http://schemas.microsoft.com/office/drawing/2014/main" id="{723E4ADB-8230-4ED5-95EB-EFE1BED828B6}"/>
              </a:ext>
            </a:extLst>
          </p:cNvPr>
          <p:cNvSpPr>
            <a:spLocks noGrp="1"/>
          </p:cNvSpPr>
          <p:nvPr>
            <p:ph type="sldNum" sz="quarter" idx="4"/>
          </p:nvPr>
        </p:nvSpPr>
        <p:spPr/>
        <p:txBody>
          <a:bodyPr/>
          <a:lstStyle/>
          <a:p>
            <a:pPr>
              <a:defRPr/>
            </a:pPr>
            <a:fld id="{61D36AA1-C76B-46EF-A05C-B330D9E4862B}" type="slidenum">
              <a:rPr lang="en-US" smtClean="0"/>
              <a:pPr>
                <a:defRPr/>
              </a:pPr>
              <a:t>7</a:t>
            </a:fld>
            <a:endParaRPr lang="en-US"/>
          </a:p>
        </p:txBody>
      </p:sp>
      <p:sp>
        <p:nvSpPr>
          <p:cNvPr id="5" name="Title 1">
            <a:extLst>
              <a:ext uri="{FF2B5EF4-FFF2-40B4-BE49-F238E27FC236}">
                <a16:creationId xmlns:a16="http://schemas.microsoft.com/office/drawing/2014/main" id="{F7E1FD52-882F-4CBC-BF9D-68D3CA115F7F}"/>
              </a:ext>
            </a:extLst>
          </p:cNvPr>
          <p:cNvSpPr txBox="1">
            <a:spLocks/>
          </p:cNvSpPr>
          <p:nvPr/>
        </p:nvSpPr>
        <p:spPr bwMode="auto">
          <a:xfrm>
            <a:off x="732294" y="457200"/>
            <a:ext cx="79248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600" b="1">
                <a:solidFill>
                  <a:srgbClr val="002060"/>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600" b="1">
                <a:solidFill>
                  <a:srgbClr val="323232"/>
                </a:solidFill>
                <a:latin typeface="Arial" charset="0"/>
                <a:ea typeface="Osaka" pitchFamily="-96" charset="-128"/>
              </a:defRPr>
            </a:lvl2pPr>
            <a:lvl3pPr algn="l" rtl="0" eaLnBrk="0" fontAlgn="base" hangingPunct="0">
              <a:spcBef>
                <a:spcPct val="0"/>
              </a:spcBef>
              <a:spcAft>
                <a:spcPct val="0"/>
              </a:spcAft>
              <a:defRPr sz="3600" b="1">
                <a:solidFill>
                  <a:srgbClr val="323232"/>
                </a:solidFill>
                <a:latin typeface="Arial" charset="0"/>
                <a:ea typeface="Osaka" pitchFamily="-96" charset="-128"/>
              </a:defRPr>
            </a:lvl3pPr>
            <a:lvl4pPr algn="l" rtl="0" eaLnBrk="0" fontAlgn="base" hangingPunct="0">
              <a:spcBef>
                <a:spcPct val="0"/>
              </a:spcBef>
              <a:spcAft>
                <a:spcPct val="0"/>
              </a:spcAft>
              <a:defRPr sz="3600" b="1">
                <a:solidFill>
                  <a:srgbClr val="323232"/>
                </a:solidFill>
                <a:latin typeface="Arial" charset="0"/>
                <a:ea typeface="Osaka" pitchFamily="-96" charset="-128"/>
              </a:defRPr>
            </a:lvl4pPr>
            <a:lvl5pPr algn="l" rtl="0" eaLnBrk="0" fontAlgn="base" hangingPunct="0">
              <a:spcBef>
                <a:spcPct val="0"/>
              </a:spcBef>
              <a:spcAft>
                <a:spcPct val="0"/>
              </a:spcAft>
              <a:defRPr sz="3600" b="1">
                <a:solidFill>
                  <a:srgbClr val="323232"/>
                </a:solidFill>
                <a:latin typeface="Arial" charset="0"/>
                <a:ea typeface="Osaka" pitchFamily="-96" charset="-128"/>
              </a:defRPr>
            </a:lvl5pPr>
            <a:lvl6pPr marL="457200" algn="l" rtl="0" fontAlgn="base">
              <a:spcBef>
                <a:spcPct val="0"/>
              </a:spcBef>
              <a:spcAft>
                <a:spcPct val="0"/>
              </a:spcAft>
              <a:defRPr sz="3600" b="1">
                <a:solidFill>
                  <a:srgbClr val="323232"/>
                </a:solidFill>
                <a:latin typeface="Arial" charset="0"/>
                <a:ea typeface="Osaka" pitchFamily="-96" charset="-128"/>
              </a:defRPr>
            </a:lvl6pPr>
            <a:lvl7pPr marL="914400" algn="l" rtl="0" fontAlgn="base">
              <a:spcBef>
                <a:spcPct val="0"/>
              </a:spcBef>
              <a:spcAft>
                <a:spcPct val="0"/>
              </a:spcAft>
              <a:defRPr sz="3600" b="1">
                <a:solidFill>
                  <a:srgbClr val="323232"/>
                </a:solidFill>
                <a:latin typeface="Arial" charset="0"/>
                <a:ea typeface="Osaka" pitchFamily="-96" charset="-128"/>
              </a:defRPr>
            </a:lvl7pPr>
            <a:lvl8pPr marL="1371600" algn="l" rtl="0" fontAlgn="base">
              <a:spcBef>
                <a:spcPct val="0"/>
              </a:spcBef>
              <a:spcAft>
                <a:spcPct val="0"/>
              </a:spcAft>
              <a:defRPr sz="3600" b="1">
                <a:solidFill>
                  <a:srgbClr val="323232"/>
                </a:solidFill>
                <a:latin typeface="Arial" charset="0"/>
                <a:ea typeface="Osaka" pitchFamily="-96" charset="-128"/>
              </a:defRPr>
            </a:lvl8pPr>
            <a:lvl9pPr marL="1828800" algn="l" rtl="0" fontAlgn="base">
              <a:spcBef>
                <a:spcPct val="0"/>
              </a:spcBef>
              <a:spcAft>
                <a:spcPct val="0"/>
              </a:spcAft>
              <a:defRPr sz="3600" b="1">
                <a:solidFill>
                  <a:srgbClr val="323232"/>
                </a:solidFill>
                <a:latin typeface="Arial" charset="0"/>
                <a:ea typeface="Osaka" pitchFamily="-96" charset="-128"/>
              </a:defRPr>
            </a:lvl9pPr>
          </a:lstStyle>
          <a:p>
            <a:r>
              <a:rPr lang="en-US" kern="0" dirty="0"/>
              <a:t>                   Reinvent the Wheel???</a:t>
            </a:r>
          </a:p>
        </p:txBody>
      </p:sp>
    </p:spTree>
    <p:extLst>
      <p:ext uri="{BB962C8B-B14F-4D97-AF65-F5344CB8AC3E}">
        <p14:creationId xmlns:p14="http://schemas.microsoft.com/office/powerpoint/2010/main" val="266841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9BAF38-8790-4D52-BEAE-F572BAC3FB0D}"/>
              </a:ext>
            </a:extLst>
          </p:cNvPr>
          <p:cNvSpPr>
            <a:spLocks noGrp="1"/>
          </p:cNvSpPr>
          <p:nvPr>
            <p:ph type="sldNum" sz="quarter" idx="4"/>
          </p:nvPr>
        </p:nvSpPr>
        <p:spPr/>
        <p:txBody>
          <a:bodyPr/>
          <a:lstStyle/>
          <a:p>
            <a:pPr>
              <a:defRPr/>
            </a:pPr>
            <a:fld id="{61D36AA1-C76B-46EF-A05C-B330D9E4862B}" type="slidenum">
              <a:rPr lang="en-US" smtClean="0"/>
              <a:pPr>
                <a:defRPr/>
              </a:pPr>
              <a:t>8</a:t>
            </a:fld>
            <a:endParaRPr lang="en-US"/>
          </a:p>
        </p:txBody>
      </p:sp>
      <p:sp>
        <p:nvSpPr>
          <p:cNvPr id="3" name="Title 1">
            <a:extLst>
              <a:ext uri="{FF2B5EF4-FFF2-40B4-BE49-F238E27FC236}">
                <a16:creationId xmlns:a16="http://schemas.microsoft.com/office/drawing/2014/main" id="{C2DFE2BE-88AB-4657-8D83-E126DAD610A1}"/>
              </a:ext>
            </a:extLst>
          </p:cNvPr>
          <p:cNvSpPr txBox="1">
            <a:spLocks/>
          </p:cNvSpPr>
          <p:nvPr/>
        </p:nvSpPr>
        <p:spPr>
          <a:xfrm>
            <a:off x="762000" y="457200"/>
            <a:ext cx="7924800" cy="1143000"/>
          </a:xfrm>
          <a:prstGeom prst="rect">
            <a:avLst/>
          </a:prstGeom>
        </p:spPr>
        <p:txBody>
          <a:bodyPr/>
          <a:lstStyle>
            <a:lvl1pPr algn="ctr" rtl="0" eaLnBrk="0" fontAlgn="base" hangingPunct="0">
              <a:spcBef>
                <a:spcPct val="0"/>
              </a:spcBef>
              <a:spcAft>
                <a:spcPct val="0"/>
              </a:spcAft>
              <a:defRPr sz="3600" b="1">
                <a:solidFill>
                  <a:srgbClr val="002060"/>
                </a:solidFill>
                <a:latin typeface="+mj-lt"/>
                <a:ea typeface="+mj-ea"/>
                <a:cs typeface="+mj-cs"/>
              </a:defRPr>
            </a:lvl1pPr>
            <a:lvl2pPr algn="l" rtl="0" eaLnBrk="0" fontAlgn="base" hangingPunct="0">
              <a:spcBef>
                <a:spcPct val="0"/>
              </a:spcBef>
              <a:spcAft>
                <a:spcPct val="0"/>
              </a:spcAft>
              <a:defRPr sz="3600" b="1">
                <a:solidFill>
                  <a:srgbClr val="323232"/>
                </a:solidFill>
                <a:latin typeface="Arial" charset="0"/>
                <a:ea typeface="Osaka" pitchFamily="-96" charset="-128"/>
              </a:defRPr>
            </a:lvl2pPr>
            <a:lvl3pPr algn="l" rtl="0" eaLnBrk="0" fontAlgn="base" hangingPunct="0">
              <a:spcBef>
                <a:spcPct val="0"/>
              </a:spcBef>
              <a:spcAft>
                <a:spcPct val="0"/>
              </a:spcAft>
              <a:defRPr sz="3600" b="1">
                <a:solidFill>
                  <a:srgbClr val="323232"/>
                </a:solidFill>
                <a:latin typeface="Arial" charset="0"/>
                <a:ea typeface="Osaka" pitchFamily="-96" charset="-128"/>
              </a:defRPr>
            </a:lvl3pPr>
            <a:lvl4pPr algn="l" rtl="0" eaLnBrk="0" fontAlgn="base" hangingPunct="0">
              <a:spcBef>
                <a:spcPct val="0"/>
              </a:spcBef>
              <a:spcAft>
                <a:spcPct val="0"/>
              </a:spcAft>
              <a:defRPr sz="3600" b="1">
                <a:solidFill>
                  <a:srgbClr val="323232"/>
                </a:solidFill>
                <a:latin typeface="Arial" charset="0"/>
                <a:ea typeface="Osaka" pitchFamily="-96" charset="-128"/>
              </a:defRPr>
            </a:lvl4pPr>
            <a:lvl5pPr algn="l" rtl="0" eaLnBrk="0" fontAlgn="base" hangingPunct="0">
              <a:spcBef>
                <a:spcPct val="0"/>
              </a:spcBef>
              <a:spcAft>
                <a:spcPct val="0"/>
              </a:spcAft>
              <a:defRPr sz="3600" b="1">
                <a:solidFill>
                  <a:srgbClr val="323232"/>
                </a:solidFill>
                <a:latin typeface="Arial" charset="0"/>
                <a:ea typeface="Osaka" pitchFamily="-96" charset="-128"/>
              </a:defRPr>
            </a:lvl5pPr>
            <a:lvl6pPr marL="457200" algn="l" rtl="0" fontAlgn="base">
              <a:spcBef>
                <a:spcPct val="0"/>
              </a:spcBef>
              <a:spcAft>
                <a:spcPct val="0"/>
              </a:spcAft>
              <a:defRPr sz="3600" b="1">
                <a:solidFill>
                  <a:srgbClr val="323232"/>
                </a:solidFill>
                <a:latin typeface="Arial" charset="0"/>
                <a:ea typeface="Osaka" pitchFamily="-96" charset="-128"/>
              </a:defRPr>
            </a:lvl6pPr>
            <a:lvl7pPr marL="914400" algn="l" rtl="0" fontAlgn="base">
              <a:spcBef>
                <a:spcPct val="0"/>
              </a:spcBef>
              <a:spcAft>
                <a:spcPct val="0"/>
              </a:spcAft>
              <a:defRPr sz="3600" b="1">
                <a:solidFill>
                  <a:srgbClr val="323232"/>
                </a:solidFill>
                <a:latin typeface="Arial" charset="0"/>
                <a:ea typeface="Osaka" pitchFamily="-96" charset="-128"/>
              </a:defRPr>
            </a:lvl7pPr>
            <a:lvl8pPr marL="1371600" algn="l" rtl="0" fontAlgn="base">
              <a:spcBef>
                <a:spcPct val="0"/>
              </a:spcBef>
              <a:spcAft>
                <a:spcPct val="0"/>
              </a:spcAft>
              <a:defRPr sz="3600" b="1">
                <a:solidFill>
                  <a:srgbClr val="323232"/>
                </a:solidFill>
                <a:latin typeface="Arial" charset="0"/>
                <a:ea typeface="Osaka" pitchFamily="-96" charset="-128"/>
              </a:defRPr>
            </a:lvl8pPr>
            <a:lvl9pPr marL="1828800" algn="l" rtl="0" fontAlgn="base">
              <a:spcBef>
                <a:spcPct val="0"/>
              </a:spcBef>
              <a:spcAft>
                <a:spcPct val="0"/>
              </a:spcAft>
              <a:defRPr sz="3600" b="1">
                <a:solidFill>
                  <a:srgbClr val="323232"/>
                </a:solidFill>
                <a:latin typeface="Arial" charset="0"/>
                <a:ea typeface="Osaka" pitchFamily="-96" charset="-128"/>
              </a:defRPr>
            </a:lvl9pPr>
          </a:lstStyle>
          <a:p>
            <a:r>
              <a:rPr lang="en-US" kern="0" dirty="0">
                <a:effectLst>
                  <a:outerShdw blurRad="38100" dist="38100" dir="2700000" algn="tl">
                    <a:srgbClr val="000000">
                      <a:alpha val="43137"/>
                    </a:srgbClr>
                  </a:outerShdw>
                </a:effectLst>
              </a:rPr>
              <a:t>With a Complementary Perspective</a:t>
            </a:r>
          </a:p>
        </p:txBody>
      </p:sp>
      <p:sp>
        <p:nvSpPr>
          <p:cNvPr id="4" name="Content Placeholder 2">
            <a:extLst>
              <a:ext uri="{FF2B5EF4-FFF2-40B4-BE49-F238E27FC236}">
                <a16:creationId xmlns:a16="http://schemas.microsoft.com/office/drawing/2014/main" id="{6CCC59B2-0CCE-43B8-BB9D-72781E20C7A5}"/>
              </a:ext>
            </a:extLst>
          </p:cNvPr>
          <p:cNvSpPr txBox="1">
            <a:spLocks/>
          </p:cNvSpPr>
          <p:nvPr/>
        </p:nvSpPr>
        <p:spPr>
          <a:xfrm>
            <a:off x="473988" y="1161288"/>
            <a:ext cx="8166279" cy="4114800"/>
          </a:xfrm>
          <a:prstGeom prst="rect">
            <a:avLst/>
          </a:prstGeom>
        </p:spPr>
        <p:txBody>
          <a:bodyPr/>
          <a:lstStyle>
            <a:lvl1pPr marL="342900" indent="-342900" algn="l" rtl="0" eaLnBrk="0" fontAlgn="base" hangingPunct="0">
              <a:spcBef>
                <a:spcPct val="20000"/>
              </a:spcBef>
              <a:spcAft>
                <a:spcPct val="0"/>
              </a:spcAft>
              <a:defRPr sz="3200">
                <a:solidFill>
                  <a:srgbClr val="323232"/>
                </a:solidFill>
                <a:latin typeface="+mn-lt"/>
                <a:ea typeface="+mn-ea"/>
                <a:cs typeface="+mn-cs"/>
              </a:defRPr>
            </a:lvl1pPr>
            <a:lvl2pPr marL="742950" indent="-285750" algn="l" rtl="0" eaLnBrk="0" fontAlgn="base" hangingPunct="0">
              <a:spcBef>
                <a:spcPct val="20000"/>
              </a:spcBef>
              <a:spcAft>
                <a:spcPct val="0"/>
              </a:spcAft>
              <a:buClr>
                <a:srgbClr val="C00000"/>
              </a:buClr>
              <a:buSzPct val="120000"/>
              <a:buFont typeface="Arial" pitchFamily="34" charset="0"/>
              <a:buChar char="•"/>
              <a:defRPr sz="2800">
                <a:solidFill>
                  <a:srgbClr val="323232"/>
                </a:solidFill>
                <a:latin typeface="+mn-lt"/>
                <a:ea typeface="+mn-ea"/>
              </a:defRPr>
            </a:lvl2pPr>
            <a:lvl3pPr marL="1143000" indent="-228600" algn="l" rtl="0" eaLnBrk="0" fontAlgn="base" hangingPunct="0">
              <a:spcBef>
                <a:spcPct val="20000"/>
              </a:spcBef>
              <a:spcAft>
                <a:spcPct val="0"/>
              </a:spcAft>
              <a:buClr>
                <a:srgbClr val="C00000"/>
              </a:buClr>
              <a:buSzPct val="120000"/>
              <a:buFont typeface="Arial" pitchFamily="34" charset="0"/>
              <a:buChar char="–"/>
              <a:defRPr sz="2400">
                <a:solidFill>
                  <a:srgbClr val="323232"/>
                </a:solidFill>
                <a:latin typeface="+mn-lt"/>
                <a:ea typeface="+mn-ea"/>
              </a:defRPr>
            </a:lvl3pPr>
            <a:lvl4pPr marL="1600200" indent="-228600" algn="l" rtl="0" eaLnBrk="0" fontAlgn="base" hangingPunct="0">
              <a:spcBef>
                <a:spcPct val="20000"/>
              </a:spcBef>
              <a:spcAft>
                <a:spcPct val="0"/>
              </a:spcAft>
              <a:buChar char="o"/>
              <a:defRPr sz="2000">
                <a:solidFill>
                  <a:srgbClr val="323232"/>
                </a:solidFill>
                <a:latin typeface="+mn-lt"/>
                <a:ea typeface="+mn-ea"/>
              </a:defRPr>
            </a:lvl4pPr>
            <a:lvl5pPr marL="2057400" indent="-228600" algn="l" rtl="0" eaLnBrk="0" fontAlgn="base" hangingPunct="0">
              <a:spcBef>
                <a:spcPct val="20000"/>
              </a:spcBef>
              <a:spcAft>
                <a:spcPct val="0"/>
              </a:spcAft>
              <a:defRPr sz="2000">
                <a:solidFill>
                  <a:srgbClr val="323232"/>
                </a:solidFill>
                <a:latin typeface="+mn-lt"/>
                <a:ea typeface="+mn-ea"/>
              </a:defRPr>
            </a:lvl5pPr>
            <a:lvl6pPr marL="2514600" indent="-228600" algn="l" rtl="0" fontAlgn="base">
              <a:spcBef>
                <a:spcPct val="20000"/>
              </a:spcBef>
              <a:spcAft>
                <a:spcPct val="0"/>
              </a:spcAft>
              <a:defRPr sz="2000">
                <a:solidFill>
                  <a:srgbClr val="323232"/>
                </a:solidFill>
                <a:latin typeface="+mn-lt"/>
                <a:ea typeface="+mn-ea"/>
              </a:defRPr>
            </a:lvl6pPr>
            <a:lvl7pPr marL="2971800" indent="-228600" algn="l" rtl="0" fontAlgn="base">
              <a:spcBef>
                <a:spcPct val="20000"/>
              </a:spcBef>
              <a:spcAft>
                <a:spcPct val="0"/>
              </a:spcAft>
              <a:defRPr sz="2000">
                <a:solidFill>
                  <a:srgbClr val="323232"/>
                </a:solidFill>
                <a:latin typeface="+mn-lt"/>
                <a:ea typeface="+mn-ea"/>
              </a:defRPr>
            </a:lvl7pPr>
            <a:lvl8pPr marL="3429000" indent="-228600" algn="l" rtl="0" fontAlgn="base">
              <a:spcBef>
                <a:spcPct val="20000"/>
              </a:spcBef>
              <a:spcAft>
                <a:spcPct val="0"/>
              </a:spcAft>
              <a:defRPr sz="2000">
                <a:solidFill>
                  <a:srgbClr val="323232"/>
                </a:solidFill>
                <a:latin typeface="+mn-lt"/>
                <a:ea typeface="+mn-ea"/>
              </a:defRPr>
            </a:lvl8pPr>
            <a:lvl9pPr marL="3886200" indent="-228600" algn="l" rtl="0" fontAlgn="base">
              <a:spcBef>
                <a:spcPct val="20000"/>
              </a:spcBef>
              <a:spcAft>
                <a:spcPct val="0"/>
              </a:spcAft>
              <a:defRPr sz="2000">
                <a:solidFill>
                  <a:srgbClr val="323232"/>
                </a:solidFill>
                <a:latin typeface="+mn-lt"/>
                <a:ea typeface="+mn-ea"/>
              </a:defRPr>
            </a:lvl9pPr>
          </a:lstStyle>
          <a:p>
            <a:pPr>
              <a:buClr>
                <a:srgbClr val="A11801"/>
              </a:buClr>
              <a:buSzPct val="133000"/>
              <a:buFont typeface="Symbol" panose="05050102010706020507" pitchFamily="18" charset="2"/>
              <a:buChar char="·"/>
            </a:pPr>
            <a:r>
              <a:rPr lang="en-US" sz="2400" kern="0" dirty="0">
                <a:solidFill>
                  <a:schemeClr val="tx1"/>
                </a:solidFill>
              </a:rPr>
              <a:t>Compelling evidence that economy-wide returns on the current infrastructure and technologies are diminishing.</a:t>
            </a:r>
          </a:p>
          <a:p>
            <a:pPr>
              <a:buClr>
                <a:srgbClr val="A11801"/>
              </a:buClr>
              <a:buSzPct val="133000"/>
              <a:buFont typeface="Symbol" panose="05050102010706020507" pitchFamily="18" charset="2"/>
              <a:buChar char="·"/>
            </a:pPr>
            <a:r>
              <a:rPr lang="en-US" sz="2400" kern="0" dirty="0">
                <a:solidFill>
                  <a:schemeClr val="tx1"/>
                </a:solidFill>
              </a:rPr>
              <a:t>A social and economic transformation is clearly needed – driven by “purposeful efforts” that include fully funded programs, directed actions, and much more “productive investments.”</a:t>
            </a:r>
          </a:p>
          <a:p>
            <a:pPr>
              <a:buClr>
                <a:srgbClr val="A11801"/>
              </a:buClr>
              <a:buSzPct val="133000"/>
              <a:buFont typeface="Symbol" panose="05050102010706020507" pitchFamily="18" charset="2"/>
              <a:buChar char="·"/>
            </a:pPr>
            <a:r>
              <a:rPr lang="en-US" sz="2400" kern="0" dirty="0">
                <a:solidFill>
                  <a:schemeClr val="tx1"/>
                </a:solidFill>
              </a:rPr>
              <a:t>The interactive, productive, and more efficient use of all resources—capital, materials, food, water, and especially energy—must underpin this transformation.</a:t>
            </a:r>
          </a:p>
          <a:p>
            <a:pPr>
              <a:buClr>
                <a:srgbClr val="A11801"/>
              </a:buClr>
              <a:buSzPct val="133000"/>
              <a:buFont typeface="Symbol" panose="05050102010706020507" pitchFamily="18" charset="2"/>
              <a:buChar char="·"/>
            </a:pPr>
            <a:r>
              <a:rPr lang="en-US" sz="2400" kern="0" dirty="0">
                <a:solidFill>
                  <a:schemeClr val="tx1"/>
                </a:solidFill>
              </a:rPr>
              <a:t>There is further a need to better understand/assess key social and economic trends to shape a policy-directed transition which also promotes environmental quality.</a:t>
            </a:r>
          </a:p>
        </p:txBody>
      </p:sp>
    </p:spTree>
    <p:extLst>
      <p:ext uri="{BB962C8B-B14F-4D97-AF65-F5344CB8AC3E}">
        <p14:creationId xmlns:p14="http://schemas.microsoft.com/office/powerpoint/2010/main" val="396488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EEE_Presentation">
  <a:themeElements>
    <a:clrScheme name="ACEEE_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CEEE_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96" charset="-128"/>
          </a:defRPr>
        </a:defPPr>
      </a:lstStyle>
    </a:lnDef>
  </a:objectDefaults>
  <a:extraClrSchemeLst>
    <a:extraClrScheme>
      <a:clrScheme name="ACEEE_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CEEE_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CEEE_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CEEE_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CEEE_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CEEE_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CEEE_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CEEE_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CEEE_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CEEE_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CEEE_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CEEE_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Osaka"/>
      <a:cs typeface=""/>
    </a:majorFont>
    <a:minorFont>
      <a:latin typeface="Helvetic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ACEEE_Presentation</Template>
  <TotalTime>141352</TotalTime>
  <Words>1879</Words>
  <Application>Microsoft Office PowerPoint</Application>
  <PresentationFormat>On-screen Show (4:3)</PresentationFormat>
  <Paragraphs>164</Paragraphs>
  <Slides>24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Helvetica</vt:lpstr>
      <vt:lpstr>Lucida Calligraphy</vt:lpstr>
      <vt:lpstr>Symbol</vt:lpstr>
      <vt:lpstr>Trebuchet MS</vt:lpstr>
      <vt:lpstr>ACEEE_Presentation</vt:lpstr>
      <vt:lpstr>John A. “Skip” Laitner  In Conversation with the Alliance to Save Energy  and Other Colleagues  Rethinking Energy Demand    Washington, DC December 6, 2018 </vt:lpstr>
      <vt:lpstr>PowerPoint Presentation</vt:lpstr>
      <vt:lpstr>The Roadmap Ahead</vt:lpstr>
      <vt:lpstr>PowerPoint Presentation</vt:lpstr>
      <vt:lpstr>PowerPoint Presentation</vt:lpstr>
      <vt:lpstr>PowerPoint Presentation</vt:lpstr>
      <vt:lpstr> Yes, Silos… </vt:lpstr>
      <vt:lpstr> Now What? </vt:lpstr>
      <vt:lpstr>PowerPoint Presentation</vt:lpstr>
      <vt:lpstr>PowerPoint Presentation</vt:lpstr>
      <vt:lpstr>PowerPoint Presentation</vt:lpstr>
      <vt:lpstr>Three Intermediate Perspectives</vt:lpstr>
      <vt:lpstr>(1) The Scale of Waste in the U.S.</vt:lpstr>
      <vt:lpstr>PowerPoint Presentation</vt:lpstr>
      <vt:lpstr>(3) Key Energy Linkages Which Impact Overall Energy Productivity</vt:lpstr>
      <vt:lpstr>PowerPoint Presentation</vt:lpstr>
      <vt:lpstr>PowerPoint Presentation</vt:lpstr>
      <vt:lpstr>PowerPoint Presentation</vt:lpstr>
      <vt:lpstr>PowerPoint Presentation</vt:lpstr>
      <vt:lpstr>With Immediate Steps Forward: A Short Commentary. . . </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Skip Laitner</dc:creator>
  <cp:lastModifiedBy>Skip Laitner</cp:lastModifiedBy>
  <cp:revision>773</cp:revision>
  <dcterms:created xsi:type="dcterms:W3CDTF">2008-06-26T17:05:01Z</dcterms:created>
  <dcterms:modified xsi:type="dcterms:W3CDTF">2018-12-13T19:30:18Z</dcterms:modified>
</cp:coreProperties>
</file>